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384" r:id="rId4"/>
    <p:sldId id="395" r:id="rId5"/>
    <p:sldId id="396" r:id="rId6"/>
    <p:sldId id="407" r:id="rId7"/>
    <p:sldId id="397" r:id="rId8"/>
    <p:sldId id="385" r:id="rId9"/>
    <p:sldId id="387" r:id="rId10"/>
    <p:sldId id="388" r:id="rId11"/>
    <p:sldId id="364" r:id="rId12"/>
    <p:sldId id="408" r:id="rId13"/>
    <p:sldId id="409" r:id="rId14"/>
    <p:sldId id="410" r:id="rId15"/>
    <p:sldId id="411" r:id="rId16"/>
    <p:sldId id="391" r:id="rId17"/>
    <p:sldId id="392" r:id="rId18"/>
    <p:sldId id="389" r:id="rId19"/>
    <p:sldId id="390" r:id="rId20"/>
    <p:sldId id="278" r:id="rId21"/>
    <p:sldId id="398" r:id="rId22"/>
    <p:sldId id="399" r:id="rId23"/>
    <p:sldId id="400" r:id="rId24"/>
    <p:sldId id="401" r:id="rId25"/>
    <p:sldId id="403" r:id="rId26"/>
    <p:sldId id="404" r:id="rId27"/>
    <p:sldId id="405" r:id="rId28"/>
    <p:sldId id="406" r:id="rId29"/>
    <p:sldId id="39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15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84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952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1055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28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919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607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748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652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354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017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087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674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6682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101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7244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95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lumMod val="75000"/>
              </a:schemeClr>
            </a:gs>
            <a:gs pos="0">
              <a:schemeClr val="tx2">
                <a:lumMod val="75000"/>
              </a:schemeClr>
            </a:gs>
            <a:gs pos="100000">
              <a:schemeClr val="bg2">
                <a:shade val="96000"/>
                <a:satMod val="120000"/>
                <a:lumMod val="90000"/>
              </a:schemeClr>
            </a:gs>
          </a:gsLst>
          <a:lin ang="21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12/30/2024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12/30/2024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425615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9000">
              <a:schemeClr val="bg2">
                <a:lumMod val="75000"/>
              </a:schemeClr>
            </a:gs>
            <a:gs pos="0">
              <a:schemeClr val="tx2">
                <a:lumMod val="75000"/>
              </a:schemeClr>
            </a:gs>
            <a:gs pos="100000">
              <a:schemeClr val="bg2">
                <a:shade val="96000"/>
                <a:satMod val="120000"/>
                <a:lumMod val="90000"/>
              </a:schemeClr>
            </a:gs>
          </a:gsLst>
          <a:lin ang="2100000" scaled="0"/>
        </a:gradFill>
        <a:effectLst/>
      </p:bgPr>
    </p:bg>
    <p:spTree>
      <p:nvGrpSpPr>
        <p:cNvPr id="1" name=""/>
        <p:cNvGrpSpPr/>
        <p:nvPr/>
      </p:nvGrpSpPr>
      <p:grpSpPr>
        <a:xfrm>
          <a:off x="0" y="0"/>
          <a:ext cx="0" cy="0"/>
          <a:chOff x="0" y="0"/>
          <a:chExt cx="0" cy="0"/>
        </a:xfrm>
      </p:grpSpPr>
      <p:sp>
        <p:nvSpPr>
          <p:cNvPr id="5" name="TextBox 4"/>
          <p:cNvSpPr txBox="1"/>
          <p:nvPr/>
        </p:nvSpPr>
        <p:spPr>
          <a:xfrm>
            <a:off x="2211161" y="719578"/>
            <a:ext cx="7621951"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Cell Biology, Genetics and Evolution</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1" name="Rectangle 10"/>
          <p:cNvSpPr/>
          <p:nvPr/>
        </p:nvSpPr>
        <p:spPr>
          <a:xfrm>
            <a:off x="739978" y="5421613"/>
            <a:ext cx="10366428" cy="769441"/>
          </a:xfrm>
          <a:prstGeom prst="rect">
            <a:avLst/>
          </a:prstGeom>
          <a:solidFill>
            <a:schemeClr val="tx1"/>
          </a:solid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By: Shozab Seemab Khan (PhD Scholar)</a:t>
            </a:r>
          </a:p>
        </p:txBody>
      </p:sp>
      <p:sp>
        <p:nvSpPr>
          <p:cNvPr id="13" name="TextBox 12"/>
          <p:cNvSpPr txBox="1"/>
          <p:nvPr/>
        </p:nvSpPr>
        <p:spPr>
          <a:xfrm>
            <a:off x="3772571" y="2551837"/>
            <a:ext cx="4301241" cy="923330"/>
          </a:xfrm>
          <a:prstGeom prst="rect">
            <a:avLst/>
          </a:prstGeom>
          <a:solidFill>
            <a:srgbClr val="FFC0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Genetic Code</a:t>
            </a:r>
            <a:endParaRPr kumimoji="0" lang="en-GB"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425365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636406-E0F5-5D22-6BF6-185AD2A420FD}"/>
              </a:ext>
            </a:extLst>
          </p:cNvPr>
          <p:cNvPicPr>
            <a:picLocks noChangeAspect="1"/>
          </p:cNvPicPr>
          <p:nvPr/>
        </p:nvPicPr>
        <p:blipFill>
          <a:blip r:embed="rId2"/>
          <a:stretch>
            <a:fillRect/>
          </a:stretch>
        </p:blipFill>
        <p:spPr>
          <a:xfrm>
            <a:off x="1961852" y="0"/>
            <a:ext cx="8096547" cy="6858000"/>
          </a:xfrm>
          <a:prstGeom prst="rect">
            <a:avLst/>
          </a:prstGeom>
        </p:spPr>
      </p:pic>
    </p:spTree>
    <p:extLst>
      <p:ext uri="{BB962C8B-B14F-4D97-AF65-F5344CB8AC3E}">
        <p14:creationId xmlns:p14="http://schemas.microsoft.com/office/powerpoint/2010/main" val="13997121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3EDB37-7B1D-DA58-0133-29B235D1FB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35EED-3504-7DFB-EDD9-2D3CDFC83243}"/>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amino acid Leucine (Leu), Serine (Ser) and Arginine (Arg) has the most codons in the standard genetic code, with six codons. These codons are: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Leucine (Leu): 	CUU, CUC, CUA, CUG, UUA, UUG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Serine (Ser): 		UCU, UCC, UCA, UCG, AGU, AGC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Arginine (Arg): 	CGU, CGC, CGA, CGG, AGA, AGG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This redundancy is part of the genetic code's "degeneracy," which provides help against mutations.</a:t>
            </a:r>
          </a:p>
        </p:txBody>
      </p:sp>
      <p:sp>
        <p:nvSpPr>
          <p:cNvPr id="4" name="Rectangle 3">
            <a:extLst>
              <a:ext uri="{FF2B5EF4-FFF2-40B4-BE49-F238E27FC236}">
                <a16:creationId xmlns:a16="http://schemas.microsoft.com/office/drawing/2014/main" id="{8162F4DC-7F13-B8C3-AD5C-07B2EF73603B}"/>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Amino Acids with Most (6) Codons</a:t>
            </a:r>
          </a:p>
        </p:txBody>
      </p:sp>
    </p:spTree>
    <p:extLst>
      <p:ext uri="{BB962C8B-B14F-4D97-AF65-F5344CB8AC3E}">
        <p14:creationId xmlns:p14="http://schemas.microsoft.com/office/powerpoint/2010/main" val="3183407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9BD169-E4FF-087C-C130-19EB95B5FF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2FB34-2548-4B5B-C536-F168E6464EA9}"/>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amino acids that are encoded by four codons in the standard genetic code are: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Alanine (Ala): 			GCU, GCC, GCA, GCG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Glycine (Gly): 			GGU, GGC, GGA, GGG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Proline (Pro): 			CCU, CCC, CCA, CCG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Threonine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ACU, ACC, ACA, ACG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Valine (Val): 				GUU, GUC, GUA, GUG</a:t>
            </a:r>
          </a:p>
        </p:txBody>
      </p:sp>
      <p:sp>
        <p:nvSpPr>
          <p:cNvPr id="4" name="Rectangle 3">
            <a:extLst>
              <a:ext uri="{FF2B5EF4-FFF2-40B4-BE49-F238E27FC236}">
                <a16:creationId xmlns:a16="http://schemas.microsoft.com/office/drawing/2014/main" id="{84CEBC3E-0FE7-AB8A-90FD-3B981EAA9D77}"/>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Amino Acids with 4 Codons</a:t>
            </a:r>
          </a:p>
        </p:txBody>
      </p:sp>
    </p:spTree>
    <p:extLst>
      <p:ext uri="{BB962C8B-B14F-4D97-AF65-F5344CB8AC3E}">
        <p14:creationId xmlns:p14="http://schemas.microsoft.com/office/powerpoint/2010/main" val="4095095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CB7328-02F8-5D37-3B39-BB3C245F24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078CD-C493-9267-6ABB-42419AB5AE79}"/>
              </a:ext>
            </a:extLst>
          </p:cNvPr>
          <p:cNvSpPr>
            <a:spLocks noGrp="1"/>
          </p:cNvSpPr>
          <p:nvPr>
            <p:ph idx="1"/>
          </p:nvPr>
        </p:nvSpPr>
        <p:spPr>
          <a:xfrm>
            <a:off x="168812" y="847137"/>
            <a:ext cx="11830930" cy="6010861"/>
          </a:xfrm>
        </p:spPr>
        <p:txBody>
          <a:bodyPr>
            <a:normAutofit fontScale="925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amino acids that are encoded by only two codons in the standard genetic code are: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Asparagine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Asn</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AAU, AAC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Aspartic acid (Asp): 		GAU, GAC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Glutamine (Gln): 			CAA, CAG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Glutamic acid (Glu): 		GAA, GAG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Histidine (His): 				CAU, CAC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Lysine (Lys): 					AAA, AAG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Phenylalanine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Phe</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UUU, UUC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Tyrosine (Tyr): 				UAU, UAC</a:t>
            </a:r>
          </a:p>
        </p:txBody>
      </p:sp>
      <p:sp>
        <p:nvSpPr>
          <p:cNvPr id="4" name="Rectangle 3">
            <a:extLst>
              <a:ext uri="{FF2B5EF4-FFF2-40B4-BE49-F238E27FC236}">
                <a16:creationId xmlns:a16="http://schemas.microsoft.com/office/drawing/2014/main" id="{E94F4300-EBDF-19E6-B6D3-86CCE64EC7A9}"/>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Amino Acids with 2 Codons</a:t>
            </a:r>
          </a:p>
        </p:txBody>
      </p:sp>
    </p:spTree>
    <p:extLst>
      <p:ext uri="{BB962C8B-B14F-4D97-AF65-F5344CB8AC3E}">
        <p14:creationId xmlns:p14="http://schemas.microsoft.com/office/powerpoint/2010/main" val="179448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B7F4F6-BCBD-423B-FB9C-B4F0D708F8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32836-3FF9-DC51-34A7-0D43B65C9E5E}"/>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amino acid that has only one codon in the standard genetic code is Methionine (Met), encoded by:</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AUG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Additionally, Tryptophan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Trp</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also has only one codon: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UGG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Methionine is particularly significant because AUG also serves as the start codon, marking the beginning of translation in most proteins.</a:t>
            </a:r>
          </a:p>
        </p:txBody>
      </p:sp>
      <p:sp>
        <p:nvSpPr>
          <p:cNvPr id="4" name="Rectangle 3">
            <a:extLst>
              <a:ext uri="{FF2B5EF4-FFF2-40B4-BE49-F238E27FC236}">
                <a16:creationId xmlns:a16="http://schemas.microsoft.com/office/drawing/2014/main" id="{43B6D4CF-D2C6-E977-5457-F430B27CB8B5}"/>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Amino Acids with Only 1 Codon</a:t>
            </a:r>
          </a:p>
        </p:txBody>
      </p:sp>
    </p:spTree>
    <p:extLst>
      <p:ext uri="{BB962C8B-B14F-4D97-AF65-F5344CB8AC3E}">
        <p14:creationId xmlns:p14="http://schemas.microsoft.com/office/powerpoint/2010/main" val="1610665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6B4B4-E3EC-3AD5-AB85-F5F1B98BAB78}"/>
              </a:ext>
            </a:extLst>
          </p:cNvPr>
          <p:cNvPicPr>
            <a:picLocks noChangeAspect="1"/>
          </p:cNvPicPr>
          <p:nvPr/>
        </p:nvPicPr>
        <p:blipFill>
          <a:blip r:embed="rId2"/>
          <a:stretch>
            <a:fillRect/>
          </a:stretch>
        </p:blipFill>
        <p:spPr>
          <a:xfrm>
            <a:off x="2398643" y="0"/>
            <a:ext cx="7116418" cy="6858000"/>
          </a:xfrm>
          <a:prstGeom prst="rect">
            <a:avLst/>
          </a:prstGeom>
        </p:spPr>
      </p:pic>
    </p:spTree>
    <p:extLst>
      <p:ext uri="{BB962C8B-B14F-4D97-AF65-F5344CB8AC3E}">
        <p14:creationId xmlns:p14="http://schemas.microsoft.com/office/powerpoint/2010/main" val="12879440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11801-8F4B-629E-4B34-234297276367}"/>
              </a:ext>
            </a:extLst>
          </p:cNvPr>
          <p:cNvPicPr>
            <a:picLocks noChangeAspect="1"/>
          </p:cNvPicPr>
          <p:nvPr/>
        </p:nvPicPr>
        <p:blipFill>
          <a:blip r:embed="rId2"/>
          <a:stretch>
            <a:fillRect/>
          </a:stretch>
        </p:blipFill>
        <p:spPr>
          <a:xfrm>
            <a:off x="833673" y="0"/>
            <a:ext cx="10524653" cy="6858000"/>
          </a:xfrm>
          <a:prstGeom prst="rect">
            <a:avLst/>
          </a:prstGeom>
        </p:spPr>
      </p:pic>
    </p:spTree>
    <p:extLst>
      <p:ext uri="{BB962C8B-B14F-4D97-AF65-F5344CB8AC3E}">
        <p14:creationId xmlns:p14="http://schemas.microsoft.com/office/powerpoint/2010/main" val="376537253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 anticodon is a sequence of three nucleotides found in a molecule of transfer RNA (tRNA). Its primary function is to pair with a complementary codon on a messenger RNA (mRNA) during the process of translation in protein synthesis.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Codon: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triplet of bases on mRNA that specifies an amino acid.</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Anticodon: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triplet of bases on tRNA that is complementary (opposite) to the mRNA codon.</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Anticodon</a:t>
            </a:r>
          </a:p>
        </p:txBody>
      </p:sp>
    </p:spTree>
    <p:extLst>
      <p:ext uri="{BB962C8B-B14F-4D97-AF65-F5344CB8AC3E}">
        <p14:creationId xmlns:p14="http://schemas.microsoft.com/office/powerpoint/2010/main" val="1374448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Each anticodon on tRNA matches a specific codon on mRNA.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tRNA carries an amino acid that corresponds to the codon it pairs with.</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This pairing helps ensure that the correct amino acid is added to the growing protein chain.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example, if the codon on mRNA is AUG (which codes for methionine), the anticodon on tRNA will be UAC, and the tRNA will carry methionine.</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Anticodon</a:t>
            </a:r>
          </a:p>
        </p:txBody>
      </p:sp>
    </p:spTree>
    <p:extLst>
      <p:ext uri="{BB962C8B-B14F-4D97-AF65-F5344CB8AC3E}">
        <p14:creationId xmlns:p14="http://schemas.microsoft.com/office/powerpoint/2010/main" val="952069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23736-95A5-5145-8D9B-85038443B6E2}"/>
              </a:ext>
            </a:extLst>
          </p:cNvPr>
          <p:cNvPicPr>
            <a:picLocks noChangeAspect="1"/>
          </p:cNvPicPr>
          <p:nvPr/>
        </p:nvPicPr>
        <p:blipFill>
          <a:blip r:embed="rId2"/>
          <a:stretch>
            <a:fillRect/>
          </a:stretch>
        </p:blipFill>
        <p:spPr>
          <a:xfrm>
            <a:off x="649941" y="0"/>
            <a:ext cx="10892118" cy="6858000"/>
          </a:xfrm>
          <a:prstGeom prst="rect">
            <a:avLst/>
          </a:prstGeom>
        </p:spPr>
      </p:pic>
    </p:spTree>
    <p:extLst>
      <p:ext uri="{BB962C8B-B14F-4D97-AF65-F5344CB8AC3E}">
        <p14:creationId xmlns:p14="http://schemas.microsoft.com/office/powerpoint/2010/main" val="108454188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genetic code is a set of rules used by cells to translate the information in a gene (DNA or RNA) into proteins. Proteins are made of amino acids, and the genetic code tells the cell which amino acids to use and in what order. </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Triplet Code (Codons)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Codons: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genetic code is read in groups of three nucleotides, called codons. Each codon corresponds to a specific amino acid or a stop signal during protein synthesis.</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a:t>
            </a:r>
          </a:p>
        </p:txBody>
      </p:sp>
    </p:spTree>
    <p:extLst>
      <p:ext uri="{BB962C8B-B14F-4D97-AF65-F5344CB8AC3E}">
        <p14:creationId xmlns:p14="http://schemas.microsoft.com/office/powerpoint/2010/main" val="4271298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0E3C38-088F-1CF3-3B88-C3E9BF6CEA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72342-7BE7-0672-3AD0-7ECF01FEC93A}"/>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genetic code in mitochondrial DNA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mtDNA</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differs slightly from the standard (nuclear) genetic code.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While the majority of organisms use the "universal" genetic code for translating messenger RNA into proteins, mitochondria have evolved unique variations to accommodate their specialized roles in energy production.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These variations occur in the codon-to-amino acid assignments.</a:t>
            </a:r>
          </a:p>
        </p:txBody>
      </p:sp>
      <p:sp>
        <p:nvSpPr>
          <p:cNvPr id="4" name="Rectangle 3">
            <a:extLst>
              <a:ext uri="{FF2B5EF4-FFF2-40B4-BE49-F238E27FC236}">
                <a16:creationId xmlns:a16="http://schemas.microsoft.com/office/drawing/2014/main" id="{F13A9B39-AAC1-38F7-8020-8076CCC6456C}"/>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 in mitochondrial DNA</a:t>
            </a:r>
          </a:p>
        </p:txBody>
      </p:sp>
    </p:spTree>
    <p:extLst>
      <p:ext uri="{BB962C8B-B14F-4D97-AF65-F5344CB8AC3E}">
        <p14:creationId xmlns:p14="http://schemas.microsoft.com/office/powerpoint/2010/main" val="2246241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03BB35-9A4F-D797-5ED3-9298DCCC00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83E68-AF59-DBC0-65FE-D003C697FFAE}"/>
              </a:ext>
            </a:extLst>
          </p:cNvPr>
          <p:cNvSpPr>
            <a:spLocks noGrp="1"/>
          </p:cNvSpPr>
          <p:nvPr>
            <p:ph idx="1"/>
          </p:nvPr>
        </p:nvSpPr>
        <p:spPr>
          <a:xfrm>
            <a:off x="168812" y="847137"/>
            <a:ext cx="11830930" cy="6010861"/>
          </a:xfrm>
        </p:spPr>
        <p:txBody>
          <a:bodyPr>
            <a:normAutofit lnSpcReduction="1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Different Stop Codon Usage: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UGA, which is a stop codon in the universal code, codes for tryptophan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Trp</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 mitochondrial DNA.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 and AGG, which typically code for arginine in the universal code, are stop codons in mammalian mitochondrial DNA.</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Start Codons: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addition to the universal start codon AUG (methionine), mitochondria may use AUA (which typically codes for isoleucine) as a start codon for methionine.</a:t>
            </a:r>
          </a:p>
        </p:txBody>
      </p:sp>
      <p:sp>
        <p:nvSpPr>
          <p:cNvPr id="4" name="Rectangle 3">
            <a:extLst>
              <a:ext uri="{FF2B5EF4-FFF2-40B4-BE49-F238E27FC236}">
                <a16:creationId xmlns:a16="http://schemas.microsoft.com/office/drawing/2014/main" id="{6958EEA3-226B-9411-D566-01905D606AA5}"/>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Key Features of the Mitochondrial Genetic Code</a:t>
            </a:r>
          </a:p>
        </p:txBody>
      </p:sp>
    </p:spTree>
    <p:extLst>
      <p:ext uri="{BB962C8B-B14F-4D97-AF65-F5344CB8AC3E}">
        <p14:creationId xmlns:p14="http://schemas.microsoft.com/office/powerpoint/2010/main" val="208139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6324B0-681C-B07E-36D5-FC0D5C2A5D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4CFFE-A62B-B9B3-12D5-B7CCF2DD1A00}"/>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Changes in Codon Assignments: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AUA: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Codes for methionine (instead of isoleucine in the standard code).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UGA: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Codes for tryptophan (instead of a stop codon).</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 and AGG: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Code for stop codons (in mammals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mitochndria</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rather than arginine).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CUU, CUC, CUA, and CUG: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These codons still code for leucine, but there are some differences in usage among different species' mitochondrial codes.</a:t>
            </a:r>
          </a:p>
        </p:txBody>
      </p:sp>
      <p:sp>
        <p:nvSpPr>
          <p:cNvPr id="4" name="Rectangle 3">
            <a:extLst>
              <a:ext uri="{FF2B5EF4-FFF2-40B4-BE49-F238E27FC236}">
                <a16:creationId xmlns:a16="http://schemas.microsoft.com/office/drawing/2014/main" id="{F9A4181D-B15D-459A-8937-FA5501A5510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Key Features of the Mitochondrial Genetic Code</a:t>
            </a:r>
          </a:p>
        </p:txBody>
      </p:sp>
    </p:spTree>
    <p:extLst>
      <p:ext uri="{BB962C8B-B14F-4D97-AF65-F5344CB8AC3E}">
        <p14:creationId xmlns:p14="http://schemas.microsoft.com/office/powerpoint/2010/main" val="3568885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8A7EA5-4BE8-46B8-83D6-E4DFF91414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1F391-9FD9-178B-A018-8148E00330DC}"/>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mitochondrial genetic code varies among organisms. For example: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humans, the specific modifications above apply.</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yeast mitochondria, there are different variations (e.g., CUN codons code for threonine rather than leucine).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protozoans and some invertebrates, additional codon reassignments exist.</a:t>
            </a:r>
          </a:p>
        </p:txBody>
      </p:sp>
      <p:sp>
        <p:nvSpPr>
          <p:cNvPr id="4" name="Rectangle 3">
            <a:extLst>
              <a:ext uri="{FF2B5EF4-FFF2-40B4-BE49-F238E27FC236}">
                <a16:creationId xmlns:a16="http://schemas.microsoft.com/office/drawing/2014/main" id="{FC4C19AB-4648-3C0A-3665-CB1BAB7CCFD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Variation Among Species</a:t>
            </a:r>
          </a:p>
        </p:txBody>
      </p:sp>
    </p:spTree>
    <p:extLst>
      <p:ext uri="{BB962C8B-B14F-4D97-AF65-F5344CB8AC3E}">
        <p14:creationId xmlns:p14="http://schemas.microsoft.com/office/powerpoint/2010/main" val="223071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775222-1583-B887-44BD-F1EB74F121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B0213-AE2E-638B-B9C4-6653719C4B82}"/>
              </a:ext>
            </a:extLst>
          </p:cNvPr>
          <p:cNvSpPr>
            <a:spLocks noGrp="1"/>
          </p:cNvSpPr>
          <p:nvPr>
            <p:ph idx="1"/>
          </p:nvPr>
        </p:nvSpPr>
        <p:spPr>
          <a:xfrm>
            <a:off x="168812" y="847137"/>
            <a:ext cx="11830930" cy="6010861"/>
          </a:xfrm>
        </p:spPr>
        <p:txBody>
          <a:bodyPr>
            <a:normAutofit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genetic code is nearly universal but not entirely.</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most organisms, the genetic code is consistent: the same codons specify the same amino acids across the vast majority of species. This universality is one of the strongest pieces of evidence for the shared evolutionary origin of life.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example: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AUG codes for methionine (start codon in most organisms).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UUU codes for phenylalanine in virtually all species.</a:t>
            </a:r>
          </a:p>
        </p:txBody>
      </p:sp>
      <p:sp>
        <p:nvSpPr>
          <p:cNvPr id="4" name="Rectangle 3">
            <a:extLst>
              <a:ext uri="{FF2B5EF4-FFF2-40B4-BE49-F238E27FC236}">
                <a16:creationId xmlns:a16="http://schemas.microsoft.com/office/drawing/2014/main" id="{813717C7-3732-72DA-0B65-A64C1CD3E00C}"/>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Universality of the Genetic Code</a:t>
            </a:r>
          </a:p>
        </p:txBody>
      </p:sp>
    </p:spTree>
    <p:extLst>
      <p:ext uri="{BB962C8B-B14F-4D97-AF65-F5344CB8AC3E}">
        <p14:creationId xmlns:p14="http://schemas.microsoft.com/office/powerpoint/2010/main" val="3573586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00057F-3C14-EE59-A827-82100F4335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E9946-8CE8-BF0D-B92B-EBF0AE963197}"/>
              </a:ext>
            </a:extLst>
          </p:cNvPr>
          <p:cNvSpPr>
            <a:spLocks noGrp="1"/>
          </p:cNvSpPr>
          <p:nvPr>
            <p:ph idx="1"/>
          </p:nvPr>
        </p:nvSpPr>
        <p:spPr>
          <a:xfrm>
            <a:off x="168812" y="847137"/>
            <a:ext cx="11830930" cy="6010861"/>
          </a:xfrm>
        </p:spPr>
        <p:txBody>
          <a:bodyPr>
            <a:normAutofit fontScale="850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Some organisms and organelles use variations of the standard genetic code. These exceptions often occur in specialized environments or organelles and include: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Mitochondria: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Mitochondria have their own genetic code, which differs slightly from the universal code.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Example: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UGA codes for tryptophan in human mitochondria, whereas it is a stop codon in the universal code.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Ciliates: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Certain ciliates (single-celled eukaryotes) reassign stop codons: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UAA and UAG may code for glutamine instead of serving as stop codons.</a:t>
            </a:r>
          </a:p>
        </p:txBody>
      </p:sp>
      <p:sp>
        <p:nvSpPr>
          <p:cNvPr id="4" name="Rectangle 3">
            <a:extLst>
              <a:ext uri="{FF2B5EF4-FFF2-40B4-BE49-F238E27FC236}">
                <a16:creationId xmlns:a16="http://schemas.microsoft.com/office/drawing/2014/main" id="{DEE829BA-81C2-B9E8-B254-6F0400FAA283}"/>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Exceptions to Universality</a:t>
            </a:r>
          </a:p>
        </p:txBody>
      </p:sp>
    </p:spTree>
    <p:extLst>
      <p:ext uri="{BB962C8B-B14F-4D97-AF65-F5344CB8AC3E}">
        <p14:creationId xmlns:p14="http://schemas.microsoft.com/office/powerpoint/2010/main" val="1561315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E3AA48-4455-0B50-3BA1-5CCBB7AF34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498C5-D099-5541-00CE-0B0F2F378366}"/>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Yeast Mitochondria: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CUN codons code for threonine instead of leucine.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Mycoplasma and Some Bacteria: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UGA may code for tryptophan instead of being a stop codon.</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Nuclear Code Variants in Some Organisms: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Specific organisms, like some protists, have slight variations in their nuclear genetic codes.</a:t>
            </a:r>
          </a:p>
        </p:txBody>
      </p:sp>
      <p:sp>
        <p:nvSpPr>
          <p:cNvPr id="4" name="Rectangle 3">
            <a:extLst>
              <a:ext uri="{FF2B5EF4-FFF2-40B4-BE49-F238E27FC236}">
                <a16:creationId xmlns:a16="http://schemas.microsoft.com/office/drawing/2014/main" id="{FB4799FF-D737-3816-D1E2-446FD8CD4D78}"/>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Exceptions to Universality</a:t>
            </a:r>
          </a:p>
        </p:txBody>
      </p:sp>
    </p:spTree>
    <p:extLst>
      <p:ext uri="{BB962C8B-B14F-4D97-AF65-F5344CB8AC3E}">
        <p14:creationId xmlns:p14="http://schemas.microsoft.com/office/powerpoint/2010/main" val="589524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286718-E4FA-C541-3661-019B97B723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F80CF-07A2-F865-EF7D-006910CE5106}"/>
              </a:ext>
            </a:extLst>
          </p:cNvPr>
          <p:cNvSpPr>
            <a:spLocks noGrp="1"/>
          </p:cNvSpPr>
          <p:nvPr>
            <p:ph idx="1"/>
          </p:nvPr>
        </p:nvSpPr>
        <p:spPr>
          <a:xfrm>
            <a:off x="168812" y="847137"/>
            <a:ext cx="11830930" cy="6010861"/>
          </a:xfrm>
        </p:spPr>
        <p:txBody>
          <a:bodyPr>
            <a:normAutofit fontScale="92500" lnSpcReduction="1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Evolutionary Adaptation: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Variations likely arose due to the evolutionary pressure to optimize translation for specific environments or organelles.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Isolation: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Organelles like mitochondria originated from endosymbiotic bacteria, which allowed the development of distinct genetic codes.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Reduced Complexity:</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Mitochondria and other organelles often have smaller genomes and simplified translation machinery, which led to reassignment of codons.</a:t>
            </a:r>
          </a:p>
        </p:txBody>
      </p:sp>
      <p:sp>
        <p:nvSpPr>
          <p:cNvPr id="4" name="Rectangle 3">
            <a:extLst>
              <a:ext uri="{FF2B5EF4-FFF2-40B4-BE49-F238E27FC236}">
                <a16:creationId xmlns:a16="http://schemas.microsoft.com/office/drawing/2014/main" id="{48774640-86C8-E4D3-AC25-927FD214549D}"/>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Reasons for Variations</a:t>
            </a:r>
          </a:p>
        </p:txBody>
      </p:sp>
    </p:spTree>
    <p:extLst>
      <p:ext uri="{BB962C8B-B14F-4D97-AF65-F5344CB8AC3E}">
        <p14:creationId xmlns:p14="http://schemas.microsoft.com/office/powerpoint/2010/main" val="3712539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A4AE6-C377-3DD8-2859-74FEF52257AB}"/>
              </a:ext>
            </a:extLst>
          </p:cNvPr>
          <p:cNvPicPr>
            <a:picLocks noChangeAspect="1"/>
          </p:cNvPicPr>
          <p:nvPr/>
        </p:nvPicPr>
        <p:blipFill>
          <a:blip r:embed="rId2"/>
          <a:stretch>
            <a:fillRect/>
          </a:stretch>
        </p:blipFill>
        <p:spPr>
          <a:xfrm>
            <a:off x="1948145" y="646578"/>
            <a:ext cx="8208729" cy="5277040"/>
          </a:xfrm>
          <a:prstGeom prst="rect">
            <a:avLst/>
          </a:prstGeom>
        </p:spPr>
      </p:pic>
    </p:spTree>
    <p:extLst>
      <p:ext uri="{BB962C8B-B14F-4D97-AF65-F5344CB8AC3E}">
        <p14:creationId xmlns:p14="http://schemas.microsoft.com/office/powerpoint/2010/main" val="427404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1944CC-DF7B-5882-D4DC-DDA7BA39B4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D39833-CA39-D65E-5C40-4777D894E5C0}"/>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 triplet code comprised of three nucleotide bases in a sequence.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How many triplet codes?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20 common amino acids in a protein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different bases on DNA	A,T,C, &amp; G</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different bases on RNA	U,A,G, &amp; C</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Total 64 Codons</a:t>
            </a: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1D81963-BE3E-C064-AE3A-DC9AA57CC6A9}"/>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a:t>
            </a:r>
          </a:p>
        </p:txBody>
      </p:sp>
    </p:spTree>
    <p:extLst>
      <p:ext uri="{BB962C8B-B14F-4D97-AF65-F5344CB8AC3E}">
        <p14:creationId xmlns:p14="http://schemas.microsoft.com/office/powerpoint/2010/main" val="3850830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3D5209-5A67-4085-4BC7-99EE18412B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1C5FF-F3A6-D642-4518-56D23D1AF75E}"/>
              </a:ext>
            </a:extLst>
          </p:cNvPr>
          <p:cNvSpPr>
            <a:spLocks noGrp="1"/>
          </p:cNvSpPr>
          <p:nvPr>
            <p:ph idx="1"/>
          </p:nvPr>
        </p:nvSpPr>
        <p:spPr>
          <a:xfrm>
            <a:off x="168812" y="847137"/>
            <a:ext cx="11830930" cy="6010861"/>
          </a:xfrm>
        </p:spPr>
        <p:txBody>
          <a:bodyPr>
            <a:normAutofit fontScale="925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logic is that the nucleotide code must be able to specify the placement of 20 amino acids. Since there are only four nucleotides, a code of single nucleotides would only represent four amino acids, such that A, C, G and U could be translated to encode amino acids.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doublet code would involve two nucleotides per codon, where each nucleotide could be one of the four bases: These doublet codons would be: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AA, AC, AG, AU</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CA, CC, CG, CU</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GA, GC, GG, GU</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UA, UC, UG, UU</a:t>
            </a:r>
          </a:p>
        </p:txBody>
      </p:sp>
      <p:sp>
        <p:nvSpPr>
          <p:cNvPr id="4" name="Rectangle 3">
            <a:extLst>
              <a:ext uri="{FF2B5EF4-FFF2-40B4-BE49-F238E27FC236}">
                <a16:creationId xmlns:a16="http://schemas.microsoft.com/office/drawing/2014/main" id="{D344E212-8D99-F02C-645A-833962C74155}"/>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Triplet  Code</a:t>
            </a:r>
          </a:p>
        </p:txBody>
      </p:sp>
    </p:spTree>
    <p:extLst>
      <p:ext uri="{BB962C8B-B14F-4D97-AF65-F5344CB8AC3E}">
        <p14:creationId xmlns:p14="http://schemas.microsoft.com/office/powerpoint/2010/main" val="3211231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C3B42E-29DC-CD14-E41C-21120D7C73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0B163-4E1D-3285-78D1-CFF7D9568E94}"/>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the genetic code had evolved as a doublet system, it would have been limited to encoding only 16 amino acids or required a different mechanism for encoding more amino acids.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triplet code could make a genetic code for 64 different combinations (4 X 4 X 4) genetic code and provide plenty of information in the DNA molecule to specify the placement of all 20 amino acids.</a:t>
            </a:r>
          </a:p>
        </p:txBody>
      </p:sp>
      <p:sp>
        <p:nvSpPr>
          <p:cNvPr id="4" name="Rectangle 3">
            <a:extLst>
              <a:ext uri="{FF2B5EF4-FFF2-40B4-BE49-F238E27FC236}">
                <a16:creationId xmlns:a16="http://schemas.microsoft.com/office/drawing/2014/main" id="{EB4EF4E2-EE57-23B2-8136-8C1CB08CD8A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Triplet  Code</a:t>
            </a:r>
          </a:p>
        </p:txBody>
      </p:sp>
    </p:spTree>
    <p:extLst>
      <p:ext uri="{BB962C8B-B14F-4D97-AF65-F5344CB8AC3E}">
        <p14:creationId xmlns:p14="http://schemas.microsoft.com/office/powerpoint/2010/main" val="2261003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5BA288-608A-1FEE-01E2-53F2691D45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458321-AED4-CE39-66ED-E096B9868775}"/>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Triplet  Code</a:t>
            </a:r>
          </a:p>
        </p:txBody>
      </p:sp>
      <p:pic>
        <p:nvPicPr>
          <p:cNvPr id="6" name="Google Shape;197;p23">
            <a:extLst>
              <a:ext uri="{FF2B5EF4-FFF2-40B4-BE49-F238E27FC236}">
                <a16:creationId xmlns:a16="http://schemas.microsoft.com/office/drawing/2014/main" id="{639E3BB4-C68F-3E4A-2965-A96E35A4C382}"/>
              </a:ext>
            </a:extLst>
          </p:cNvPr>
          <p:cNvPicPr preferRelativeResize="0"/>
          <p:nvPr/>
        </p:nvPicPr>
        <p:blipFill>
          <a:blip r:embed="rId2">
            <a:alphaModFix/>
          </a:blip>
          <a:stretch>
            <a:fillRect/>
          </a:stretch>
        </p:blipFill>
        <p:spPr>
          <a:xfrm>
            <a:off x="1346625" y="1002078"/>
            <a:ext cx="9475304" cy="5524200"/>
          </a:xfrm>
          <a:prstGeom prst="rect">
            <a:avLst/>
          </a:prstGeom>
          <a:noFill/>
          <a:ln>
            <a:noFill/>
          </a:ln>
        </p:spPr>
      </p:pic>
    </p:spTree>
    <p:extLst>
      <p:ext uri="{BB962C8B-B14F-4D97-AF65-F5344CB8AC3E}">
        <p14:creationId xmlns:p14="http://schemas.microsoft.com/office/powerpoint/2010/main" val="8395284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fontScale="925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example, the RNA codon AUG (ATG in DNA) codes for the amino acid methionine, which is often the start signal for protein synthesis.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codon UAA is a stop signal, meaning it tells the cell to stop building the protein.</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 Redundancy</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genetic code is redundant, meaning that multiple codons can code for the same amino acid. For example, both GAA and GAG code for the amino acid glutamic acid.</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This redundancy helps protect against mutations—if one nucleotide changes, it might not always affect the amino acid being produced.</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a:t>
            </a:r>
          </a:p>
        </p:txBody>
      </p:sp>
    </p:spTree>
    <p:extLst>
      <p:ext uri="{BB962C8B-B14F-4D97-AF65-F5344CB8AC3E}">
        <p14:creationId xmlns:p14="http://schemas.microsoft.com/office/powerpoint/2010/main" val="2759416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lnSpcReduction="1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 Translation Process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mRNA (messenger RNA) transcribes the genetic information from DNA and takes it to the ribosome, where the codons are read and translated into a chain of amino acids (a protein).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tRNA (transfer RNA) brings the correct amino acids to the ribosome by matching its anticodon with the mRNA codon.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ribosome assembles the amino acids in the correct sequence to form the protein.</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a:t>
            </a:r>
          </a:p>
        </p:txBody>
      </p:sp>
    </p:spTree>
    <p:extLst>
      <p:ext uri="{BB962C8B-B14F-4D97-AF65-F5344CB8AC3E}">
        <p14:creationId xmlns:p14="http://schemas.microsoft.com/office/powerpoint/2010/main" val="1812917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 Start and Stop Codons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Start codon: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codon AUG signals the start of translation and also codes for methionine.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Stop codons: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Codons like UAA, UGA, and UAG do not code for any amino acid and signal the end of translation, stopping the protein-building process. They are also called non-sense codons.</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 Code</a:t>
            </a:r>
          </a:p>
        </p:txBody>
      </p:sp>
    </p:spTree>
    <p:extLst>
      <p:ext uri="{BB962C8B-B14F-4D97-AF65-F5344CB8AC3E}">
        <p14:creationId xmlns:p14="http://schemas.microsoft.com/office/powerpoint/2010/main" val="1824415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724</TotalTime>
  <Words>1740</Words>
  <Application>Microsoft Office PowerPoint</Application>
  <PresentationFormat>Widescreen</PresentationFormat>
  <Paragraphs>129</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Cambria</vt:lpstr>
      <vt:lpstr>Century Gothic</vt:lpstr>
      <vt:lpstr>Wingdings</vt:lpstr>
      <vt:lpstr>Wingdings 3</vt:lpstr>
      <vt:lpstr>Slice</vt:lpstr>
      <vt:lpstr>1_Slice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Shozab</dc:creator>
  <cp:lastModifiedBy>Shozab Seemab Khan</cp:lastModifiedBy>
  <cp:revision>284</cp:revision>
  <dcterms:created xsi:type="dcterms:W3CDTF">2020-04-30T06:13:52Z</dcterms:created>
  <dcterms:modified xsi:type="dcterms:W3CDTF">2024-12-30T06:17:39Z</dcterms:modified>
</cp:coreProperties>
</file>