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426" r:id="rId4"/>
    <p:sldId id="398" r:id="rId5"/>
    <p:sldId id="394" r:id="rId6"/>
    <p:sldId id="399" r:id="rId7"/>
    <p:sldId id="381" r:id="rId8"/>
    <p:sldId id="405" r:id="rId9"/>
    <p:sldId id="421" r:id="rId10"/>
    <p:sldId id="401" r:id="rId11"/>
    <p:sldId id="406" r:id="rId12"/>
    <p:sldId id="400" r:id="rId13"/>
    <p:sldId id="422" r:id="rId14"/>
    <p:sldId id="427" r:id="rId15"/>
    <p:sldId id="429" r:id="rId16"/>
    <p:sldId id="428" r:id="rId17"/>
    <p:sldId id="423" r:id="rId18"/>
    <p:sldId id="424" r:id="rId19"/>
    <p:sldId id="430" r:id="rId20"/>
    <p:sldId id="425" r:id="rId21"/>
    <p:sldId id="431" r:id="rId22"/>
    <p:sldId id="434" r:id="rId23"/>
    <p:sldId id="432" r:id="rId24"/>
    <p:sldId id="433" r:id="rId25"/>
    <p:sldId id="435" r:id="rId26"/>
    <p:sldId id="39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156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4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20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55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5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95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3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84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25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54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70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87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42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6682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12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44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5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bg2">
                <a:lumMod val="75000"/>
              </a:schemeClr>
            </a:gs>
            <a:gs pos="0">
              <a:schemeClr val="tx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2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56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chemeClr val="bg2">
                <a:lumMod val="75000"/>
              </a:schemeClr>
            </a:gs>
            <a:gs pos="0">
              <a:schemeClr val="tx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2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1161" y="719578"/>
            <a:ext cx="762195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General and Molecular Biology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978" y="5421613"/>
            <a:ext cx="10366428" cy="76944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By: Shozab Seemab Khan (PhD Scholar)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80066" y="2932096"/>
            <a:ext cx="3884140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Translation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5365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0A04E95-0EF3-A42B-FD16-7F8AB87E7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89CD7-6BDD-C638-F447-868EBD5A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847137"/>
            <a:ext cx="11830930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Each tRNA molecule has an anticodon that is complementary to the codon on the mRNA. The anticodon allows tRNA to bring the correct amino acid into the ribosome.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At the other end of the tRNA molecule is the amino acid attachment site, where the corresponding amino acid is covalently linked.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1BC1C1-CDB6-8A11-8675-90D492B50BDE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tRNA</a:t>
            </a:r>
          </a:p>
        </p:txBody>
      </p:sp>
    </p:spTree>
    <p:extLst>
      <p:ext uri="{BB962C8B-B14F-4D97-AF65-F5344CB8AC3E}">
        <p14:creationId xmlns:p14="http://schemas.microsoft.com/office/powerpoint/2010/main" val="3929630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770700-3B77-9E2B-50C1-C79420404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07FA86-52E7-010A-7036-6BC1C450F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2" b="3334"/>
          <a:stretch/>
        </p:blipFill>
        <p:spPr bwMode="auto">
          <a:xfrm>
            <a:off x="1404729" y="225052"/>
            <a:ext cx="9382541" cy="640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41025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61BDD7-26AF-A085-6AAB-C90AEE72F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2F7BF-3933-D6B9-448B-B5B74B4B4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847137"/>
            <a:ext cx="11830930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Amino acids are linked together by peptide bonds to form a polypeptide chain.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There are 20 standard amino acids, each with distinct side chains that determine the protein’s structure and function.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CF3D98-4566-518A-1E18-3CE8009605A2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Amino Acids</a:t>
            </a:r>
          </a:p>
        </p:txBody>
      </p:sp>
    </p:spTree>
    <p:extLst>
      <p:ext uri="{BB962C8B-B14F-4D97-AF65-F5344CB8AC3E}">
        <p14:creationId xmlns:p14="http://schemas.microsoft.com/office/powerpoint/2010/main" val="4177898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82C090E-95CB-C2A4-3A29-AF110E596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C3F60-4F87-A6A3-E8DD-B0C8ECA3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847137"/>
            <a:ext cx="11830930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enzyme aminoacyl-tRNA synthetase ensures the correct amino acid is attached to the appropriate tRNA, a process known as "charging" the tRNA.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DD3E9-6D5D-E126-5239-01EF31F7FB77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Aminoacyl-tRNA Synthetase</a:t>
            </a:r>
          </a:p>
        </p:txBody>
      </p:sp>
    </p:spTree>
    <p:extLst>
      <p:ext uri="{BB962C8B-B14F-4D97-AF65-F5344CB8AC3E}">
        <p14:creationId xmlns:p14="http://schemas.microsoft.com/office/powerpoint/2010/main" val="1027025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913E043-2F64-6028-089C-E24A0AC03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4D1D2-E759-D12D-DA45-978431D8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847137"/>
            <a:ext cx="11830930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single synthetase may recognize multiple tRNAs.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Two classes of synthetases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Class I -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monomeric, acylates the 2´-OH on the terminal ribose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Arg, </a:t>
            </a:r>
            <a:r>
              <a:rPr lang="en-US" sz="360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Cys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Gln, Glu, Ile, Leu, Met, </a:t>
            </a:r>
            <a:r>
              <a:rPr lang="en-US" sz="360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Trp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Tyr, Val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Class II -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dimeric, acylates the 3´-OH on the terminal ribose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Ala, </a:t>
            </a:r>
            <a:r>
              <a:rPr lang="en-US" sz="360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Asn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Asp, Gly, His, Lys, </a:t>
            </a:r>
            <a:r>
              <a:rPr lang="en-US" sz="360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Phe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Ser, Pro, </a:t>
            </a:r>
            <a:r>
              <a:rPr lang="en-US" sz="360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Thr</a:t>
            </a:r>
            <a:endParaRPr lang="en-US" sz="36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F69C3E-8622-42EC-0033-065F2EE2B1D6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Aminoacyl-tRNA Synthetase</a:t>
            </a:r>
          </a:p>
        </p:txBody>
      </p:sp>
    </p:spTree>
    <p:extLst>
      <p:ext uri="{BB962C8B-B14F-4D97-AF65-F5344CB8AC3E}">
        <p14:creationId xmlns:p14="http://schemas.microsoft.com/office/powerpoint/2010/main" val="3970023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1824CB-6D6B-1CD3-25D3-E00E726BC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07D6023F-6899-82F8-FDA3-BFA5C840D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94" y="1621509"/>
            <a:ext cx="4227994" cy="460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C447C8-5761-2A4A-B9D5-9DF8C17211B3}"/>
              </a:ext>
            </a:extLst>
          </p:cNvPr>
          <p:cNvSpPr/>
          <p:nvPr/>
        </p:nvSpPr>
        <p:spPr>
          <a:xfrm>
            <a:off x="5883967" y="5441689"/>
            <a:ext cx="2949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Aminoacyl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t-RNA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BAABBA-BCBF-6FE6-1B79-5D59785F01EA}"/>
              </a:ext>
            </a:extLst>
          </p:cNvPr>
          <p:cNvSpPr/>
          <p:nvPr/>
        </p:nvSpPr>
        <p:spPr>
          <a:xfrm>
            <a:off x="2458003" y="110769"/>
            <a:ext cx="6537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Activation of Amino acid (By Mg2+)</a:t>
            </a:r>
          </a:p>
        </p:txBody>
      </p:sp>
      <p:sp>
        <p:nvSpPr>
          <p:cNvPr id="6" name="Right Arrow 3">
            <a:extLst>
              <a:ext uri="{FF2B5EF4-FFF2-40B4-BE49-F238E27FC236}">
                <a16:creationId xmlns:a16="http://schemas.microsoft.com/office/drawing/2014/main" id="{6A10857D-482C-29CE-E7D4-087A61090B16}"/>
              </a:ext>
            </a:extLst>
          </p:cNvPr>
          <p:cNvSpPr/>
          <p:nvPr/>
        </p:nvSpPr>
        <p:spPr>
          <a:xfrm rot="19067103">
            <a:off x="2888924" y="5843500"/>
            <a:ext cx="978408" cy="210844"/>
          </a:xfrm>
          <a:prstGeom prst="rightArrow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41310-CF29-EF15-A558-1A3C63AACE4C}"/>
              </a:ext>
            </a:extLst>
          </p:cNvPr>
          <p:cNvSpPr txBox="1"/>
          <p:nvPr/>
        </p:nvSpPr>
        <p:spPr>
          <a:xfrm>
            <a:off x="2271715" y="6171038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t-RNA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638ABF-9DD2-0FE7-E423-94391F322643}"/>
              </a:ext>
            </a:extLst>
          </p:cNvPr>
          <p:cNvSpPr/>
          <p:nvPr/>
        </p:nvSpPr>
        <p:spPr>
          <a:xfrm>
            <a:off x="5580191" y="2459709"/>
            <a:ext cx="1828800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5604BD-D4A3-13BA-8FE5-796B611249BB}"/>
              </a:ext>
            </a:extLst>
          </p:cNvPr>
          <p:cNvSpPr/>
          <p:nvPr/>
        </p:nvSpPr>
        <p:spPr>
          <a:xfrm>
            <a:off x="7288426" y="4059909"/>
            <a:ext cx="1380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Aminoacid</a:t>
            </a:r>
            <a:endParaRPr lang="en-US" sz="2000" dirty="0"/>
          </a:p>
        </p:txBody>
      </p:sp>
      <p:sp>
        <p:nvSpPr>
          <p:cNvPr id="10" name="Right Arrow 15">
            <a:extLst>
              <a:ext uri="{FF2B5EF4-FFF2-40B4-BE49-F238E27FC236}">
                <a16:creationId xmlns:a16="http://schemas.microsoft.com/office/drawing/2014/main" id="{3F3CD50C-C901-C44C-A7EB-4ED464745DB3}"/>
              </a:ext>
            </a:extLst>
          </p:cNvPr>
          <p:cNvSpPr/>
          <p:nvPr/>
        </p:nvSpPr>
        <p:spPr>
          <a:xfrm rot="13709784">
            <a:off x="7205862" y="3510466"/>
            <a:ext cx="978408" cy="220213"/>
          </a:xfrm>
          <a:prstGeom prst="rightArrow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CBF9946-4D74-8DD9-9620-35136A285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90" y="783309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94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AB8809-66D9-113C-56BF-59120ACBD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BE5B2-7391-4E8C-C5E9-A8195670A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847137"/>
            <a:ext cx="11830930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Initiation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Elongation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Termination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70BD99-8BF0-2389-82DE-0AD356D37BFB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Stages of Translation</a:t>
            </a:r>
          </a:p>
        </p:txBody>
      </p:sp>
    </p:spTree>
    <p:extLst>
      <p:ext uri="{BB962C8B-B14F-4D97-AF65-F5344CB8AC3E}">
        <p14:creationId xmlns:p14="http://schemas.microsoft.com/office/powerpoint/2010/main" val="4018657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F941D65-6AA3-E0DD-935D-9D5C13F9F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9B1D5-DAE3-1C85-AD54-59D9B407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847137"/>
            <a:ext cx="11830930" cy="601086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Translation begins when the initial portion of an mRNA molecule binds to rRNA molecule in a ribosome.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mRNA lies on the ribosome in such a way that only one of its codons is exposed at the polypeptide site at any time.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 Prokaryotes, initiation factors recognize the Shine-Dalgarno sequence and aligns the mRNA with the ribosome.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 Prokaryotes, initiation factors recognize the Kozak sequence and aligns the mRNA with the ribosome.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8C7B4F-7EB4-79B3-032E-739B6F6329D5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Initiation</a:t>
            </a:r>
          </a:p>
        </p:txBody>
      </p:sp>
    </p:spTree>
    <p:extLst>
      <p:ext uri="{BB962C8B-B14F-4D97-AF65-F5344CB8AC3E}">
        <p14:creationId xmlns:p14="http://schemas.microsoft.com/office/powerpoint/2010/main" val="1539122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651BFE-2427-79D4-7709-8E243222C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C54AAF-F10E-D2A3-F32D-CCF575F82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643791"/>
            <a:ext cx="11623674" cy="48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7598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7F948C8-4C92-AD56-8587-246B9A57A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49476-B06F-4853-4E2E-475C958C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847137"/>
            <a:ext cx="11830930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Codon Recognition: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After initiation, elongation begins when a new tRNA binds to the ribosome's A site. This tRNA has an anticodon that is complementary to the next codon on the mRNA.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Elongation Factors (EFs):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These proteins assist in bringing the correct tRNA into the A site and ensure the tRNA is positioned properly. EFs also help move the ribosome along the mRNA.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8F7182-A48F-E1C0-782B-CE200E4814EE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Elongation</a:t>
            </a:r>
          </a:p>
        </p:txBody>
      </p:sp>
    </p:spTree>
    <p:extLst>
      <p:ext uri="{BB962C8B-B14F-4D97-AF65-F5344CB8AC3E}">
        <p14:creationId xmlns:p14="http://schemas.microsoft.com/office/powerpoint/2010/main" val="2239343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1AE3C0-F01E-2568-9AFB-10A77F33D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6708332-7419-2CFE-1A90-C0FE92A5A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976" y="-8216"/>
            <a:ext cx="55547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urier" charset="0"/>
              </a:rPr>
              <a:t>5’-ATGCCTAGGTACCTATGA-3’</a:t>
            </a:r>
          </a:p>
          <a:p>
            <a:r>
              <a:rPr lang="en-US" sz="2800" b="1" dirty="0">
                <a:solidFill>
                  <a:srgbClr val="002060"/>
                </a:solidFill>
                <a:latin typeface="Courier" charset="0"/>
              </a:rPr>
              <a:t>3’-TACGGATCCATGGATACT-5’</a:t>
            </a:r>
            <a:r>
              <a:rPr lang="en-US" sz="2800" dirty="0">
                <a:latin typeface="Courier" charset="0"/>
              </a:rPr>
              <a:t>’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80F1D75-46EC-6D44-A86D-816DCD095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119" y="2759799"/>
            <a:ext cx="5339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urier" charset="0"/>
              </a:rPr>
              <a:t>5’-AUGCCUAGGUACCUAUGA-3</a:t>
            </a:r>
            <a:r>
              <a:rPr lang="en-US" sz="2800" dirty="0">
                <a:solidFill>
                  <a:srgbClr val="00B050"/>
                </a:solidFill>
                <a:latin typeface="Courier" charset="0"/>
              </a:rPr>
              <a:t>’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F5EECB3-8254-35B5-F254-57E0E2E37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990" y="3725668"/>
            <a:ext cx="68435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urier" charset="0"/>
              </a:rPr>
              <a:t>5’-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ourier" charset="0"/>
              </a:rPr>
              <a:t>AUG</a:t>
            </a:r>
            <a:r>
              <a:rPr lang="en-US" sz="2800" b="1" dirty="0">
                <a:solidFill>
                  <a:srgbClr val="C00000"/>
                </a:solidFill>
                <a:latin typeface="Courier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urier" charset="0"/>
              </a:rPr>
              <a:t>CCU AGG UAC CUA </a:t>
            </a:r>
            <a:r>
              <a:rPr lang="en-US" sz="2800" b="1" dirty="0">
                <a:solidFill>
                  <a:srgbClr val="FF0000"/>
                </a:solidFill>
                <a:latin typeface="Courier" charset="0"/>
              </a:rPr>
              <a:t>UGA</a:t>
            </a:r>
            <a:r>
              <a:rPr lang="en-US" sz="2800" b="1" dirty="0">
                <a:solidFill>
                  <a:srgbClr val="C00000"/>
                </a:solidFill>
                <a:latin typeface="Courier" charset="0"/>
              </a:rPr>
              <a:t>-3’</a:t>
            </a:r>
            <a:r>
              <a:rPr lang="en-US" sz="2800" dirty="0">
                <a:latin typeface="Courier" charset="0"/>
              </a:rPr>
              <a:t>’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AF62A34-3C70-B253-CE64-483D55CD0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9" y="4678017"/>
            <a:ext cx="42802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ourier" charset="0"/>
              </a:rPr>
              <a:t>MET</a:t>
            </a:r>
            <a:r>
              <a:rPr lang="en-US" sz="2800" b="1" dirty="0">
                <a:solidFill>
                  <a:srgbClr val="00B050"/>
                </a:solidFill>
                <a:latin typeface="Courier" charset="0"/>
              </a:rPr>
              <a:t>—PRO—ARG—TYR—LEU</a:t>
            </a:r>
            <a:endParaRPr lang="en-US" sz="2800" b="1" baseline="30000" dirty="0">
              <a:solidFill>
                <a:srgbClr val="00B050"/>
              </a:solidFill>
              <a:latin typeface="Courier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51879EDD-4305-563C-59BF-10BDFEC86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920" y="1957042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654BB0AE-D567-E4F5-65F5-47BB664E9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680" y="3306417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E10CDF6-9F5F-F6A3-8320-026966200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0435" y="4678017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42B41A3C-4C35-5903-E73D-0676AFADE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4835" y="4678017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343E5F8-DAAA-7B70-F810-D225F7C7D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440" y="4678017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FCC97266-975C-60CF-C8CE-4FFC26D538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5035" y="4678017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18BF9311-DAAC-63AB-FA39-E915A55E9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598" y="221044"/>
            <a:ext cx="10743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AD090C8C-90AD-3295-4FD3-69DFB321E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071" y="2198054"/>
            <a:ext cx="24100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Transcription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F1E46338-D826-C587-7894-401A84A39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171058"/>
            <a:ext cx="30299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           </a:t>
            </a:r>
            <a:r>
              <a:rPr lang="en-US" sz="2800" b="1" dirty="0">
                <a:solidFill>
                  <a:srgbClr val="FF0000"/>
                </a:solidFill>
              </a:rPr>
              <a:t>Decoded as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87468AF5-4597-CAA4-B97B-9181C714E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41" y="4138007"/>
            <a:ext cx="2072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Translation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44850087-A2D7-F19B-F8CC-7A21E15B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074" y="2671507"/>
            <a:ext cx="14157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AE475DD3-D425-D9EA-57AC-1CD832C7C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582" y="5563950"/>
            <a:ext cx="14756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D1B116-91DF-636C-91FA-989C609F0C04}"/>
              </a:ext>
            </a:extLst>
          </p:cNvPr>
          <p:cNvSpPr/>
          <p:nvPr/>
        </p:nvSpPr>
        <p:spPr>
          <a:xfrm>
            <a:off x="246482" y="5728348"/>
            <a:ext cx="4352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CENTRAL DOGMA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0C687DB0-D316-8778-3C17-875F6C3FE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914" y="5120695"/>
            <a:ext cx="40623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           </a:t>
            </a:r>
            <a:r>
              <a:rPr lang="en-US" sz="2800" b="1" dirty="0">
                <a:solidFill>
                  <a:srgbClr val="FF0000"/>
                </a:solidFill>
              </a:rPr>
              <a:t>Polypeptide chain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3483E3E5-6273-C196-174A-D5744172C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238" y="831595"/>
            <a:ext cx="30219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DNA Replication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F39D8FB0-CA71-72C1-A764-D000D7E9D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007" y="1349106"/>
            <a:ext cx="5769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urier" charset="0"/>
              </a:rPr>
              <a:t>5’-ATGCCTAGGTACCTATGA-3’</a:t>
            </a:r>
          </a:p>
          <a:p>
            <a:r>
              <a:rPr lang="en-US" sz="2800" b="1" dirty="0">
                <a:solidFill>
                  <a:srgbClr val="002060"/>
                </a:solidFill>
                <a:latin typeface="Courier" charset="0"/>
              </a:rPr>
              <a:t>3’-TACGGATCCATGGATACT-5’</a:t>
            </a:r>
            <a:r>
              <a:rPr lang="en-US" sz="2800" dirty="0">
                <a:latin typeface="Courier" charset="0"/>
              </a:rPr>
              <a:t>’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D036A666-64F1-F02D-7C5B-BCE729244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34" y="1370116"/>
            <a:ext cx="5769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urier" charset="0"/>
              </a:rPr>
              <a:t>5’-ATGCCTAGGTACCTATGA-3’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charset="0"/>
              </a:rPr>
              <a:t>3’-TACGGATCCATGGATACT-5’</a:t>
            </a:r>
            <a:r>
              <a:rPr lang="en-US" sz="2800" dirty="0">
                <a:latin typeface="Courier" charset="0"/>
              </a:rPr>
              <a:t>’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ACB09A68-AEF0-AD1A-8BBF-AEC42EC3E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79" y="3653701"/>
            <a:ext cx="44021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Genetic Codes (Codons)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5ECFEE60-5F3E-DCCF-761E-F06C9B251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719" y="4533778"/>
            <a:ext cx="36261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Amino Acids linked</a:t>
            </a:r>
          </a:p>
          <a:p>
            <a:pPr algn="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 Peptide Bond</a:t>
            </a:r>
          </a:p>
        </p:txBody>
      </p:sp>
    </p:spTree>
    <p:extLst>
      <p:ext uri="{BB962C8B-B14F-4D97-AF65-F5344CB8AC3E}">
        <p14:creationId xmlns:p14="http://schemas.microsoft.com/office/powerpoint/2010/main" val="1615858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3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C50C8B3-FA67-3A47-5EF9-15A3DE24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5C0A2-6B5D-AA07-2E94-53F4AD12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847137"/>
            <a:ext cx="11830930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Peptide Bond Formation: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ribosome’s peptidyl transferase activity (an enzymatic function of the large ribosomal subunit) catalyzes the formation of a peptide bond between the amino acid on the tRNA in the A site and the growing polypeptide chain in the P site.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growing polypeptide chain is now transferred to the tRNA in the A site, leaving the tRNA in the P site empty.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6FE53-A6B1-1E30-858F-ABE77F0DA3C9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Elongation</a:t>
            </a:r>
          </a:p>
        </p:txBody>
      </p:sp>
    </p:spTree>
    <p:extLst>
      <p:ext uri="{BB962C8B-B14F-4D97-AF65-F5344CB8AC3E}">
        <p14:creationId xmlns:p14="http://schemas.microsoft.com/office/powerpoint/2010/main" val="40160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AA0D21-403F-AF46-9C4F-0C43F5191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4782E1-F4C6-FFB1-567C-2FE46F7B9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24" y="72804"/>
            <a:ext cx="10327552" cy="671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1769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01959E2-1C14-4B1E-8D53-EC39F1891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BF825-5B8E-8772-5D51-BC68C1C02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847137"/>
            <a:ext cx="11830930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Translocation: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After the peptide bond is formed, the ribosome moves one codon down the mRNA in a process called translocation</a:t>
            </a:r>
            <a:r>
              <a:rPr lang="en-US" sz="360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This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shifts the tRNA with the growing peptide chain from the A site to the P site, and the now-empty tRNA from the P site moves to the E site before being released. GTP is hydrolyzed to provide energy for this step.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This process continues as the ribosome moves along the mRNA, reading codons, and adding the corresponding amino acids to the growing chain.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F3181-A78C-AEE9-D3D4-06CA84275A12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Elongation</a:t>
            </a:r>
          </a:p>
        </p:txBody>
      </p:sp>
    </p:spTree>
    <p:extLst>
      <p:ext uri="{BB962C8B-B14F-4D97-AF65-F5344CB8AC3E}">
        <p14:creationId xmlns:p14="http://schemas.microsoft.com/office/powerpoint/2010/main" val="1337272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F838502-07A4-0CDC-77D2-EE796AEE1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12D04-9E5D-DC5D-7C17-EE60B166D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847137"/>
            <a:ext cx="11830930" cy="601086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Stop Codon Recognition: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When the ribosome encounters a stop codon (UAA, UAG, or UGA) on the mRNA, no tRNA corresponds to these codons. Instead, release factors (RFs) bind to the ribosome.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Release of the Polypeptide Chain: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Release factors promote the hydrolysis of the bond between the tRNA in the P site and the last amino acid of the polypeptide chain. This releases the newly synthesized protein (polypeptide chain).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Dissociation of the Ribosome: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After the polypeptide is released, the ribosome disassembles into its large and small subunits, and the mRNA is released. GTP hydrolysis again provides energy for this process.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C28352-AFDB-D6BD-CD3C-5746192F252A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Termination</a:t>
            </a:r>
          </a:p>
        </p:txBody>
      </p:sp>
    </p:spTree>
    <p:extLst>
      <p:ext uri="{BB962C8B-B14F-4D97-AF65-F5344CB8AC3E}">
        <p14:creationId xmlns:p14="http://schemas.microsoft.com/office/powerpoint/2010/main" val="2245877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01076C-3269-01B6-544F-4C45DE253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225831-D005-DA79-F622-9114ABC52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40" y="770075"/>
            <a:ext cx="11725119" cy="504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5139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BA4AE6-C377-3DD8-2859-74FEF522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145" y="646578"/>
            <a:ext cx="8208729" cy="52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48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22D17EE-8D15-CDF2-4EFD-8773C7733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6BFF4-1598-8151-A38D-EEDAD3ED4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847137"/>
            <a:ext cx="11830930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Translation in biology is the process by which cells create proteins from the instructions encoded in mRNA (messenger RNA).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It is one of the key steps in gene expression, following transcription (when DNA is copied into mRNA).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Translation is almost similar in prokaryotes and eukaryotes apart from some differences.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B64CD2-805C-3046-C170-216E958C8BC1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1547033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3FD4F2-C48B-39A1-A4AF-B08E19292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354" y="0"/>
            <a:ext cx="7181229" cy="68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255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2F27775-3217-7052-5A39-0663A6107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BBE8-D314-16C3-1194-38F23FAD7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847137"/>
            <a:ext cx="11830930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mRNA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Ribosomes (rRNA)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tRNA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4. Amino Acids (20 Types)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5. Mg2+ (Activator)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6. Amino acyl tRNA Synthetases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7. Initiation, Elongation and Termination Factors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6B9110-4673-E240-F51B-203021FD3350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Components of Translation </a:t>
            </a:r>
          </a:p>
        </p:txBody>
      </p:sp>
    </p:spTree>
    <p:extLst>
      <p:ext uri="{BB962C8B-B14F-4D97-AF65-F5344CB8AC3E}">
        <p14:creationId xmlns:p14="http://schemas.microsoft.com/office/powerpoint/2010/main" val="1677655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847137"/>
            <a:ext cx="11830930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mRNA carries the genetic information from DNA in the nucleus to the cytoplasm, where proteins are synthesized.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sequence of nucleotide bases (adenine (A), uracil (U), guanine (G), and cytosine (C)) on the mRNA dictates the sequence of amino acids in a protein.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mRNA is read in codons, which are groups of three nucleotides. Each codon corresponds to a specific amino acid or a stop signal.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mRNA </a:t>
            </a:r>
          </a:p>
        </p:txBody>
      </p:sp>
    </p:spTree>
    <p:extLst>
      <p:ext uri="{BB962C8B-B14F-4D97-AF65-F5344CB8AC3E}">
        <p14:creationId xmlns:p14="http://schemas.microsoft.com/office/powerpoint/2010/main" val="2497917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54BFF3-C179-E8FB-D8AB-314DD1347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F7F01-E35B-DB9C-C365-591E3F1F1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847137"/>
            <a:ext cx="11830930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Structure: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Ribosomes are composed of two subunits: a large subunit (50S in prokaryotes, 60S in eukaryotes) and a small subunit (30S in prokaryotes, 40S in eukaryotes).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Together, they form a 70S ribosome in prokaryotes and an 80S ribosome in eukaryotes.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Function: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Ribosomes facilitate the binding of tRNA to mRNA and catalyze the formation of peptide bonds between amino acids.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D2B19D-7EC9-9AC5-E7F9-25580133F913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Ribosomes</a:t>
            </a:r>
          </a:p>
        </p:txBody>
      </p:sp>
    </p:spTree>
    <p:extLst>
      <p:ext uri="{BB962C8B-B14F-4D97-AF65-F5344CB8AC3E}">
        <p14:creationId xmlns:p14="http://schemas.microsoft.com/office/powerpoint/2010/main" val="1139576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354B22D-DC20-1306-C89D-FD3AE6E31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011A-1A31-1700-EB9E-A13C246D5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847137"/>
            <a:ext cx="11830930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They have three key sites: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site (Aminoacyl site):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Where incoming tRNA carrying the next amino acid binds.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 site (Peptidyl site):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Holds the tRNA with the growing polypeptide chain.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 site (Exit site):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Where the empty tRNA exits the ribosome after transferring its amino acid.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91299-5E0F-4CE0-C3D2-4C8BCD6534BD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Sites of Ribosomes</a:t>
            </a:r>
          </a:p>
        </p:txBody>
      </p:sp>
    </p:spTree>
    <p:extLst>
      <p:ext uri="{BB962C8B-B14F-4D97-AF65-F5344CB8AC3E}">
        <p14:creationId xmlns:p14="http://schemas.microsoft.com/office/powerpoint/2010/main" val="1295436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8E4A57-1875-6A78-C791-9CA9D4C77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466FE1F-01B6-AFBB-ABAF-754473D56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948" y="0"/>
            <a:ext cx="8687462" cy="654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96311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999</TotalTime>
  <Words>1058</Words>
  <Application>Microsoft Office PowerPoint</Application>
  <PresentationFormat>Widescreen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Cambria</vt:lpstr>
      <vt:lpstr>Century Gothic</vt:lpstr>
      <vt:lpstr>Courier</vt:lpstr>
      <vt:lpstr>Times New Roman</vt:lpstr>
      <vt:lpstr>Wingdings</vt:lpstr>
      <vt:lpstr>Wingdings 3</vt:lpstr>
      <vt:lpstr>Slice</vt:lpstr>
      <vt:lpstr>1_Slice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Shozab</dc:creator>
  <cp:lastModifiedBy>Shozab Seemab Khan</cp:lastModifiedBy>
  <cp:revision>323</cp:revision>
  <dcterms:created xsi:type="dcterms:W3CDTF">2020-04-30T06:13:52Z</dcterms:created>
  <dcterms:modified xsi:type="dcterms:W3CDTF">2025-01-01T06:52:04Z</dcterms:modified>
</cp:coreProperties>
</file>