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394" r:id="rId4"/>
    <p:sldId id="466" r:id="rId5"/>
    <p:sldId id="467" r:id="rId6"/>
    <p:sldId id="398" r:id="rId7"/>
    <p:sldId id="449" r:id="rId8"/>
    <p:sldId id="450" r:id="rId9"/>
    <p:sldId id="451" r:id="rId10"/>
    <p:sldId id="454" r:id="rId11"/>
    <p:sldId id="452" r:id="rId12"/>
    <p:sldId id="465" r:id="rId13"/>
    <p:sldId id="453" r:id="rId14"/>
    <p:sldId id="448" r:id="rId15"/>
    <p:sldId id="456" r:id="rId16"/>
    <p:sldId id="464" r:id="rId17"/>
    <p:sldId id="459" r:id="rId18"/>
    <p:sldId id="460" r:id="rId19"/>
    <p:sldId id="461" r:id="rId20"/>
    <p:sldId id="462" r:id="rId21"/>
    <p:sldId id="463" r:id="rId22"/>
    <p:sldId id="458" r:id="rId23"/>
    <p:sldId id="436" r:id="rId24"/>
    <p:sldId id="437" r:id="rId25"/>
    <p:sldId id="438" r:id="rId26"/>
    <p:sldId id="3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15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84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952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1055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28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919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607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748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652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354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017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087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674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6682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101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7244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95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lumMod val="75000"/>
              </a:schemeClr>
            </a:gs>
            <a:gs pos="0">
              <a:schemeClr val="tx2">
                <a:lumMod val="75000"/>
              </a:schemeClr>
            </a:gs>
            <a:gs pos="100000">
              <a:schemeClr val="bg2">
                <a:shade val="96000"/>
                <a:satMod val="120000"/>
                <a:lumMod val="90000"/>
              </a:schemeClr>
            </a:gs>
          </a:gsLst>
          <a:lin ang="21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1/9/2025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1/9/2025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425615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9000">
              <a:schemeClr val="bg2">
                <a:lumMod val="75000"/>
              </a:schemeClr>
            </a:gs>
            <a:gs pos="0">
              <a:schemeClr val="tx2">
                <a:lumMod val="75000"/>
              </a:schemeClr>
            </a:gs>
            <a:gs pos="100000">
              <a:schemeClr val="bg2">
                <a:shade val="96000"/>
                <a:satMod val="120000"/>
                <a:lumMod val="90000"/>
              </a:schemeClr>
            </a:gs>
          </a:gsLst>
          <a:lin ang="2100000" scaled="0"/>
        </a:gradFill>
        <a:effectLst/>
      </p:bgPr>
    </p:bg>
    <p:spTree>
      <p:nvGrpSpPr>
        <p:cNvPr id="1" name=""/>
        <p:cNvGrpSpPr/>
        <p:nvPr/>
      </p:nvGrpSpPr>
      <p:grpSpPr>
        <a:xfrm>
          <a:off x="0" y="0"/>
          <a:ext cx="0" cy="0"/>
          <a:chOff x="0" y="0"/>
          <a:chExt cx="0" cy="0"/>
        </a:xfrm>
      </p:grpSpPr>
      <p:sp>
        <p:nvSpPr>
          <p:cNvPr id="5" name="TextBox 4"/>
          <p:cNvSpPr txBox="1"/>
          <p:nvPr/>
        </p:nvSpPr>
        <p:spPr>
          <a:xfrm>
            <a:off x="2211161" y="719578"/>
            <a:ext cx="7621951"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General and Molecular Biology</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1" name="Rectangle 10"/>
          <p:cNvSpPr/>
          <p:nvPr/>
        </p:nvSpPr>
        <p:spPr>
          <a:xfrm>
            <a:off x="739978" y="5421613"/>
            <a:ext cx="10366428" cy="769441"/>
          </a:xfrm>
          <a:prstGeom prst="rect">
            <a:avLst/>
          </a:prstGeom>
          <a:solidFill>
            <a:schemeClr val="tx1"/>
          </a:solid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By: Shozab Seemab Khan (PhD Scholar)</a:t>
            </a:r>
          </a:p>
        </p:txBody>
      </p:sp>
      <p:sp>
        <p:nvSpPr>
          <p:cNvPr id="13" name="TextBox 12"/>
          <p:cNvSpPr txBox="1"/>
          <p:nvPr/>
        </p:nvSpPr>
        <p:spPr>
          <a:xfrm>
            <a:off x="1660717" y="2932096"/>
            <a:ext cx="8864093" cy="1569660"/>
          </a:xfrm>
          <a:prstGeom prst="rect">
            <a:avLst/>
          </a:prstGeom>
          <a:solidFill>
            <a:srgbClr val="FFC0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Differences in Translation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Prokaryotes and Eukaryotes</a:t>
            </a: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425365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84AC42EA-A330-5189-1362-62874F318A07}"/>
            </a:ext>
          </a:extLst>
        </p:cNvPr>
        <p:cNvGrpSpPr/>
        <p:nvPr/>
      </p:nvGrpSpPr>
      <p:grpSpPr>
        <a:xfrm>
          <a:off x="0" y="0"/>
          <a:ext cx="0" cy="0"/>
          <a:chOff x="0" y="0"/>
          <a:chExt cx="0" cy="0"/>
        </a:xfrm>
      </p:grpSpPr>
      <p:pic>
        <p:nvPicPr>
          <p:cNvPr id="2" name="Picture 1" descr="Kozak Consensus Sequence - an overview | ScienceDirect Topics">
            <a:extLst>
              <a:ext uri="{FF2B5EF4-FFF2-40B4-BE49-F238E27FC236}">
                <a16:creationId xmlns:a16="http://schemas.microsoft.com/office/drawing/2014/main" id="{ADC58640-A9E3-2300-84B9-8ED014EC3F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4989" y="2118446"/>
            <a:ext cx="9882021" cy="3672754"/>
          </a:xfrm>
          <a:prstGeom prst="rect">
            <a:avLst/>
          </a:prstGeom>
          <a:noFill/>
          <a:ln>
            <a:noFill/>
          </a:ln>
        </p:spPr>
      </p:pic>
      <p:sp>
        <p:nvSpPr>
          <p:cNvPr id="5" name="TextBox 4">
            <a:extLst>
              <a:ext uri="{FF2B5EF4-FFF2-40B4-BE49-F238E27FC236}">
                <a16:creationId xmlns:a16="http://schemas.microsoft.com/office/drawing/2014/main" id="{7A487845-957D-3974-5A68-21ED35D49911}"/>
              </a:ext>
            </a:extLst>
          </p:cNvPr>
          <p:cNvSpPr txBox="1"/>
          <p:nvPr/>
        </p:nvSpPr>
        <p:spPr>
          <a:xfrm>
            <a:off x="512618" y="817418"/>
            <a:ext cx="11374582"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Kozak sequence (5'-GCC(A/G)CCAUGG-3’) in Eukaryotes </a:t>
            </a:r>
            <a:endParaRPr lang="en-PK" sz="3600" dirty="0">
              <a:solidFill>
                <a:schemeClr val="bg1"/>
              </a:solidFill>
            </a:endParaRPr>
          </a:p>
        </p:txBody>
      </p:sp>
    </p:spTree>
    <p:extLst>
      <p:ext uri="{BB962C8B-B14F-4D97-AF65-F5344CB8AC3E}">
        <p14:creationId xmlns:p14="http://schemas.microsoft.com/office/powerpoint/2010/main" val="5942514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E811F43-DB50-9835-BD42-519141FB26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EE565C-73FD-29E2-F092-20A96E6CA01A}"/>
              </a:ext>
            </a:extLst>
          </p:cNvPr>
          <p:cNvPicPr>
            <a:picLocks noChangeAspect="1"/>
          </p:cNvPicPr>
          <p:nvPr/>
        </p:nvPicPr>
        <p:blipFill>
          <a:blip r:embed="rId2"/>
          <a:stretch>
            <a:fillRect/>
          </a:stretch>
        </p:blipFill>
        <p:spPr>
          <a:xfrm>
            <a:off x="1599333" y="130751"/>
            <a:ext cx="9401175" cy="6707725"/>
          </a:xfrm>
          <a:prstGeom prst="rect">
            <a:avLst/>
          </a:prstGeom>
        </p:spPr>
      </p:pic>
    </p:spTree>
    <p:extLst>
      <p:ext uri="{BB962C8B-B14F-4D97-AF65-F5344CB8AC3E}">
        <p14:creationId xmlns:p14="http://schemas.microsoft.com/office/powerpoint/2010/main" val="16096152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5B8B2C-31EF-1226-F236-780AAAA990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F643D-3C69-E4F2-9FD4-332D8061D174}"/>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Smaller ribosomes (70S), composed of 50S (large subunit) and 30S (small subunit).</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Larger ribosomes (80S), composed of 60S (large subunit) and 40S (small subunit).</a:t>
            </a:r>
          </a:p>
        </p:txBody>
      </p:sp>
      <p:sp>
        <p:nvSpPr>
          <p:cNvPr id="4" name="Rectangle 3">
            <a:extLst>
              <a:ext uri="{FF2B5EF4-FFF2-40B4-BE49-F238E27FC236}">
                <a16:creationId xmlns:a16="http://schemas.microsoft.com/office/drawing/2014/main" id="{660C4CCD-931A-66FD-FC56-0E311E3EAED2}"/>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Ribosomes</a:t>
            </a:r>
          </a:p>
        </p:txBody>
      </p:sp>
    </p:spTree>
    <p:extLst>
      <p:ext uri="{BB962C8B-B14F-4D97-AF65-F5344CB8AC3E}">
        <p14:creationId xmlns:p14="http://schemas.microsoft.com/office/powerpoint/2010/main" val="4199183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92E6566-D9FC-4878-B9E9-AA5AB636B0C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1B0ED67-DFBF-E350-DB20-C5AD4C07B490}"/>
              </a:ext>
            </a:extLst>
          </p:cNvPr>
          <p:cNvPicPr>
            <a:picLocks noChangeAspect="1"/>
          </p:cNvPicPr>
          <p:nvPr/>
        </p:nvPicPr>
        <p:blipFill>
          <a:blip r:embed="rId2"/>
          <a:stretch>
            <a:fillRect/>
          </a:stretch>
        </p:blipFill>
        <p:spPr>
          <a:xfrm>
            <a:off x="708660" y="438150"/>
            <a:ext cx="10774680" cy="5981700"/>
          </a:xfrm>
          <a:prstGeom prst="rect">
            <a:avLst/>
          </a:prstGeom>
        </p:spPr>
      </p:pic>
    </p:spTree>
    <p:extLst>
      <p:ext uri="{BB962C8B-B14F-4D97-AF65-F5344CB8AC3E}">
        <p14:creationId xmlns:p14="http://schemas.microsoft.com/office/powerpoint/2010/main" val="407679875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5C28FD-E2CD-1BB2-B2C6-BDE097A0CA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C1244-8295-F9F6-908D-4129E94F3168}"/>
              </a:ext>
            </a:extLst>
          </p:cNvPr>
          <p:cNvSpPr>
            <a:spLocks noGrp="1"/>
          </p:cNvSpPr>
          <p:nvPr>
            <p:ph idx="1"/>
          </p:nvPr>
        </p:nvSpPr>
        <p:spPr>
          <a:xfrm>
            <a:off x="168812" y="847137"/>
            <a:ext cx="11830930" cy="6010861"/>
          </a:xfrm>
        </p:spPr>
        <p:txBody>
          <a:bodyPr>
            <a:normAutofit fontScale="85000" lnSpcReduction="1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Initiator tRNA carries N-</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formylmethionine</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fMet</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initiation requires three initiation factors (IF1, IF2, IF3).</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Shine-Dalgarno sequence aligns the mRNA with the ribosome.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Initiator tRNA carries methionine (Met).</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Initiation is more complex, involving multiple eukaryotic initiation factors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eIFs</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5′ cap and poly-A tail enhance ribosome assembly, and ribosomes scan for the start codon.</a:t>
            </a:r>
          </a:p>
        </p:txBody>
      </p:sp>
      <p:sp>
        <p:nvSpPr>
          <p:cNvPr id="4" name="Rectangle 3">
            <a:extLst>
              <a:ext uri="{FF2B5EF4-FFF2-40B4-BE49-F238E27FC236}">
                <a16:creationId xmlns:a16="http://schemas.microsoft.com/office/drawing/2014/main" id="{36A53A40-61AD-674D-9F4E-3B8543442290}"/>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Initiation</a:t>
            </a:r>
          </a:p>
        </p:txBody>
      </p:sp>
    </p:spTree>
    <p:extLst>
      <p:ext uri="{BB962C8B-B14F-4D97-AF65-F5344CB8AC3E}">
        <p14:creationId xmlns:p14="http://schemas.microsoft.com/office/powerpoint/2010/main" val="2685966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5440056-FED6-6D06-F7FC-9F4478C4A9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F458E6-0E23-8AF4-C56F-06406AF65FC5}"/>
              </a:ext>
            </a:extLst>
          </p:cNvPr>
          <p:cNvPicPr>
            <a:picLocks noChangeAspect="1"/>
          </p:cNvPicPr>
          <p:nvPr/>
        </p:nvPicPr>
        <p:blipFill>
          <a:blip r:embed="rId2"/>
          <a:stretch>
            <a:fillRect/>
          </a:stretch>
        </p:blipFill>
        <p:spPr>
          <a:xfrm>
            <a:off x="1833418" y="435709"/>
            <a:ext cx="8986982" cy="5986581"/>
          </a:xfrm>
          <a:prstGeom prst="rect">
            <a:avLst/>
          </a:prstGeom>
        </p:spPr>
      </p:pic>
    </p:spTree>
    <p:extLst>
      <p:ext uri="{BB962C8B-B14F-4D97-AF65-F5344CB8AC3E}">
        <p14:creationId xmlns:p14="http://schemas.microsoft.com/office/powerpoint/2010/main" val="32781817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FEA113-2BC2-0063-6D04-B75CFFD992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CB397-A506-10A5-A00A-92AD8E78F72B}"/>
              </a:ext>
            </a:extLst>
          </p:cNvPr>
          <p:cNvSpPr>
            <a:spLocks noGrp="1"/>
          </p:cNvSpPr>
          <p:nvPr>
            <p:ph idx="1"/>
          </p:nvPr>
        </p:nvSpPr>
        <p:spPr>
          <a:xfrm>
            <a:off x="168812" y="707888"/>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 factors in Prokaryotes include.</a:t>
            </a: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3BFDC43A-16EC-79BD-EDAD-69705A098FEE}"/>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 Elongation</a:t>
            </a:r>
          </a:p>
        </p:txBody>
      </p:sp>
      <p:pic>
        <p:nvPicPr>
          <p:cNvPr id="9" name="Picture 8">
            <a:extLst>
              <a:ext uri="{FF2B5EF4-FFF2-40B4-BE49-F238E27FC236}">
                <a16:creationId xmlns:a16="http://schemas.microsoft.com/office/drawing/2014/main" id="{474B5E1E-63AF-8C42-1417-8B06FDB5531C}"/>
              </a:ext>
            </a:extLst>
          </p:cNvPr>
          <p:cNvPicPr>
            <a:picLocks noChangeAspect="1"/>
          </p:cNvPicPr>
          <p:nvPr/>
        </p:nvPicPr>
        <p:blipFill>
          <a:blip r:embed="rId2"/>
          <a:stretch>
            <a:fillRect/>
          </a:stretch>
        </p:blipFill>
        <p:spPr>
          <a:xfrm>
            <a:off x="1719262" y="1439787"/>
            <a:ext cx="9544484" cy="5278962"/>
          </a:xfrm>
          <a:prstGeom prst="rect">
            <a:avLst/>
          </a:prstGeom>
        </p:spPr>
      </p:pic>
    </p:spTree>
    <p:extLst>
      <p:ext uri="{BB962C8B-B14F-4D97-AF65-F5344CB8AC3E}">
        <p14:creationId xmlns:p14="http://schemas.microsoft.com/office/powerpoint/2010/main" val="2749077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57438C-3902-E1E5-E18C-2297EAC7B1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B3C60-E1B8-8F37-D255-41BFBC21C40C}"/>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 factors in eukaryotes are following.</a:t>
            </a: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buFont typeface="Wingdings" panose="05000000000000000000" pitchFamily="2" charset="2"/>
              <a:buChar char="v"/>
            </a:pPr>
            <a:endPar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611163E-D033-7308-0A75-F76C2B6EF4DB}"/>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 Elongation</a:t>
            </a:r>
          </a:p>
        </p:txBody>
      </p:sp>
      <p:pic>
        <p:nvPicPr>
          <p:cNvPr id="7" name="Picture 6">
            <a:extLst>
              <a:ext uri="{FF2B5EF4-FFF2-40B4-BE49-F238E27FC236}">
                <a16:creationId xmlns:a16="http://schemas.microsoft.com/office/drawing/2014/main" id="{DDEC6EC4-8821-6774-68E6-B56400ADF336}"/>
              </a:ext>
            </a:extLst>
          </p:cNvPr>
          <p:cNvPicPr>
            <a:picLocks noChangeAspect="1"/>
          </p:cNvPicPr>
          <p:nvPr/>
        </p:nvPicPr>
        <p:blipFill>
          <a:blip r:embed="rId2"/>
          <a:stretch>
            <a:fillRect/>
          </a:stretch>
        </p:blipFill>
        <p:spPr>
          <a:xfrm>
            <a:off x="1779010" y="1591108"/>
            <a:ext cx="9207645" cy="5105661"/>
          </a:xfrm>
          <a:prstGeom prst="rect">
            <a:avLst/>
          </a:prstGeom>
        </p:spPr>
      </p:pic>
    </p:spTree>
    <p:extLst>
      <p:ext uri="{BB962C8B-B14F-4D97-AF65-F5344CB8AC3E}">
        <p14:creationId xmlns:p14="http://schemas.microsoft.com/office/powerpoint/2010/main" val="3909805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C7C5AE-A9BA-3B10-45D9-A9DE7301F0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60599-51AD-1C73-40A5-27DB7F8BB0FA}"/>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Release factors (RF1 and RF2) recognize stop codons (UAA, UAG, UGA).</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single release factor (eRF1) recognizes all stop codons.</a:t>
            </a:r>
          </a:p>
        </p:txBody>
      </p:sp>
      <p:sp>
        <p:nvSpPr>
          <p:cNvPr id="4" name="Rectangle 3">
            <a:extLst>
              <a:ext uri="{FF2B5EF4-FFF2-40B4-BE49-F238E27FC236}">
                <a16:creationId xmlns:a16="http://schemas.microsoft.com/office/drawing/2014/main" id="{286DE2E8-ECAE-97D0-1D7A-A2B2B49CF99A}"/>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 Termination</a:t>
            </a:r>
          </a:p>
        </p:txBody>
      </p:sp>
    </p:spTree>
    <p:extLst>
      <p:ext uri="{BB962C8B-B14F-4D97-AF65-F5344CB8AC3E}">
        <p14:creationId xmlns:p14="http://schemas.microsoft.com/office/powerpoint/2010/main" val="2870257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D9BBCC-9C2C-7880-2A91-34FE21A210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DE513-C95C-29D6-66C1-21873C21CC75}"/>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Minimal post-translational modifications.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Extensive post-translational modifications (e.g., phosphorylation, glycosylation) in the ER and Golgi apparatus.</a:t>
            </a:r>
          </a:p>
        </p:txBody>
      </p:sp>
      <p:sp>
        <p:nvSpPr>
          <p:cNvPr id="4" name="Rectangle 3">
            <a:extLst>
              <a:ext uri="{FF2B5EF4-FFF2-40B4-BE49-F238E27FC236}">
                <a16:creationId xmlns:a16="http://schemas.microsoft.com/office/drawing/2014/main" id="{62FA7EFA-2349-E0A5-3FD5-553CEA3C80BE}"/>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 Post-Translation Modifications</a:t>
            </a:r>
          </a:p>
        </p:txBody>
      </p:sp>
    </p:spTree>
    <p:extLst>
      <p:ext uri="{BB962C8B-B14F-4D97-AF65-F5344CB8AC3E}">
        <p14:creationId xmlns:p14="http://schemas.microsoft.com/office/powerpoint/2010/main" val="1516221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FB504-C8EC-8EDD-BDB6-D213EE2E79F5}"/>
              </a:ext>
            </a:extLst>
          </p:cNvPr>
          <p:cNvPicPr>
            <a:picLocks noChangeAspect="1"/>
          </p:cNvPicPr>
          <p:nvPr/>
        </p:nvPicPr>
        <p:blipFill>
          <a:blip r:embed="rId2"/>
          <a:stretch>
            <a:fillRect/>
          </a:stretch>
        </p:blipFill>
        <p:spPr>
          <a:xfrm>
            <a:off x="370062" y="0"/>
            <a:ext cx="11451876" cy="6858000"/>
          </a:xfrm>
          <a:prstGeom prst="rect">
            <a:avLst/>
          </a:prstGeom>
        </p:spPr>
      </p:pic>
    </p:spTree>
    <p:extLst>
      <p:ext uri="{BB962C8B-B14F-4D97-AF65-F5344CB8AC3E}">
        <p14:creationId xmlns:p14="http://schemas.microsoft.com/office/powerpoint/2010/main" val="27337255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25E6EA-80BA-F656-6D31-188B916780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464A2-5654-B52A-A477-BD01115A9DA4}"/>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is rapid and occurs concurrently with transcription.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About 15–20 amino acids are added per second.</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is slower and temporally separated from transcription.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About 5–10 amino acids are added per second.</a:t>
            </a:r>
          </a:p>
        </p:txBody>
      </p:sp>
      <p:sp>
        <p:nvSpPr>
          <p:cNvPr id="4" name="Rectangle 3">
            <a:extLst>
              <a:ext uri="{FF2B5EF4-FFF2-40B4-BE49-F238E27FC236}">
                <a16:creationId xmlns:a16="http://schemas.microsoft.com/office/drawing/2014/main" id="{840B21A8-97AE-E59D-E3F5-802410632F20}"/>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 Speed of Translation</a:t>
            </a:r>
          </a:p>
        </p:txBody>
      </p:sp>
    </p:spTree>
    <p:extLst>
      <p:ext uri="{BB962C8B-B14F-4D97-AF65-F5344CB8AC3E}">
        <p14:creationId xmlns:p14="http://schemas.microsoft.com/office/powerpoint/2010/main" val="598538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EF0D365-3D75-5F9C-131F-DE1BF2F733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1ED75E2-E2CC-098B-5361-9683D26BACCE}"/>
              </a:ext>
            </a:extLst>
          </p:cNvPr>
          <p:cNvPicPr>
            <a:picLocks noChangeAspect="1"/>
          </p:cNvPicPr>
          <p:nvPr/>
        </p:nvPicPr>
        <p:blipFill>
          <a:blip r:embed="rId2"/>
          <a:stretch>
            <a:fillRect/>
          </a:stretch>
        </p:blipFill>
        <p:spPr>
          <a:xfrm>
            <a:off x="224270" y="203463"/>
            <a:ext cx="11743459" cy="6451073"/>
          </a:xfrm>
          <a:prstGeom prst="rect">
            <a:avLst/>
          </a:prstGeom>
        </p:spPr>
      </p:pic>
    </p:spTree>
    <p:extLst>
      <p:ext uri="{BB962C8B-B14F-4D97-AF65-F5344CB8AC3E}">
        <p14:creationId xmlns:p14="http://schemas.microsoft.com/office/powerpoint/2010/main" val="171121233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456803-B386-1943-824C-2C9405324B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787A6-5823-A47C-CA15-AA074A79EDA8}"/>
              </a:ext>
            </a:extLst>
          </p:cNvPr>
          <p:cNvSpPr>
            <a:spLocks noGrp="1"/>
          </p:cNvSpPr>
          <p:nvPr>
            <p:ph idx="1"/>
          </p:nvPr>
        </p:nvSpPr>
        <p:spPr>
          <a:xfrm>
            <a:off x="168812" y="847137"/>
            <a:ext cx="11830930" cy="6010861"/>
          </a:xfrm>
        </p:spPr>
        <p:txBody>
          <a:bodyPr>
            <a:normAutofit fontScale="92500" lnSpcReduction="2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Proofreading Mechanisms: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Aminoacyl-tRNA synthetases have proofreading abilities to ensure that the correct amino acid is attached to the corresponding tRNA. If the wrong amino acid is attached, the enzyme can hydrolyze the incorrect product and attach the correct one.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GTP Hydrolysis: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Many steps in translation, especially the binding and translocation of tRNAs, are coupled with GTP hydrolysis. This coupling ensures that errors in codon recognition are minimized because GTP hydrolysis only occurs if the correct tRNA is bound.</a:t>
            </a:r>
          </a:p>
        </p:txBody>
      </p:sp>
      <p:sp>
        <p:nvSpPr>
          <p:cNvPr id="4" name="Rectangle 3">
            <a:extLst>
              <a:ext uri="{FF2B5EF4-FFF2-40B4-BE49-F238E27FC236}">
                <a16:creationId xmlns:a16="http://schemas.microsoft.com/office/drawing/2014/main" id="{FD6654AD-2E7A-B1C0-0017-5DFBC2154A23}"/>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Proofreading</a:t>
            </a:r>
          </a:p>
        </p:txBody>
      </p:sp>
    </p:spTree>
    <p:extLst>
      <p:ext uri="{BB962C8B-B14F-4D97-AF65-F5344CB8AC3E}">
        <p14:creationId xmlns:p14="http://schemas.microsoft.com/office/powerpoint/2010/main" val="2279298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11C971-FE81-2BDC-4882-754E31A5F4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D0E7B-A922-DCA6-4AE1-57102275F739}"/>
              </a:ext>
            </a:extLst>
          </p:cNvPr>
          <p:cNvSpPr>
            <a:spLocks noGrp="1"/>
          </p:cNvSpPr>
          <p:nvPr>
            <p:ph idx="1"/>
          </p:nvPr>
        </p:nvSpPr>
        <p:spPr>
          <a:xfrm>
            <a:off x="168812" y="847137"/>
            <a:ext cx="11830930" cy="6010861"/>
          </a:xfrm>
        </p:spPr>
        <p:txBody>
          <a:bodyPr>
            <a:normAutofit fontScale="92500"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Once a protein is synthesized, it often undergoes further modifications that are essential for its proper function. These modifications include: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Folding: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protein must fold into its correct 3D shape.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Chemical Modifications: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Proteins can undergo phosphorylation, methylation, glycosylation, or acetylation, which regulate their function, localization, or interactions with other molecules.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Transportation: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Proteins may be transported to specific areas in the cell (e.g., the nucleus, mitochondria, or plasma membrane) to carry out their functions.</a:t>
            </a:r>
          </a:p>
        </p:txBody>
      </p:sp>
      <p:sp>
        <p:nvSpPr>
          <p:cNvPr id="4" name="Rectangle 3">
            <a:extLst>
              <a:ext uri="{FF2B5EF4-FFF2-40B4-BE49-F238E27FC236}">
                <a16:creationId xmlns:a16="http://schemas.microsoft.com/office/drawing/2014/main" id="{660171BF-5ED9-FDAC-D17A-D32FD337E414}"/>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Post-Translational Modifications in Eukaryotes</a:t>
            </a:r>
          </a:p>
        </p:txBody>
      </p:sp>
    </p:spTree>
    <p:extLst>
      <p:ext uri="{BB962C8B-B14F-4D97-AF65-F5344CB8AC3E}">
        <p14:creationId xmlns:p14="http://schemas.microsoft.com/office/powerpoint/2010/main" val="3157519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DF607DB-96B6-B9BB-9BAF-BFF808706B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6123D8-71FA-50D7-A657-BB603D2EC9F9}"/>
              </a:ext>
            </a:extLst>
          </p:cNvPr>
          <p:cNvPicPr>
            <a:picLocks noChangeAspect="1"/>
          </p:cNvPicPr>
          <p:nvPr/>
        </p:nvPicPr>
        <p:blipFill>
          <a:blip r:embed="rId2"/>
          <a:stretch>
            <a:fillRect/>
          </a:stretch>
        </p:blipFill>
        <p:spPr>
          <a:xfrm>
            <a:off x="151076" y="1359797"/>
            <a:ext cx="11948160" cy="3795298"/>
          </a:xfrm>
          <a:prstGeom prst="rect">
            <a:avLst/>
          </a:prstGeom>
        </p:spPr>
      </p:pic>
    </p:spTree>
    <p:extLst>
      <p:ext uri="{BB962C8B-B14F-4D97-AF65-F5344CB8AC3E}">
        <p14:creationId xmlns:p14="http://schemas.microsoft.com/office/powerpoint/2010/main" val="47501992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A4AE6-C377-3DD8-2859-74FEF52257AB}"/>
              </a:ext>
            </a:extLst>
          </p:cNvPr>
          <p:cNvPicPr>
            <a:picLocks noChangeAspect="1"/>
          </p:cNvPicPr>
          <p:nvPr/>
        </p:nvPicPr>
        <p:blipFill>
          <a:blip r:embed="rId2"/>
          <a:stretch>
            <a:fillRect/>
          </a:stretch>
        </p:blipFill>
        <p:spPr>
          <a:xfrm>
            <a:off x="1948145" y="646578"/>
            <a:ext cx="8208729" cy="5277040"/>
          </a:xfrm>
          <a:prstGeom prst="rect">
            <a:avLst/>
          </a:prstGeom>
        </p:spPr>
      </p:pic>
    </p:spTree>
    <p:extLst>
      <p:ext uri="{BB962C8B-B14F-4D97-AF65-F5344CB8AC3E}">
        <p14:creationId xmlns:p14="http://schemas.microsoft.com/office/powerpoint/2010/main" val="427404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9CEEB07-6289-C93E-57FC-9C5C4A5167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3590DC0-6034-158A-1F56-62B12AB5406A}"/>
              </a:ext>
            </a:extLst>
          </p:cNvPr>
          <p:cNvPicPr>
            <a:picLocks noChangeAspect="1"/>
          </p:cNvPicPr>
          <p:nvPr/>
        </p:nvPicPr>
        <p:blipFill>
          <a:blip r:embed="rId2"/>
          <a:stretch>
            <a:fillRect/>
          </a:stretch>
        </p:blipFill>
        <p:spPr>
          <a:xfrm>
            <a:off x="1058790" y="308032"/>
            <a:ext cx="10074419" cy="6241935"/>
          </a:xfrm>
          <a:prstGeom prst="rect">
            <a:avLst/>
          </a:prstGeom>
        </p:spPr>
      </p:pic>
    </p:spTree>
    <p:extLst>
      <p:ext uri="{BB962C8B-B14F-4D97-AF65-F5344CB8AC3E}">
        <p14:creationId xmlns:p14="http://schemas.microsoft.com/office/powerpoint/2010/main" val="20605198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0E30EA6-B42D-7591-D7D6-8837C1AF29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5AB7A8-5EC7-5BB6-7DA3-51E68DBFFF7D}"/>
              </a:ext>
            </a:extLst>
          </p:cNvPr>
          <p:cNvPicPr>
            <a:picLocks noChangeAspect="1"/>
          </p:cNvPicPr>
          <p:nvPr/>
        </p:nvPicPr>
        <p:blipFill>
          <a:blip r:embed="rId2"/>
          <a:stretch>
            <a:fillRect/>
          </a:stretch>
        </p:blipFill>
        <p:spPr>
          <a:xfrm>
            <a:off x="661121" y="124939"/>
            <a:ext cx="10869757" cy="6608122"/>
          </a:xfrm>
          <a:prstGeom prst="rect">
            <a:avLst/>
          </a:prstGeom>
        </p:spPr>
      </p:pic>
    </p:spTree>
    <p:extLst>
      <p:ext uri="{BB962C8B-B14F-4D97-AF65-F5344CB8AC3E}">
        <p14:creationId xmlns:p14="http://schemas.microsoft.com/office/powerpoint/2010/main" val="33713342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D17EE-8D15-CDF2-4EFD-8773C77334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6BFF4-1598-8151-A38D-EEDAD3ED4807}"/>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in biology is the process by which cells create proteins from the instructions encoded in mRNA (messenger RNA).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is one of the key steps in gene expression, following transcription (when DNA is copied into mRNA).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is almost similar in prokaryotes and eukaryotes apart from some differences.</a:t>
            </a:r>
          </a:p>
        </p:txBody>
      </p:sp>
      <p:sp>
        <p:nvSpPr>
          <p:cNvPr id="4" name="Rectangle 3">
            <a:extLst>
              <a:ext uri="{FF2B5EF4-FFF2-40B4-BE49-F238E27FC236}">
                <a16:creationId xmlns:a16="http://schemas.microsoft.com/office/drawing/2014/main" id="{DDB64CD2-805C-3046-C170-216E958C8BC1}"/>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a:t>
            </a:r>
          </a:p>
        </p:txBody>
      </p:sp>
    </p:spTree>
    <p:extLst>
      <p:ext uri="{BB962C8B-B14F-4D97-AF65-F5344CB8AC3E}">
        <p14:creationId xmlns:p14="http://schemas.microsoft.com/office/powerpoint/2010/main" val="1547033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82959E-DDBC-17EB-948B-BDD7494649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B91EF-5BA9-AE64-EBD0-ECFF6C3E79AA}"/>
              </a:ext>
            </a:extLst>
          </p:cNvPr>
          <p:cNvSpPr>
            <a:spLocks noGrp="1"/>
          </p:cNvSpPr>
          <p:nvPr>
            <p:ph idx="1"/>
          </p:nvPr>
        </p:nvSpPr>
        <p:spPr>
          <a:xfrm>
            <a:off x="168812" y="847137"/>
            <a:ext cx="11830930" cy="6010861"/>
          </a:xfrm>
        </p:spPr>
        <p:txBody>
          <a:bodyPr>
            <a:normAutofit/>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occurs in the cytoplasm, often simultaneously with transcription (coupled process).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Translation occurs in the cytoplasm, after transcription and RNA processing in the nucleus.</a:t>
            </a:r>
          </a:p>
        </p:txBody>
      </p:sp>
      <p:sp>
        <p:nvSpPr>
          <p:cNvPr id="4" name="Rectangle 3">
            <a:extLst>
              <a:ext uri="{FF2B5EF4-FFF2-40B4-BE49-F238E27FC236}">
                <a16:creationId xmlns:a16="http://schemas.microsoft.com/office/drawing/2014/main" id="{BBFEA024-A3CC-718E-A078-A46A3D5EC2A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Location</a:t>
            </a:r>
          </a:p>
        </p:txBody>
      </p:sp>
    </p:spTree>
    <p:extLst>
      <p:ext uri="{BB962C8B-B14F-4D97-AF65-F5344CB8AC3E}">
        <p14:creationId xmlns:p14="http://schemas.microsoft.com/office/powerpoint/2010/main" val="3487588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D40BCD-07F1-308B-F808-AE05837B74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6CD2D-8B84-12F1-C2AB-79F89CDF5E57}"/>
              </a:ext>
            </a:extLst>
          </p:cNvPr>
          <p:cNvSpPr>
            <a:spLocks noGrp="1"/>
          </p:cNvSpPr>
          <p:nvPr>
            <p:ph idx="1"/>
          </p:nvPr>
        </p:nvSpPr>
        <p:spPr>
          <a:xfrm>
            <a:off x="168812" y="847137"/>
            <a:ext cx="11830930" cy="6010861"/>
          </a:xfrm>
        </p:spPr>
        <p:txBody>
          <a:bodyPr>
            <a:normAutofit fontScale="92500" lnSpcReduction="2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mRNA is often polycistronic (encodes multiple proteins from a single mRNA transcript).</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 5′ cap or poly-A tail.</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Contains a Shine-Dalgarno sequence for ribosome binding</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Eukaryotes: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mRNA is </a:t>
            </a:r>
            <a:r>
              <a:rPr lang="en-US" sz="3600" dirty="0" err="1">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monocistronic</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(encodes a single protein per mRNA).</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Has a 5′ cap and a 3′ poly-A tail for stability and translation initiation.</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Uses a Kozak sequence (5'-GCC(A/G)CCAUGG-3') for ribosome recognition.</a:t>
            </a:r>
          </a:p>
        </p:txBody>
      </p:sp>
      <p:sp>
        <p:nvSpPr>
          <p:cNvPr id="4" name="Rectangle 3">
            <a:extLst>
              <a:ext uri="{FF2B5EF4-FFF2-40B4-BE49-F238E27FC236}">
                <a16:creationId xmlns:a16="http://schemas.microsoft.com/office/drawing/2014/main" id="{C5A05A7E-FA75-102E-1A04-6F6465F330C8}"/>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mRNA Structure</a:t>
            </a:r>
          </a:p>
        </p:txBody>
      </p:sp>
    </p:spTree>
    <p:extLst>
      <p:ext uri="{BB962C8B-B14F-4D97-AF65-F5344CB8AC3E}">
        <p14:creationId xmlns:p14="http://schemas.microsoft.com/office/powerpoint/2010/main" val="3146326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B577114-9218-B168-B576-4B0FAAEDAB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DB6645-7E9F-0BA7-AE79-84A52670E6A6}"/>
              </a:ext>
            </a:extLst>
          </p:cNvPr>
          <p:cNvPicPr>
            <a:picLocks noChangeAspect="1"/>
          </p:cNvPicPr>
          <p:nvPr/>
        </p:nvPicPr>
        <p:blipFill>
          <a:blip r:embed="rId2"/>
          <a:stretch>
            <a:fillRect/>
          </a:stretch>
        </p:blipFill>
        <p:spPr>
          <a:xfrm>
            <a:off x="1028700" y="0"/>
            <a:ext cx="10134600" cy="6858000"/>
          </a:xfrm>
          <a:prstGeom prst="rect">
            <a:avLst/>
          </a:prstGeom>
        </p:spPr>
      </p:pic>
    </p:spTree>
    <p:extLst>
      <p:ext uri="{BB962C8B-B14F-4D97-AF65-F5344CB8AC3E}">
        <p14:creationId xmlns:p14="http://schemas.microsoft.com/office/powerpoint/2010/main" val="24734363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90C25D2-98BC-81BC-3D59-7929B15E7E1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96FE61-7492-1907-97D0-589A66017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293" y="938862"/>
            <a:ext cx="11135707" cy="5229658"/>
          </a:xfrm>
          <a:prstGeom prst="rect">
            <a:avLst/>
          </a:prstGeom>
          <a:noFill/>
          <a:ln>
            <a:noFill/>
          </a:ln>
        </p:spPr>
      </p:pic>
    </p:spTree>
    <p:extLst>
      <p:ext uri="{BB962C8B-B14F-4D97-AF65-F5344CB8AC3E}">
        <p14:creationId xmlns:p14="http://schemas.microsoft.com/office/powerpoint/2010/main" val="1862042067"/>
      </p:ext>
    </p:extLst>
  </p:cSld>
  <p:clrMapOvr>
    <a:masterClrMapping/>
  </p:clrMapOvr>
  <p:transition spd="slow">
    <p:push dir="u"/>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1101</TotalTime>
  <Words>657</Words>
  <Application>Microsoft Office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Cambria</vt:lpstr>
      <vt:lpstr>Century Gothic</vt:lpstr>
      <vt:lpstr>Wingdings</vt:lpstr>
      <vt:lpstr>Wingdings 3</vt:lpstr>
      <vt:lpstr>Slice</vt:lpstr>
      <vt:lpstr>1_Slice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Shozab</dc:creator>
  <cp:lastModifiedBy>Shozab Seemab Khan</cp:lastModifiedBy>
  <cp:revision>341</cp:revision>
  <dcterms:created xsi:type="dcterms:W3CDTF">2020-04-30T06:13:52Z</dcterms:created>
  <dcterms:modified xsi:type="dcterms:W3CDTF">2025-01-09T07:05:31Z</dcterms:modified>
</cp:coreProperties>
</file>