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36"/>
  </p:notesMasterIdLst>
  <p:sldIdLst>
    <p:sldId id="256" r:id="rId3"/>
    <p:sldId id="394" r:id="rId4"/>
    <p:sldId id="381" r:id="rId5"/>
    <p:sldId id="438" r:id="rId6"/>
    <p:sldId id="421" r:id="rId7"/>
    <p:sldId id="439" r:id="rId8"/>
    <p:sldId id="435" r:id="rId9"/>
    <p:sldId id="422" r:id="rId10"/>
    <p:sldId id="436" r:id="rId11"/>
    <p:sldId id="405" r:id="rId12"/>
    <p:sldId id="406" r:id="rId13"/>
    <p:sldId id="437" r:id="rId14"/>
    <p:sldId id="423" r:id="rId15"/>
    <p:sldId id="434" r:id="rId16"/>
    <p:sldId id="440" r:id="rId17"/>
    <p:sldId id="424" r:id="rId18"/>
    <p:sldId id="425" r:id="rId19"/>
    <p:sldId id="387" r:id="rId20"/>
    <p:sldId id="407" r:id="rId21"/>
    <p:sldId id="427" r:id="rId22"/>
    <p:sldId id="426" r:id="rId23"/>
    <p:sldId id="416" r:id="rId24"/>
    <p:sldId id="428" r:id="rId25"/>
    <p:sldId id="441" r:id="rId26"/>
    <p:sldId id="442" r:id="rId27"/>
    <p:sldId id="429" r:id="rId28"/>
    <p:sldId id="430" r:id="rId29"/>
    <p:sldId id="408" r:id="rId30"/>
    <p:sldId id="431" r:id="rId31"/>
    <p:sldId id="432" r:id="rId32"/>
    <p:sldId id="433" r:id="rId33"/>
    <p:sldId id="400" r:id="rId34"/>
    <p:sldId id="39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8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4943B-C9E6-4632-B6B2-97524C53E7AE}" type="datetimeFigureOut">
              <a:rPr lang="en-PK" smtClean="0"/>
              <a:t>19/12/2024</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60B69-F6E4-4DC2-9013-5A61A1473540}" type="slidenum">
              <a:rPr lang="en-PK" smtClean="0"/>
              <a:t>‹#›</a:t>
            </a:fld>
            <a:endParaRPr lang="en-PK"/>
          </a:p>
        </p:txBody>
      </p:sp>
    </p:spTree>
    <p:extLst>
      <p:ext uri="{BB962C8B-B14F-4D97-AF65-F5344CB8AC3E}">
        <p14:creationId xmlns:p14="http://schemas.microsoft.com/office/powerpoint/2010/main" val="368488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Polycistronic mRNAs are RNA molecules that encode multiple proteins, typically in prokaryotes, by having multiple coding sequences (cistrons) within a single transcript.</a:t>
            </a:r>
            <a:endParaRPr lang="en-PK" dirty="0"/>
          </a:p>
        </p:txBody>
      </p:sp>
      <p:sp>
        <p:nvSpPr>
          <p:cNvPr id="4" name="Slide Number Placeholder 3"/>
          <p:cNvSpPr>
            <a:spLocks noGrp="1"/>
          </p:cNvSpPr>
          <p:nvPr>
            <p:ph type="sldNum" sz="quarter" idx="5"/>
          </p:nvPr>
        </p:nvSpPr>
        <p:spPr/>
        <p:txBody>
          <a:bodyPr/>
          <a:lstStyle/>
          <a:p>
            <a:fld id="{98260B69-F6E4-4DC2-9013-5A61A1473540}" type="slidenum">
              <a:rPr lang="en-PK" smtClean="0"/>
              <a:t>11</a:t>
            </a:fld>
            <a:endParaRPr lang="en-PK"/>
          </a:p>
        </p:txBody>
      </p:sp>
    </p:spTree>
    <p:extLst>
      <p:ext uri="{BB962C8B-B14F-4D97-AF65-F5344CB8AC3E}">
        <p14:creationId xmlns:p14="http://schemas.microsoft.com/office/powerpoint/2010/main" val="379369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UTR stands for untranslated region</a:t>
            </a:r>
            <a:endParaRPr lang="en-PK" dirty="0"/>
          </a:p>
        </p:txBody>
      </p:sp>
      <p:sp>
        <p:nvSpPr>
          <p:cNvPr id="4" name="Slide Number Placeholder 3"/>
          <p:cNvSpPr>
            <a:spLocks noGrp="1"/>
          </p:cNvSpPr>
          <p:nvPr>
            <p:ph type="sldNum" sz="quarter" idx="5"/>
          </p:nvPr>
        </p:nvSpPr>
        <p:spPr/>
        <p:txBody>
          <a:bodyPr/>
          <a:lstStyle/>
          <a:p>
            <a:fld id="{98260B69-F6E4-4DC2-9013-5A61A1473540}" type="slidenum">
              <a:rPr lang="en-PK" smtClean="0"/>
              <a:t>12</a:t>
            </a:fld>
            <a:endParaRPr lang="en-PK"/>
          </a:p>
        </p:txBody>
      </p:sp>
    </p:spTree>
    <p:extLst>
      <p:ext uri="{BB962C8B-B14F-4D97-AF65-F5344CB8AC3E}">
        <p14:creationId xmlns:p14="http://schemas.microsoft.com/office/powerpoint/2010/main" val="4192975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70EAD-3041-9DAA-E276-847A977EC4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F51DB-5C0D-861F-D1CC-F6A81D5AA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DDE042-2124-FC62-B60E-6392917283E8}"/>
              </a:ext>
            </a:extLst>
          </p:cNvPr>
          <p:cNvSpPr>
            <a:spLocks noGrp="1"/>
          </p:cNvSpPr>
          <p:nvPr>
            <p:ph type="body" idx="1"/>
          </p:nvPr>
        </p:nvSpPr>
        <p:spPr/>
        <p:txBody>
          <a:bodyPr/>
          <a:lstStyle/>
          <a:p>
            <a:r>
              <a:rPr lang="en-US" dirty="0"/>
              <a:t>UTR stands for untranslated region</a:t>
            </a:r>
            <a:endParaRPr lang="en-PK" dirty="0"/>
          </a:p>
        </p:txBody>
      </p:sp>
      <p:sp>
        <p:nvSpPr>
          <p:cNvPr id="4" name="Slide Number Placeholder 3">
            <a:extLst>
              <a:ext uri="{FF2B5EF4-FFF2-40B4-BE49-F238E27FC236}">
                <a16:creationId xmlns:a16="http://schemas.microsoft.com/office/drawing/2014/main" id="{AB52B620-9260-8C51-24FE-36DAE6BC2CA2}"/>
              </a:ext>
            </a:extLst>
          </p:cNvPr>
          <p:cNvSpPr>
            <a:spLocks noGrp="1"/>
          </p:cNvSpPr>
          <p:nvPr>
            <p:ph type="sldNum" sz="quarter" idx="5"/>
          </p:nvPr>
        </p:nvSpPr>
        <p:spPr/>
        <p:txBody>
          <a:bodyPr/>
          <a:lstStyle/>
          <a:p>
            <a:fld id="{98260B69-F6E4-4DC2-9013-5A61A1473540}" type="slidenum">
              <a:rPr lang="en-PK" smtClean="0"/>
              <a:t>15</a:t>
            </a:fld>
            <a:endParaRPr lang="en-PK"/>
          </a:p>
        </p:txBody>
      </p:sp>
    </p:spTree>
    <p:extLst>
      <p:ext uri="{BB962C8B-B14F-4D97-AF65-F5344CB8AC3E}">
        <p14:creationId xmlns:p14="http://schemas.microsoft.com/office/powerpoint/2010/main" val="2725359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Nascent RNA strands are newly synthesized RNA molecules that are still being transcribed by RNA polymerase and have not yet undergone post-transcriptional modifications.</a:t>
            </a:r>
            <a:endParaRPr lang="en-PK" dirty="0"/>
          </a:p>
        </p:txBody>
      </p:sp>
      <p:sp>
        <p:nvSpPr>
          <p:cNvPr id="4" name="Slide Number Placeholder 3"/>
          <p:cNvSpPr>
            <a:spLocks noGrp="1"/>
          </p:cNvSpPr>
          <p:nvPr>
            <p:ph type="sldNum" sz="quarter" idx="5"/>
          </p:nvPr>
        </p:nvSpPr>
        <p:spPr/>
        <p:txBody>
          <a:bodyPr/>
          <a:lstStyle/>
          <a:p>
            <a:fld id="{98260B69-F6E4-4DC2-9013-5A61A1473540}" type="slidenum">
              <a:rPr lang="en-PK" smtClean="0"/>
              <a:t>20</a:t>
            </a:fld>
            <a:endParaRPr lang="en-PK"/>
          </a:p>
        </p:txBody>
      </p:sp>
    </p:spTree>
    <p:extLst>
      <p:ext uri="{BB962C8B-B14F-4D97-AF65-F5344CB8AC3E}">
        <p14:creationId xmlns:p14="http://schemas.microsoft.com/office/powerpoint/2010/main" val="3032027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4156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9844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9520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21055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5285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9195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6073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7484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6525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20354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80170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7087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46742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26682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11012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77244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77952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chemeClr val="bg2">
                <a:lumMod val="75000"/>
              </a:schemeClr>
            </a:gs>
            <a:gs pos="0">
              <a:schemeClr val="tx2">
                <a:lumMod val="75000"/>
              </a:schemeClr>
            </a:gs>
            <a:gs pos="100000">
              <a:schemeClr val="bg2">
                <a:shade val="96000"/>
                <a:satMod val="120000"/>
                <a:lumMod val="90000"/>
              </a:schemeClr>
            </a:gs>
          </a:gsLst>
          <a:lin ang="2100000" scaled="0"/>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12/19/2024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12/19/2024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425615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19000">
              <a:schemeClr val="bg2">
                <a:lumMod val="75000"/>
              </a:schemeClr>
            </a:gs>
            <a:gs pos="0">
              <a:schemeClr val="tx2">
                <a:lumMod val="75000"/>
              </a:schemeClr>
            </a:gs>
            <a:gs pos="100000">
              <a:schemeClr val="bg2">
                <a:shade val="96000"/>
                <a:satMod val="120000"/>
                <a:lumMod val="90000"/>
              </a:schemeClr>
            </a:gs>
          </a:gsLst>
          <a:lin ang="2100000" scaled="0"/>
        </a:gradFill>
        <a:effectLst/>
      </p:bgPr>
    </p:bg>
    <p:spTree>
      <p:nvGrpSpPr>
        <p:cNvPr id="1" name=""/>
        <p:cNvGrpSpPr/>
        <p:nvPr/>
      </p:nvGrpSpPr>
      <p:grpSpPr>
        <a:xfrm>
          <a:off x="0" y="0"/>
          <a:ext cx="0" cy="0"/>
          <a:chOff x="0" y="0"/>
          <a:chExt cx="0" cy="0"/>
        </a:xfrm>
      </p:grpSpPr>
      <p:sp>
        <p:nvSpPr>
          <p:cNvPr id="5" name="TextBox 4"/>
          <p:cNvSpPr txBox="1"/>
          <p:nvPr/>
        </p:nvSpPr>
        <p:spPr>
          <a:xfrm>
            <a:off x="2211161" y="719578"/>
            <a:ext cx="7621951"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General and Molecular </a:t>
            </a:r>
            <a:r>
              <a:rPr lang="en-US" sz="3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Genetics</a:t>
            </a:r>
            <a:endParaRPr kumimoji="0" lang="en-GB"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1" name="Rectangle 10"/>
          <p:cNvSpPr/>
          <p:nvPr/>
        </p:nvSpPr>
        <p:spPr>
          <a:xfrm>
            <a:off x="739978" y="5421613"/>
            <a:ext cx="10366428" cy="769441"/>
          </a:xfrm>
          <a:prstGeom prst="rect">
            <a:avLst/>
          </a:prstGeom>
          <a:solidFill>
            <a:schemeClr val="tx1"/>
          </a:solid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By: Shozab Seemab Khan (PhD Scholar)</a:t>
            </a:r>
          </a:p>
        </p:txBody>
      </p:sp>
      <p:sp>
        <p:nvSpPr>
          <p:cNvPr id="13" name="TextBox 12"/>
          <p:cNvSpPr txBox="1"/>
          <p:nvPr/>
        </p:nvSpPr>
        <p:spPr>
          <a:xfrm>
            <a:off x="1314469" y="2835114"/>
            <a:ext cx="9415334" cy="923330"/>
          </a:xfrm>
          <a:prstGeom prst="rect">
            <a:avLst/>
          </a:prstGeom>
          <a:solidFill>
            <a:srgbClr val="FFC000"/>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Transcription in Prokaryotes</a:t>
            </a:r>
            <a:endParaRPr kumimoji="0" lang="en-GB"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84253658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C54BFF3-C179-E8FB-D8AB-314DD13475E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F7F01-E35B-DB9C-C365-591E3F1F10E3}"/>
              </a:ext>
            </a:extLst>
          </p:cNvPr>
          <p:cNvSpPr>
            <a:spLocks noGrp="1"/>
          </p:cNvSpPr>
          <p:nvPr>
            <p:ph idx="1"/>
          </p:nvPr>
        </p:nvSpPr>
        <p:spPr>
          <a:xfrm>
            <a:off x="623454" y="847137"/>
            <a:ext cx="11376287" cy="6010861"/>
          </a:xfrm>
        </p:spPr>
        <p:txBody>
          <a:bodyPr>
            <a:normAutofit/>
          </a:bodyPr>
          <a:lstStyle/>
          <a:p>
            <a:pPr algn="just">
              <a:buFont typeface="Wingdings" panose="05000000000000000000" pitchFamily="2" charset="2"/>
              <a:buChar char="v"/>
            </a:pPr>
            <a:r>
              <a:rPr lang="en-US" sz="54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Initiation</a:t>
            </a:r>
          </a:p>
          <a:p>
            <a:pPr algn="just">
              <a:buFont typeface="Wingdings" panose="05000000000000000000" pitchFamily="2" charset="2"/>
              <a:buChar char="v"/>
            </a:pPr>
            <a:r>
              <a:rPr lang="en-US" sz="54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Elongation</a:t>
            </a:r>
          </a:p>
          <a:p>
            <a:pPr algn="just">
              <a:buFont typeface="Wingdings" panose="05000000000000000000" pitchFamily="2" charset="2"/>
              <a:buChar char="v"/>
            </a:pPr>
            <a:r>
              <a:rPr lang="en-US" sz="54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Termination</a:t>
            </a:r>
          </a:p>
        </p:txBody>
      </p:sp>
      <p:sp>
        <p:nvSpPr>
          <p:cNvPr id="4" name="Rectangle 3">
            <a:extLst>
              <a:ext uri="{FF2B5EF4-FFF2-40B4-BE49-F238E27FC236}">
                <a16:creationId xmlns:a16="http://schemas.microsoft.com/office/drawing/2014/main" id="{1FD2B19D-7EC9-9AC5-E7F9-25580133F913}"/>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Stages of Transcription </a:t>
            </a:r>
          </a:p>
        </p:txBody>
      </p:sp>
    </p:spTree>
    <p:extLst>
      <p:ext uri="{BB962C8B-B14F-4D97-AF65-F5344CB8AC3E}">
        <p14:creationId xmlns:p14="http://schemas.microsoft.com/office/powerpoint/2010/main" val="11395760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0A04E95-0EF3-A42B-FD16-7F8AB87E7B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89CD7-6BDD-C638-F447-868EBD5ADD0F}"/>
              </a:ext>
            </a:extLst>
          </p:cNvPr>
          <p:cNvSpPr>
            <a:spLocks noGrp="1"/>
          </p:cNvSpPr>
          <p:nvPr>
            <p:ph idx="1"/>
          </p:nvPr>
        </p:nvSpPr>
        <p:spPr>
          <a:xfrm>
            <a:off x="457200" y="847137"/>
            <a:ext cx="11542541" cy="6010861"/>
          </a:xfrm>
        </p:spPr>
        <p:txBody>
          <a:bodyPr>
            <a:normAutofit lnSpcReduction="10000"/>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Prokaryotes do not have membrane-enclosed nuclei.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Therefore, the processes of transcription, translation, and mRNA degradation can all occur simultaneously.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intracellular level of a bacterial protein can quickly be amplified by multiple transcription and translation events occurring concurrently on the same DNA template.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Prokaryotic transcription often covers more than one gene and produces polycistronic mRNAs that specify more than one protein.</a:t>
            </a:r>
          </a:p>
        </p:txBody>
      </p:sp>
      <p:sp>
        <p:nvSpPr>
          <p:cNvPr id="4" name="Rectangle 3">
            <a:extLst>
              <a:ext uri="{FF2B5EF4-FFF2-40B4-BE49-F238E27FC236}">
                <a16:creationId xmlns:a16="http://schemas.microsoft.com/office/drawing/2014/main" id="{7A1BC1C1-CDB6-8A11-8675-90D492B50BDE}"/>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Initiation of Transcription in Prokaryotes</a:t>
            </a:r>
          </a:p>
        </p:txBody>
      </p:sp>
    </p:spTree>
    <p:extLst>
      <p:ext uri="{BB962C8B-B14F-4D97-AF65-F5344CB8AC3E}">
        <p14:creationId xmlns:p14="http://schemas.microsoft.com/office/powerpoint/2010/main" val="3929630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225BB53-26B2-5999-2A09-D62C322F40E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0A35F9B-FC1B-2377-56CE-6CB0E7F4CBBD}"/>
              </a:ext>
            </a:extLst>
          </p:cNvPr>
          <p:cNvPicPr>
            <a:picLocks noChangeAspect="1"/>
          </p:cNvPicPr>
          <p:nvPr/>
        </p:nvPicPr>
        <p:blipFill>
          <a:blip r:embed="rId3"/>
          <a:stretch>
            <a:fillRect/>
          </a:stretch>
        </p:blipFill>
        <p:spPr>
          <a:xfrm>
            <a:off x="1028641" y="0"/>
            <a:ext cx="10134717" cy="6858000"/>
          </a:xfrm>
          <a:prstGeom prst="rect">
            <a:avLst/>
          </a:prstGeom>
        </p:spPr>
      </p:pic>
    </p:spTree>
    <p:extLst>
      <p:ext uri="{BB962C8B-B14F-4D97-AF65-F5344CB8AC3E}">
        <p14:creationId xmlns:p14="http://schemas.microsoft.com/office/powerpoint/2010/main" val="215152339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19DF8B7-3358-8CB4-E8DC-7747D683AB8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7C6568-749D-7440-97B0-CB5D081C0F58}"/>
              </a:ext>
            </a:extLst>
          </p:cNvPr>
          <p:cNvSpPr>
            <a:spLocks noGrp="1"/>
          </p:cNvSpPr>
          <p:nvPr>
            <p:ph idx="1"/>
          </p:nvPr>
        </p:nvSpPr>
        <p:spPr>
          <a:xfrm>
            <a:off x="457200" y="847137"/>
            <a:ext cx="11542542" cy="6010861"/>
          </a:xfrm>
        </p:spPr>
        <p:txBody>
          <a:bodyPr>
            <a:normAutofit lnSpcReduction="10000"/>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Prokaryotes use the same RNA polymerase to transcribe all of their genes. In E. coli, the polymerase is composed of five polypeptide subunits, two of which are identical. Four of these subunits, denoted α, α, β, and β' comprise the polymerase core enzyme.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These subunits assemble every time a gene is transcribed, and they disassemble once transcription is complete. Each subunit has a unique role; the two α-subunits are necessary to assemble the polymerase on the DNA; the β-subunit binds to the ribonucleoside triphosphate; and the β' binds the DNA template strand. </a:t>
            </a:r>
          </a:p>
        </p:txBody>
      </p:sp>
      <p:sp>
        <p:nvSpPr>
          <p:cNvPr id="4" name="Rectangle 3">
            <a:extLst>
              <a:ext uri="{FF2B5EF4-FFF2-40B4-BE49-F238E27FC236}">
                <a16:creationId xmlns:a16="http://schemas.microsoft.com/office/drawing/2014/main" id="{FD8B2C09-696B-ED79-CFFC-4C1255BBC65D}"/>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Prokaryotic RNA Polymerase</a:t>
            </a:r>
          </a:p>
        </p:txBody>
      </p:sp>
    </p:spTree>
    <p:extLst>
      <p:ext uri="{BB962C8B-B14F-4D97-AF65-F5344CB8AC3E}">
        <p14:creationId xmlns:p14="http://schemas.microsoft.com/office/powerpoint/2010/main" val="15872759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4F5E23-7D8A-0F9E-CCDC-89C9AD2468F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3E80D8-06A7-FD21-CC24-9F83F0BAA280}"/>
              </a:ext>
            </a:extLst>
          </p:cNvPr>
          <p:cNvSpPr>
            <a:spLocks noGrp="1"/>
          </p:cNvSpPr>
          <p:nvPr>
            <p:ph idx="1"/>
          </p:nvPr>
        </p:nvSpPr>
        <p:spPr>
          <a:xfrm>
            <a:off x="457200" y="847137"/>
            <a:ext cx="11542542" cy="6010861"/>
          </a:xfrm>
        </p:spPr>
        <p:txBody>
          <a:bodyPr>
            <a:normAutofit lnSpcReduction="10000"/>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fifth subunit, σ, is involved only in transcription initiation.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It confers transcriptional specificity such that the polymerase begins to synthesize mRNA from an appropriate initiation site.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Without σ, the core enzyme would transcribe from random sites and would produce mRNA molecules that specified protein is not produced correctly.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polymerase comprised of all five subunits is called the holoenzyme (α, α, β, β' and σ).</a:t>
            </a:r>
          </a:p>
        </p:txBody>
      </p:sp>
      <p:sp>
        <p:nvSpPr>
          <p:cNvPr id="4" name="Rectangle 3">
            <a:extLst>
              <a:ext uri="{FF2B5EF4-FFF2-40B4-BE49-F238E27FC236}">
                <a16:creationId xmlns:a16="http://schemas.microsoft.com/office/drawing/2014/main" id="{28EF6623-85AE-DA4F-8D70-D17738908E53}"/>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Prokaryotic RNA Polymerase</a:t>
            </a:r>
          </a:p>
        </p:txBody>
      </p:sp>
    </p:spTree>
    <p:extLst>
      <p:ext uri="{BB962C8B-B14F-4D97-AF65-F5344CB8AC3E}">
        <p14:creationId xmlns:p14="http://schemas.microsoft.com/office/powerpoint/2010/main" val="1195648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7EC9B43-DC9B-D3E5-7CD3-6D46D56531E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56882E8-8A9A-5B59-FB39-E6CB9B5B4333}"/>
              </a:ext>
            </a:extLst>
          </p:cNvPr>
          <p:cNvSpPr txBox="1"/>
          <p:nvPr/>
        </p:nvSpPr>
        <p:spPr>
          <a:xfrm>
            <a:off x="1769806" y="5663070"/>
            <a:ext cx="8922775"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The function of the </a:t>
            </a:r>
            <a:r>
              <a:rPr lang="en-US" sz="3200" b="1" dirty="0">
                <a:latin typeface="Times New Roman" panose="02020603050405020304" pitchFamily="18" charset="0"/>
                <a:cs typeface="Times New Roman" panose="02020603050405020304" pitchFamily="18" charset="0"/>
              </a:rPr>
              <a:t>ω</a:t>
            </a:r>
            <a:r>
              <a:rPr lang="en-US" sz="3200" dirty="0">
                <a:latin typeface="Times New Roman" panose="02020603050405020304" pitchFamily="18" charset="0"/>
                <a:cs typeface="Times New Roman" panose="02020603050405020304" pitchFamily="18" charset="0"/>
              </a:rPr>
              <a:t>-subunit (omega) is not known.</a:t>
            </a:r>
            <a:endParaRPr lang="en-PK" sz="32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7290E6D-1E3C-0A81-768A-6691DACB8857}"/>
              </a:ext>
            </a:extLst>
          </p:cNvPr>
          <p:cNvPicPr>
            <a:picLocks noChangeAspect="1"/>
          </p:cNvPicPr>
          <p:nvPr/>
        </p:nvPicPr>
        <p:blipFill>
          <a:blip r:embed="rId3"/>
          <a:stretch>
            <a:fillRect/>
          </a:stretch>
        </p:blipFill>
        <p:spPr>
          <a:xfrm>
            <a:off x="1005274" y="610155"/>
            <a:ext cx="10181452" cy="4327117"/>
          </a:xfrm>
          <a:prstGeom prst="rect">
            <a:avLst/>
          </a:prstGeom>
        </p:spPr>
      </p:pic>
    </p:spTree>
    <p:extLst>
      <p:ext uri="{BB962C8B-B14F-4D97-AF65-F5344CB8AC3E}">
        <p14:creationId xmlns:p14="http://schemas.microsoft.com/office/powerpoint/2010/main" val="4143621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34DFD86-18E1-1482-48FB-C9799BD7526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DEA9B8-F9BE-EE6B-F338-4FECAADD7259}"/>
              </a:ext>
            </a:extLst>
          </p:cNvPr>
          <p:cNvSpPr>
            <a:spLocks noGrp="1"/>
          </p:cNvSpPr>
          <p:nvPr>
            <p:ph idx="1"/>
          </p:nvPr>
        </p:nvSpPr>
        <p:spPr>
          <a:xfrm>
            <a:off x="498764" y="847137"/>
            <a:ext cx="11500978" cy="6010861"/>
          </a:xfrm>
        </p:spPr>
        <p:txBody>
          <a:bodyPr>
            <a:normAutofit fontScale="92500"/>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promoter is a DNA sequence onto which the transcription machinery binds and initiates transcription. In most cases, promoters exist upstream of the genes they regulate.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specific sequence of a promoter is very important because it determines whether the corresponding gene is transcribed all the time, some of the time, or infrequently.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Although promoters vary among prokaryotic genomes, a few elements are conserved. At the -10 and -35 regions upstream of the initiation site, there are two promoter consensus sequences, or regions that are similar across all promoters and across various bacterial species.</a:t>
            </a:r>
          </a:p>
        </p:txBody>
      </p:sp>
      <p:sp>
        <p:nvSpPr>
          <p:cNvPr id="4" name="Rectangle 3">
            <a:extLst>
              <a:ext uri="{FF2B5EF4-FFF2-40B4-BE49-F238E27FC236}">
                <a16:creationId xmlns:a16="http://schemas.microsoft.com/office/drawing/2014/main" id="{4E1E133A-A1A5-20A3-435F-1FB55648EE0B}"/>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Prokaryotic Promoters</a:t>
            </a:r>
          </a:p>
        </p:txBody>
      </p:sp>
    </p:spTree>
    <p:extLst>
      <p:ext uri="{BB962C8B-B14F-4D97-AF65-F5344CB8AC3E}">
        <p14:creationId xmlns:p14="http://schemas.microsoft.com/office/powerpoint/2010/main" val="2337550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F041C57-6CC8-8F2D-B124-770F8F838B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01196F-59A1-3863-9590-A651AA39F2CD}"/>
              </a:ext>
            </a:extLst>
          </p:cNvPr>
          <p:cNvSpPr>
            <a:spLocks noGrp="1"/>
          </p:cNvSpPr>
          <p:nvPr>
            <p:ph idx="1"/>
          </p:nvPr>
        </p:nvSpPr>
        <p:spPr>
          <a:xfrm>
            <a:off x="457200" y="847137"/>
            <a:ext cx="11542542" cy="6010861"/>
          </a:xfrm>
        </p:spPr>
        <p:txBody>
          <a:bodyPr>
            <a:normAutofit lnSpcReduction="10000"/>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-10 consensus sequence, called the -10 region, is TATAAT. The -35 sequence, TTGACA, is recognized and bound by σ.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Once this interaction is made, the subunits of the core enzyme bind to the site. The A–T-rich -10 region facilitates unwinding of the DNA template, and several phosphodiester bonds are made.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transcription initiation phase ends with the production of abortive transcripts, which are polymers of approximately 10 nucleotides that are made and released.</a:t>
            </a:r>
          </a:p>
        </p:txBody>
      </p:sp>
      <p:sp>
        <p:nvSpPr>
          <p:cNvPr id="4" name="Rectangle 3">
            <a:extLst>
              <a:ext uri="{FF2B5EF4-FFF2-40B4-BE49-F238E27FC236}">
                <a16:creationId xmlns:a16="http://schemas.microsoft.com/office/drawing/2014/main" id="{5D0A1983-2F97-5837-A639-BA899B396FDF}"/>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Prokaryotic Promoters</a:t>
            </a:r>
          </a:p>
        </p:txBody>
      </p:sp>
    </p:spTree>
    <p:extLst>
      <p:ext uri="{BB962C8B-B14F-4D97-AF65-F5344CB8AC3E}">
        <p14:creationId xmlns:p14="http://schemas.microsoft.com/office/powerpoint/2010/main" val="11988682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7BF19B-FE5C-600C-891B-D2E2E7EB7918}"/>
              </a:ext>
            </a:extLst>
          </p:cNvPr>
          <p:cNvPicPr>
            <a:picLocks noChangeAspect="1"/>
          </p:cNvPicPr>
          <p:nvPr/>
        </p:nvPicPr>
        <p:blipFill>
          <a:blip r:embed="rId2"/>
          <a:stretch>
            <a:fillRect/>
          </a:stretch>
        </p:blipFill>
        <p:spPr>
          <a:xfrm>
            <a:off x="0" y="0"/>
            <a:ext cx="12186040" cy="5443397"/>
          </a:xfrm>
          <a:prstGeom prst="rect">
            <a:avLst/>
          </a:prstGeom>
        </p:spPr>
      </p:pic>
      <p:sp>
        <p:nvSpPr>
          <p:cNvPr id="5" name="TextBox 4">
            <a:extLst>
              <a:ext uri="{FF2B5EF4-FFF2-40B4-BE49-F238E27FC236}">
                <a16:creationId xmlns:a16="http://schemas.microsoft.com/office/drawing/2014/main" id="{E3E43F0A-7D79-E4BF-E916-A620BE1A7DA8}"/>
              </a:ext>
            </a:extLst>
          </p:cNvPr>
          <p:cNvSpPr txBox="1"/>
          <p:nvPr/>
        </p:nvSpPr>
        <p:spPr>
          <a:xfrm>
            <a:off x="526473" y="5542278"/>
            <a:ext cx="11402292" cy="1200329"/>
          </a:xfrm>
          <a:prstGeom prst="rect">
            <a:avLst/>
          </a:prstGeom>
          <a:noFill/>
        </p:spPr>
        <p:txBody>
          <a:bodyPr wrap="square">
            <a:spAutoFit/>
          </a:bodyPr>
          <a:lstStyle/>
          <a:p>
            <a:pPr algn="just"/>
            <a:r>
              <a:rPr lang="en-US" sz="2400" b="0" i="0" u="none" strike="noStrike"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sz="2400" b="0" i="1" u="none" strike="noStrike"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 </a:t>
            </a:r>
            <a:r>
              <a:rPr lang="en-US" sz="2400" b="0" i="0" u="none" strike="noStrike"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subunit of prokaryotic RNA polymerase recognizes consensus sequences found in the promoter region upstream of the transcription start sight. The </a:t>
            </a:r>
            <a:r>
              <a:rPr lang="en-US" sz="2400" b="0" i="1" u="none" strike="noStrike"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 </a:t>
            </a:r>
            <a:r>
              <a:rPr lang="en-US" sz="2400" b="0" i="0" u="none" strike="noStrike"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subunit dissociates from the polymerase after transcription has been initiated.</a:t>
            </a:r>
            <a:endParaRPr lang="en-PK"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92732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0A09112-9B9C-6446-48BD-8A12B93A28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7C6BD0-DCA8-8155-C9E4-33D116513305}"/>
              </a:ext>
            </a:extLst>
          </p:cNvPr>
          <p:cNvSpPr>
            <a:spLocks noGrp="1"/>
          </p:cNvSpPr>
          <p:nvPr>
            <p:ph idx="1"/>
          </p:nvPr>
        </p:nvSpPr>
        <p:spPr>
          <a:xfrm>
            <a:off x="415636" y="847137"/>
            <a:ext cx="11584106" cy="6010861"/>
          </a:xfrm>
        </p:spPr>
        <p:txBody>
          <a:bodyPr>
            <a:normAutofit/>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transcription elongation phase begins with the release of the σ subunit from the polymerase.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dissociation of σ allows the core enzyme to proceed along the DNA template, synthesizing mRNA in the 5' to 3' direction at a rate of approximately 40 nucleotides per second.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 elongation proceeds, the DNA is continuously unwound ahead of the core enzyme and rewound behind it.</a:t>
            </a:r>
          </a:p>
        </p:txBody>
      </p:sp>
      <p:sp>
        <p:nvSpPr>
          <p:cNvPr id="4" name="Rectangle 3">
            <a:extLst>
              <a:ext uri="{FF2B5EF4-FFF2-40B4-BE49-F238E27FC236}">
                <a16:creationId xmlns:a16="http://schemas.microsoft.com/office/drawing/2014/main" id="{5DC9A7B9-4278-F317-6D25-548BF0CE1F7D}"/>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Elongation in Prokaryotes</a:t>
            </a:r>
          </a:p>
        </p:txBody>
      </p:sp>
    </p:spTree>
    <p:extLst>
      <p:ext uri="{BB962C8B-B14F-4D97-AF65-F5344CB8AC3E}">
        <p14:creationId xmlns:p14="http://schemas.microsoft.com/office/powerpoint/2010/main" val="28939642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Google Shape;159;p17">
            <a:extLst>
              <a:ext uri="{FF2B5EF4-FFF2-40B4-BE49-F238E27FC236}">
                <a16:creationId xmlns:a16="http://schemas.microsoft.com/office/drawing/2014/main" id="{9C1D8C2D-B175-9478-E332-37A17EB0A829}"/>
              </a:ext>
            </a:extLst>
          </p:cNvPr>
          <p:cNvPicPr preferRelativeResize="0"/>
          <p:nvPr/>
        </p:nvPicPr>
        <p:blipFill rotWithShape="1">
          <a:blip r:embed="rId2">
            <a:alphaModFix/>
          </a:blip>
          <a:srcRect t="2499"/>
          <a:stretch/>
        </p:blipFill>
        <p:spPr>
          <a:xfrm>
            <a:off x="1760882" y="460512"/>
            <a:ext cx="8670235" cy="5936975"/>
          </a:xfrm>
          <a:prstGeom prst="rect">
            <a:avLst/>
          </a:prstGeom>
          <a:noFill/>
          <a:ln>
            <a:noFill/>
          </a:ln>
        </p:spPr>
      </p:pic>
    </p:spTree>
    <p:extLst>
      <p:ext uri="{BB962C8B-B14F-4D97-AF65-F5344CB8AC3E}">
        <p14:creationId xmlns:p14="http://schemas.microsoft.com/office/powerpoint/2010/main" val="27337255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B95F59A-58A2-B16F-803F-EADC4C619E9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F0C383-1DA8-D8D7-4C44-1E4778832DA9}"/>
              </a:ext>
            </a:extLst>
          </p:cNvPr>
          <p:cNvSpPr>
            <a:spLocks noGrp="1"/>
          </p:cNvSpPr>
          <p:nvPr>
            <p:ph idx="1"/>
          </p:nvPr>
        </p:nvSpPr>
        <p:spPr>
          <a:xfrm>
            <a:off x="415636" y="847137"/>
            <a:ext cx="11584106" cy="6010861"/>
          </a:xfrm>
        </p:spPr>
        <p:txBody>
          <a:bodyPr>
            <a:normAutofit/>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base pairing between DNA and RNA is not stable enough to maintain the stability of the mRNA synthesis components.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Instead, the RNA polymerase acts as a stable linker between the DNA template and the nascent RNA strands to ensure that elongation is not interrupted prematurely.</a:t>
            </a:r>
          </a:p>
        </p:txBody>
      </p:sp>
      <p:sp>
        <p:nvSpPr>
          <p:cNvPr id="4" name="Rectangle 3">
            <a:extLst>
              <a:ext uri="{FF2B5EF4-FFF2-40B4-BE49-F238E27FC236}">
                <a16:creationId xmlns:a16="http://schemas.microsoft.com/office/drawing/2014/main" id="{0A762336-8515-9874-CC8B-072C0183ED32}"/>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Elongation in Prokaryotes</a:t>
            </a:r>
          </a:p>
        </p:txBody>
      </p:sp>
    </p:spTree>
    <p:extLst>
      <p:ext uri="{BB962C8B-B14F-4D97-AF65-F5344CB8AC3E}">
        <p14:creationId xmlns:p14="http://schemas.microsoft.com/office/powerpoint/2010/main" val="4044861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B564B1-FE71-5CC1-DF39-7C576B11317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95B1EC1-8AEE-0E2E-441F-577ED62ABB0E}"/>
              </a:ext>
            </a:extLst>
          </p:cNvPr>
          <p:cNvSpPr txBox="1"/>
          <p:nvPr/>
        </p:nvSpPr>
        <p:spPr>
          <a:xfrm>
            <a:off x="490110" y="5126182"/>
            <a:ext cx="11402292" cy="1569660"/>
          </a:xfrm>
          <a:prstGeom prst="rect">
            <a:avLst/>
          </a:prstGeom>
          <a:noFill/>
        </p:spPr>
        <p:txBody>
          <a:bodyPr wrap="square">
            <a:spAutoFit/>
          </a:bodyPr>
          <a:lstStyle/>
          <a:p>
            <a:pPr algn="just"/>
            <a:r>
              <a:rPr lang="en-US" sz="3200" b="0" i="0" u="none" strike="noStrike"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During elongation, the prokaryotic RNA polymerase tracks along the DNA template, synthesizes mRNA in the 5’ to 3' direction, and unwinds and rewinds the DNA as it is read.</a:t>
            </a:r>
            <a:endParaRPr lang="en-PK"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933A83F-99C0-220C-A556-A418460BC704}"/>
              </a:ext>
            </a:extLst>
          </p:cNvPr>
          <p:cNvPicPr>
            <a:picLocks noChangeAspect="1"/>
          </p:cNvPicPr>
          <p:nvPr/>
        </p:nvPicPr>
        <p:blipFill>
          <a:blip r:embed="rId2"/>
          <a:stretch>
            <a:fillRect/>
          </a:stretch>
        </p:blipFill>
        <p:spPr>
          <a:xfrm>
            <a:off x="0" y="148118"/>
            <a:ext cx="12188549" cy="4890655"/>
          </a:xfrm>
          <a:prstGeom prst="rect">
            <a:avLst/>
          </a:prstGeom>
        </p:spPr>
      </p:pic>
    </p:spTree>
    <p:extLst>
      <p:ext uri="{BB962C8B-B14F-4D97-AF65-F5344CB8AC3E}">
        <p14:creationId xmlns:p14="http://schemas.microsoft.com/office/powerpoint/2010/main" val="204699939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940E16E-58AF-0B25-2091-B3793C2E0F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D9377-0923-89D1-D4B8-55CCB87CAD13}"/>
              </a:ext>
            </a:extLst>
          </p:cNvPr>
          <p:cNvSpPr>
            <a:spLocks noGrp="1"/>
          </p:cNvSpPr>
          <p:nvPr>
            <p:ph idx="1"/>
          </p:nvPr>
        </p:nvSpPr>
        <p:spPr>
          <a:xfrm>
            <a:off x="512618" y="847137"/>
            <a:ext cx="11487124" cy="6010861"/>
          </a:xfrm>
        </p:spPr>
        <p:txBody>
          <a:bodyPr>
            <a:normAutofit fontScale="92500" lnSpcReduction="20000"/>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Once a gene is transcribed, the prokaryotic polymerase needs to be instructed to dissociate from the DNA template and liberate the newly made mRNA.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Depending on the gene being transcribed, there are two kinds of termination signals. One is protein-based and the other is RNA-based.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Rho-dependent termination is controlled by the rho protein, which tracks along behind the polymerase on the growing mRNA chain.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Near the end of the gene, the polymerase encounters a run of G nucleotides on the DNA template and it stalls. As a result, the rho protein collides with the polymerase. The interaction with rho releases the mRNA from the transcription bubble.</a:t>
            </a:r>
          </a:p>
        </p:txBody>
      </p:sp>
      <p:sp>
        <p:nvSpPr>
          <p:cNvPr id="4" name="Rectangle 3">
            <a:extLst>
              <a:ext uri="{FF2B5EF4-FFF2-40B4-BE49-F238E27FC236}">
                <a16:creationId xmlns:a16="http://schemas.microsoft.com/office/drawing/2014/main" id="{34704298-2EEB-5EA8-6970-4799529D574F}"/>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Prokaryotic Termination Signals</a:t>
            </a:r>
          </a:p>
        </p:txBody>
      </p:sp>
    </p:spTree>
    <p:extLst>
      <p:ext uri="{BB962C8B-B14F-4D97-AF65-F5344CB8AC3E}">
        <p14:creationId xmlns:p14="http://schemas.microsoft.com/office/powerpoint/2010/main" val="3657860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A32CC48-DB0F-5CE7-55A1-23B4DFA71AF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DF710B-9B2A-8D85-A053-687EE047A774}"/>
              </a:ext>
            </a:extLst>
          </p:cNvPr>
          <p:cNvSpPr>
            <a:spLocks noGrp="1"/>
          </p:cNvSpPr>
          <p:nvPr>
            <p:ph idx="1"/>
          </p:nvPr>
        </p:nvSpPr>
        <p:spPr>
          <a:xfrm>
            <a:off x="512618" y="847137"/>
            <a:ext cx="11487124" cy="6010861"/>
          </a:xfrm>
        </p:spPr>
        <p:txBody>
          <a:bodyPr>
            <a:normAutofit fontScale="92500" lnSpcReduction="20000"/>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Rho-independent termination is controlled by specific sequences in the DNA template strand. As the polymerase nears the end of the gene being transcribed, it encounters a region rich in C–G nucleotides.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mRNA folds back on itself, and the complementary C–G nucleotides bind together. The result is a stable hairpin that causes the polymerase to stall as soon as it begins to transcribe a region rich in A–T nucleotides.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complementary U–A region of the mRNA transcript forms only a weak interaction with the template DNA. This, coupled with the stalled polymerase, induces enough instability for the core enzyme to break away and liberate the new mRNA transcript.</a:t>
            </a:r>
          </a:p>
        </p:txBody>
      </p:sp>
      <p:sp>
        <p:nvSpPr>
          <p:cNvPr id="4" name="Rectangle 3">
            <a:extLst>
              <a:ext uri="{FF2B5EF4-FFF2-40B4-BE49-F238E27FC236}">
                <a16:creationId xmlns:a16="http://schemas.microsoft.com/office/drawing/2014/main" id="{87D19900-1936-1C43-ACBE-43E1AA23878B}"/>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Prokaryotic Termination Signals</a:t>
            </a:r>
          </a:p>
        </p:txBody>
      </p:sp>
    </p:spTree>
    <p:extLst>
      <p:ext uri="{BB962C8B-B14F-4D97-AF65-F5344CB8AC3E}">
        <p14:creationId xmlns:p14="http://schemas.microsoft.com/office/powerpoint/2010/main" val="2958335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7A472B1-3BE2-0412-4941-47CCCC6A070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C2541A2-EA8E-9DF2-AB4D-52D9CEEE137F}"/>
              </a:ext>
            </a:extLst>
          </p:cNvPr>
          <p:cNvPicPr>
            <a:picLocks noChangeAspect="1"/>
          </p:cNvPicPr>
          <p:nvPr/>
        </p:nvPicPr>
        <p:blipFill>
          <a:blip r:embed="rId2"/>
          <a:stretch>
            <a:fillRect/>
          </a:stretch>
        </p:blipFill>
        <p:spPr>
          <a:xfrm>
            <a:off x="1270690" y="688104"/>
            <a:ext cx="10740252" cy="5481792"/>
          </a:xfrm>
          <a:prstGeom prst="rect">
            <a:avLst/>
          </a:prstGeom>
        </p:spPr>
      </p:pic>
    </p:spTree>
    <p:extLst>
      <p:ext uri="{BB962C8B-B14F-4D97-AF65-F5344CB8AC3E}">
        <p14:creationId xmlns:p14="http://schemas.microsoft.com/office/powerpoint/2010/main" val="35308273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07DC38E-5363-7EEF-AA35-06B50386C81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E50D6F4-95EC-6B9B-006D-E858A5AB2FA3}"/>
              </a:ext>
            </a:extLst>
          </p:cNvPr>
          <p:cNvPicPr>
            <a:picLocks noChangeAspect="1"/>
          </p:cNvPicPr>
          <p:nvPr/>
        </p:nvPicPr>
        <p:blipFill>
          <a:blip r:embed="rId2"/>
          <a:stretch>
            <a:fillRect/>
          </a:stretch>
        </p:blipFill>
        <p:spPr>
          <a:xfrm>
            <a:off x="2118646" y="313198"/>
            <a:ext cx="9532580" cy="5951467"/>
          </a:xfrm>
          <a:prstGeom prst="rect">
            <a:avLst/>
          </a:prstGeom>
        </p:spPr>
      </p:pic>
    </p:spTree>
    <p:extLst>
      <p:ext uri="{BB962C8B-B14F-4D97-AF65-F5344CB8AC3E}">
        <p14:creationId xmlns:p14="http://schemas.microsoft.com/office/powerpoint/2010/main" val="287625729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18DC0BE-2B88-3A6C-6B7D-FA47D25FE6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824CD1-0997-4FEE-A535-426A19263F3E}"/>
              </a:ext>
            </a:extLst>
          </p:cNvPr>
          <p:cNvSpPr>
            <a:spLocks noGrp="1"/>
          </p:cNvSpPr>
          <p:nvPr>
            <p:ph idx="1"/>
          </p:nvPr>
        </p:nvSpPr>
        <p:spPr>
          <a:xfrm>
            <a:off x="512618" y="847137"/>
            <a:ext cx="11487124" cy="6010861"/>
          </a:xfrm>
        </p:spPr>
        <p:txBody>
          <a:bodyPr>
            <a:normAutofit fontScale="92500" lnSpcReduction="10000"/>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Upon termination, the process of transcription is complete.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By the time termination occurs, the prokaryotic transcript would already have been used to begin synthesis of numerous copies of the encoded protein because these processes can occur concurrently.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unification of transcription, translation, and even mRNA degradation is possible because all of these processes occur in the same 5’ to 3' direction, and because there is no membranous compartmentalization in the prokaryotic cell.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contrast, the presence of a nucleus in eukaryotic cells prevents simultaneous transcription and translation.</a:t>
            </a:r>
          </a:p>
        </p:txBody>
      </p:sp>
      <p:sp>
        <p:nvSpPr>
          <p:cNvPr id="4" name="Rectangle 3">
            <a:extLst>
              <a:ext uri="{FF2B5EF4-FFF2-40B4-BE49-F238E27FC236}">
                <a16:creationId xmlns:a16="http://schemas.microsoft.com/office/drawing/2014/main" id="{FC2A3A8B-6732-19D8-7AE7-35DFB1104C30}"/>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Prokaryotic Termination Signals</a:t>
            </a:r>
          </a:p>
        </p:txBody>
      </p:sp>
    </p:spTree>
    <p:extLst>
      <p:ext uri="{BB962C8B-B14F-4D97-AF65-F5344CB8AC3E}">
        <p14:creationId xmlns:p14="http://schemas.microsoft.com/office/powerpoint/2010/main" val="4260112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98777EB-97D5-D0AA-47AA-05A6002254E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D013D09-8C40-FE5C-5545-68E3280704B6}"/>
              </a:ext>
            </a:extLst>
          </p:cNvPr>
          <p:cNvSpPr txBox="1"/>
          <p:nvPr/>
        </p:nvSpPr>
        <p:spPr>
          <a:xfrm>
            <a:off x="503965" y="4633740"/>
            <a:ext cx="11402292" cy="2062103"/>
          </a:xfrm>
          <a:prstGeom prst="rect">
            <a:avLst/>
          </a:prstGeom>
          <a:noFill/>
        </p:spPr>
        <p:txBody>
          <a:bodyPr wrap="square">
            <a:spAutoFit/>
          </a:bodyPr>
          <a:lstStyle/>
          <a:p>
            <a:pPr algn="just"/>
            <a:r>
              <a:rPr lang="en-US" sz="3200" b="0" i="0" u="none" strike="noStrike"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 polymerases can transcribe a single bacterial gene while numerous ribosomes concurrently translate the mRNA transcripts into polypeptides. In this way, a specific protein can rapidly reach a high concentration in the bacterial cell.</a:t>
            </a:r>
            <a:endParaRPr lang="en-PK"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76BFEAF-A016-7501-02FF-3B5E08DF94AC}"/>
              </a:ext>
            </a:extLst>
          </p:cNvPr>
          <p:cNvPicPr>
            <a:picLocks noChangeAspect="1"/>
          </p:cNvPicPr>
          <p:nvPr/>
        </p:nvPicPr>
        <p:blipFill>
          <a:blip r:embed="rId2"/>
          <a:stretch>
            <a:fillRect/>
          </a:stretch>
        </p:blipFill>
        <p:spPr>
          <a:xfrm>
            <a:off x="169819" y="162157"/>
            <a:ext cx="11842071" cy="4423698"/>
          </a:xfrm>
          <a:prstGeom prst="rect">
            <a:avLst/>
          </a:prstGeom>
        </p:spPr>
      </p:pic>
    </p:spTree>
    <p:extLst>
      <p:ext uri="{BB962C8B-B14F-4D97-AF65-F5344CB8AC3E}">
        <p14:creationId xmlns:p14="http://schemas.microsoft.com/office/powerpoint/2010/main" val="50964061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D1281AF-1CC6-2B84-8A25-77D1E14FD04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C78A19-0A09-FF22-C28C-53FC6447D736}"/>
              </a:ext>
            </a:extLst>
          </p:cNvPr>
          <p:cNvSpPr>
            <a:spLocks noGrp="1"/>
          </p:cNvSpPr>
          <p:nvPr>
            <p:ph idx="1"/>
          </p:nvPr>
        </p:nvSpPr>
        <p:spPr>
          <a:xfrm>
            <a:off x="581890" y="847137"/>
            <a:ext cx="11417851" cy="6010861"/>
          </a:xfrm>
        </p:spPr>
        <p:txBody>
          <a:bodyPr>
            <a:normAutofit/>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prokaryotes, mRNA synthesis is initiated at a promoter sequence on the DNA template comprising two consensus sequences that recruit RNA polymerase.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prokaryotic polymerase consists of a core enzyme of four protein subunits and a σ protein that assists only with initiation.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Elongation synthesizes mRNA in the 5' to 3' direction at a rate of 40 nucleotides per second. Termination liberates the mRNA and occurs either by rho protein interaction or by the formation of an mRNA hairpin.</a:t>
            </a:r>
          </a:p>
        </p:txBody>
      </p:sp>
      <p:sp>
        <p:nvSpPr>
          <p:cNvPr id="4" name="Rectangle 3">
            <a:extLst>
              <a:ext uri="{FF2B5EF4-FFF2-40B4-BE49-F238E27FC236}">
                <a16:creationId xmlns:a16="http://schemas.microsoft.com/office/drawing/2014/main" id="{3E67E2C9-8D68-69E5-9559-D37C249DBC1E}"/>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Summary</a:t>
            </a:r>
          </a:p>
        </p:txBody>
      </p:sp>
    </p:spTree>
    <p:extLst>
      <p:ext uri="{BB962C8B-B14F-4D97-AF65-F5344CB8AC3E}">
        <p14:creationId xmlns:p14="http://schemas.microsoft.com/office/powerpoint/2010/main" val="3200158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6A12E8-1D42-96DF-9133-12A2CFEA8FB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304B6F-76E9-AD24-C5BB-76D103E0440E}"/>
              </a:ext>
            </a:extLst>
          </p:cNvPr>
          <p:cNvSpPr>
            <a:spLocks noGrp="1"/>
          </p:cNvSpPr>
          <p:nvPr>
            <p:ph idx="1"/>
          </p:nvPr>
        </p:nvSpPr>
        <p:spPr>
          <a:xfrm>
            <a:off x="471054" y="847137"/>
            <a:ext cx="11528687" cy="6010861"/>
          </a:xfrm>
        </p:spPr>
        <p:txBody>
          <a:bodyPr>
            <a:normAutofit fontScale="85000" lnSpcReduction="10000"/>
          </a:bodyPr>
          <a:lstStyle/>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Consensus: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DNA sequence that is used by many species to perform the same or similar functions</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Core enzyme: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Prokaryotic RNA polymerase consisting of α, α, β, and β' but missing σ; this complex performs elongation</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Downstream: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Nucleotides following the initiation site in the direction of mRNA transcription; in general, sequences that are toward the 3' end relative to a site on the mRNA</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Hairpin: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Structure of RNA when it folds back on itself and forms intramolecular hydrogen bonds between complementary nucleotides</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Holoenzyme: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Prokaryotic RNA polymerase consisting of α, α, β, β', and σ; this complex is responsible for transcription initiation</a:t>
            </a:r>
          </a:p>
        </p:txBody>
      </p:sp>
      <p:sp>
        <p:nvSpPr>
          <p:cNvPr id="4" name="Rectangle 3">
            <a:extLst>
              <a:ext uri="{FF2B5EF4-FFF2-40B4-BE49-F238E27FC236}">
                <a16:creationId xmlns:a16="http://schemas.microsoft.com/office/drawing/2014/main" id="{C8AB0152-2ADB-FC1D-19A9-0807A02F6250}"/>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Terms</a:t>
            </a:r>
          </a:p>
        </p:txBody>
      </p:sp>
    </p:spTree>
    <p:extLst>
      <p:ext uri="{BB962C8B-B14F-4D97-AF65-F5344CB8AC3E}">
        <p14:creationId xmlns:p14="http://schemas.microsoft.com/office/powerpoint/2010/main" val="3678332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4" y="847137"/>
            <a:ext cx="11556397" cy="6010861"/>
          </a:xfrm>
        </p:spPr>
        <p:txBody>
          <a:bodyPr>
            <a:normAutofit/>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prokaryotes, which include bacteria and archaea, are mostly single-celled organisms that, by definition, lack membrane-bound nuclei and other organelles.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bacterial chromosome is a covalently closed circle that, unlike eukaryotic chromosomes, is not organized around histone proteins.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central region of the cell in which prokaryotic DNA resides is called the nucleoid. </a:t>
            </a:r>
          </a:p>
        </p:txBody>
      </p:sp>
      <p:sp>
        <p:nvSpPr>
          <p:cNvPr id="4" name="Rectangle 3"/>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Transcription </a:t>
            </a:r>
          </a:p>
        </p:txBody>
      </p:sp>
    </p:spTree>
    <p:extLst>
      <p:ext uri="{BB962C8B-B14F-4D97-AF65-F5344CB8AC3E}">
        <p14:creationId xmlns:p14="http://schemas.microsoft.com/office/powerpoint/2010/main" val="2497917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6B0D66E-8839-28B6-1C1B-7A0FA8560D5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7CA0F-C815-8822-1C7E-DCCD4859A864}"/>
              </a:ext>
            </a:extLst>
          </p:cNvPr>
          <p:cNvSpPr>
            <a:spLocks noGrp="1"/>
          </p:cNvSpPr>
          <p:nvPr>
            <p:ph idx="1"/>
          </p:nvPr>
        </p:nvSpPr>
        <p:spPr>
          <a:xfrm>
            <a:off x="498764" y="847137"/>
            <a:ext cx="11500978" cy="6010861"/>
          </a:xfrm>
        </p:spPr>
        <p:txBody>
          <a:bodyPr>
            <a:normAutofit fontScale="77500" lnSpcReduction="20000"/>
          </a:bodyPr>
          <a:lstStyle/>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Initiation site: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Nucleotide from which mRNA synthesis proceeds in the 5' to 3' direction; denoted with a “+1”</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Non-Template Strand: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Strand of DNA that is not used to transcribe mRNA; this strand is identical to the mRNA except that T nucleotides in the DNA are replaced by U nucleotides in the mRNA</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Plasmid: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Extrachromosomal, covalently closed, circular DNA molecule that may only contain one or a few genes; common in prokaryotes</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Promoter: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DNA sequence to which RNA polymerase and associated factors bind and initiate transcription</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Rho-Dependent Termination: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prokaryotes, termination of transcription by an interaction between RNA polymerase and the rho protein at a run of G nucleotides on the DNA template</a:t>
            </a:r>
          </a:p>
        </p:txBody>
      </p:sp>
      <p:sp>
        <p:nvSpPr>
          <p:cNvPr id="4" name="Rectangle 3">
            <a:extLst>
              <a:ext uri="{FF2B5EF4-FFF2-40B4-BE49-F238E27FC236}">
                <a16:creationId xmlns:a16="http://schemas.microsoft.com/office/drawing/2014/main" id="{1A98272E-26A5-F80C-A906-B4AD8D7F25E8}"/>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Terms</a:t>
            </a:r>
          </a:p>
        </p:txBody>
      </p:sp>
    </p:spTree>
    <p:extLst>
      <p:ext uri="{BB962C8B-B14F-4D97-AF65-F5344CB8AC3E}">
        <p14:creationId xmlns:p14="http://schemas.microsoft.com/office/powerpoint/2010/main" val="19246342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EC2C7BF-6094-C5D8-8C70-C295DEDEFF9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8814A3-1521-5D21-E4FF-71A2208E2A53}"/>
              </a:ext>
            </a:extLst>
          </p:cNvPr>
          <p:cNvSpPr>
            <a:spLocks noGrp="1"/>
          </p:cNvSpPr>
          <p:nvPr>
            <p:ph idx="1"/>
          </p:nvPr>
        </p:nvSpPr>
        <p:spPr>
          <a:xfrm>
            <a:off x="498764" y="847137"/>
            <a:ext cx="11500978" cy="6010861"/>
          </a:xfrm>
        </p:spPr>
        <p:txBody>
          <a:bodyPr>
            <a:normAutofit fontScale="92500" lnSpcReduction="20000"/>
          </a:bodyPr>
          <a:lstStyle/>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Rho-Independent: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Termination sequence-dependent termination of prokaryotic mRNA synthesis; caused by hairpin formation in the mRNA that stalls the polymerase</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TATA Box: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Conserved promoter sequence in eukaryotes and prokaryotes that helps to establish the initiation site for transcription template strand of DNA that specifies the complementary mRNA molecule</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Transcription bubble: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Region of locally unwound DNA that allows for transcription of mRNA</a:t>
            </a:r>
          </a:p>
          <a:p>
            <a:pPr algn="just">
              <a:buFont typeface="Wingdings" panose="05000000000000000000" pitchFamily="2" charset="2"/>
              <a:buChar char="v"/>
            </a:pPr>
            <a:r>
              <a:rPr lang="en-US" sz="3600" b="1"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Upstream: </a:t>
            </a: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Nucleotides preceding the initiation site; in general, sequences toward the 5' end relative to a site on the mRNA</a:t>
            </a:r>
          </a:p>
        </p:txBody>
      </p:sp>
      <p:sp>
        <p:nvSpPr>
          <p:cNvPr id="4" name="Rectangle 3">
            <a:extLst>
              <a:ext uri="{FF2B5EF4-FFF2-40B4-BE49-F238E27FC236}">
                <a16:creationId xmlns:a16="http://schemas.microsoft.com/office/drawing/2014/main" id="{83C3E934-A602-B64B-9774-E2901BFF2C26}"/>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Terms</a:t>
            </a:r>
          </a:p>
        </p:txBody>
      </p:sp>
    </p:spTree>
    <p:extLst>
      <p:ext uri="{BB962C8B-B14F-4D97-AF65-F5344CB8AC3E}">
        <p14:creationId xmlns:p14="http://schemas.microsoft.com/office/powerpoint/2010/main" val="31579558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E5770700-3B77-9E2B-50C1-C79420404610}"/>
            </a:ext>
          </a:extLst>
        </p:cNvPr>
        <p:cNvGrpSpPr/>
        <p:nvPr/>
      </p:nvGrpSpPr>
      <p:grpSpPr>
        <a:xfrm>
          <a:off x="0" y="0"/>
          <a:ext cx="0" cy="0"/>
          <a:chOff x="0" y="0"/>
          <a:chExt cx="0" cy="0"/>
        </a:xfrm>
      </p:grpSpPr>
      <p:pic>
        <p:nvPicPr>
          <p:cNvPr id="6" name="Google Shape;288;p37">
            <a:extLst>
              <a:ext uri="{FF2B5EF4-FFF2-40B4-BE49-F238E27FC236}">
                <a16:creationId xmlns:a16="http://schemas.microsoft.com/office/drawing/2014/main" id="{514CB87F-E662-C926-7DF9-6FD12C77865D}"/>
              </a:ext>
            </a:extLst>
          </p:cNvPr>
          <p:cNvPicPr preferRelativeResize="0"/>
          <p:nvPr/>
        </p:nvPicPr>
        <p:blipFill>
          <a:blip r:embed="rId2">
            <a:alphaModFix/>
          </a:blip>
          <a:stretch>
            <a:fillRect/>
          </a:stretch>
        </p:blipFill>
        <p:spPr>
          <a:xfrm>
            <a:off x="733151" y="0"/>
            <a:ext cx="10725698" cy="6858000"/>
          </a:xfrm>
          <a:prstGeom prst="rect">
            <a:avLst/>
          </a:prstGeom>
          <a:noFill/>
          <a:ln>
            <a:noFill/>
          </a:ln>
        </p:spPr>
      </p:pic>
    </p:spTree>
    <p:extLst>
      <p:ext uri="{BB962C8B-B14F-4D97-AF65-F5344CB8AC3E}">
        <p14:creationId xmlns:p14="http://schemas.microsoft.com/office/powerpoint/2010/main" val="2210410252"/>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BA4AE6-C377-3DD8-2859-74FEF52257AB}"/>
              </a:ext>
            </a:extLst>
          </p:cNvPr>
          <p:cNvPicPr>
            <a:picLocks noChangeAspect="1"/>
          </p:cNvPicPr>
          <p:nvPr/>
        </p:nvPicPr>
        <p:blipFill>
          <a:blip r:embed="rId2"/>
          <a:stretch>
            <a:fillRect/>
          </a:stretch>
        </p:blipFill>
        <p:spPr>
          <a:xfrm>
            <a:off x="1948145" y="646578"/>
            <a:ext cx="8208729" cy="5277040"/>
          </a:xfrm>
          <a:prstGeom prst="rect">
            <a:avLst/>
          </a:prstGeom>
        </p:spPr>
      </p:pic>
    </p:spTree>
    <p:extLst>
      <p:ext uri="{BB962C8B-B14F-4D97-AF65-F5344CB8AC3E}">
        <p14:creationId xmlns:p14="http://schemas.microsoft.com/office/powerpoint/2010/main" val="4274048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87967D7E-B854-90F3-AAB4-D88E645EF4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7E4637F-5908-72B6-0A82-29E758B7E1CB}"/>
              </a:ext>
            </a:extLst>
          </p:cNvPr>
          <p:cNvPicPr>
            <a:picLocks noChangeAspect="1"/>
          </p:cNvPicPr>
          <p:nvPr/>
        </p:nvPicPr>
        <p:blipFill>
          <a:blip r:embed="rId2"/>
          <a:stretch>
            <a:fillRect/>
          </a:stretch>
        </p:blipFill>
        <p:spPr>
          <a:xfrm>
            <a:off x="974617" y="738032"/>
            <a:ext cx="11217383" cy="5381936"/>
          </a:xfrm>
          <a:prstGeom prst="rect">
            <a:avLst/>
          </a:prstGeom>
        </p:spPr>
      </p:pic>
    </p:spTree>
    <p:extLst>
      <p:ext uri="{BB962C8B-B14F-4D97-AF65-F5344CB8AC3E}">
        <p14:creationId xmlns:p14="http://schemas.microsoft.com/office/powerpoint/2010/main" val="327571353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4AA3EB-FB1B-D662-0C5F-7A3604D3EF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901CBE-61E3-DA2B-5C06-F86C36A875AF}"/>
              </a:ext>
            </a:extLst>
          </p:cNvPr>
          <p:cNvSpPr>
            <a:spLocks noGrp="1"/>
          </p:cNvSpPr>
          <p:nvPr>
            <p:ph idx="1"/>
          </p:nvPr>
        </p:nvSpPr>
        <p:spPr>
          <a:xfrm>
            <a:off x="457200" y="847137"/>
            <a:ext cx="11542542" cy="6010861"/>
          </a:xfrm>
        </p:spPr>
        <p:txBody>
          <a:bodyPr>
            <a:normAutofit/>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addition, prokaryotes often have abundant plasmids, which are shorter circular DNA molecules that may only contain one or a few genes.</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Plasmids can be transferred independently of the bacterial chromosome during cell division and often carry traits such as antibiotic resistance.</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Transcription in prokaryotes (and in eukaryotes) requires the DNA double helix to partially unwind in the region of mRNA synthesis. The region of unwinding is called a transcription bubble. </a:t>
            </a:r>
          </a:p>
        </p:txBody>
      </p:sp>
      <p:sp>
        <p:nvSpPr>
          <p:cNvPr id="4" name="Rectangle 3">
            <a:extLst>
              <a:ext uri="{FF2B5EF4-FFF2-40B4-BE49-F238E27FC236}">
                <a16:creationId xmlns:a16="http://schemas.microsoft.com/office/drawing/2014/main" id="{7745DA90-5EE8-5397-A751-BED192A604BC}"/>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Transcription </a:t>
            </a:r>
          </a:p>
        </p:txBody>
      </p:sp>
    </p:spTree>
    <p:extLst>
      <p:ext uri="{BB962C8B-B14F-4D97-AF65-F5344CB8AC3E}">
        <p14:creationId xmlns:p14="http://schemas.microsoft.com/office/powerpoint/2010/main" val="514450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3B74117-7C90-B3D5-24CB-7A6FEC56130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5994B3D-2D92-0298-3CF1-8679A81A2516}"/>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Transcription </a:t>
            </a:r>
          </a:p>
        </p:txBody>
      </p:sp>
      <p:pic>
        <p:nvPicPr>
          <p:cNvPr id="3" name="Picture 2">
            <a:extLst>
              <a:ext uri="{FF2B5EF4-FFF2-40B4-BE49-F238E27FC236}">
                <a16:creationId xmlns:a16="http://schemas.microsoft.com/office/drawing/2014/main" id="{DE4A8EA9-8CE7-E2B8-3086-A24D32A1D6A4}"/>
              </a:ext>
            </a:extLst>
          </p:cNvPr>
          <p:cNvPicPr>
            <a:picLocks noChangeAspect="1"/>
          </p:cNvPicPr>
          <p:nvPr/>
        </p:nvPicPr>
        <p:blipFill>
          <a:blip r:embed="rId2"/>
          <a:stretch>
            <a:fillRect/>
          </a:stretch>
        </p:blipFill>
        <p:spPr>
          <a:xfrm>
            <a:off x="1428134" y="1233333"/>
            <a:ext cx="10517962" cy="4695519"/>
          </a:xfrm>
          <a:prstGeom prst="rect">
            <a:avLst/>
          </a:prstGeom>
        </p:spPr>
      </p:pic>
    </p:spTree>
    <p:extLst>
      <p:ext uri="{BB962C8B-B14F-4D97-AF65-F5344CB8AC3E}">
        <p14:creationId xmlns:p14="http://schemas.microsoft.com/office/powerpoint/2010/main" val="30514225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A713914-F7E3-AC6D-EAEA-E565DAC29ED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0211AC-4D8E-FB94-D3F0-80AF36B6B6C4}"/>
              </a:ext>
            </a:extLst>
          </p:cNvPr>
          <p:cNvSpPr>
            <a:spLocks noGrp="1"/>
          </p:cNvSpPr>
          <p:nvPr>
            <p:ph idx="1"/>
          </p:nvPr>
        </p:nvSpPr>
        <p:spPr>
          <a:xfrm>
            <a:off x="457200" y="847137"/>
            <a:ext cx="11542542" cy="6010861"/>
          </a:xfrm>
        </p:spPr>
        <p:txBody>
          <a:bodyPr>
            <a:normAutofit/>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Transcription always proceeds from the same DNA strand for each gene, which is called the template strand.</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mRNA product is complementary to the template strand and is almost identical to the other DNA strand, called the non-template strand.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only difference is that in mRNA, all of the T nucleotides are replaced with U nucleotides. In an RNA double helix, A can bind U via two hydrogen bonds, just as in A–T pairing in a DNA double helix.</a:t>
            </a:r>
          </a:p>
        </p:txBody>
      </p:sp>
      <p:sp>
        <p:nvSpPr>
          <p:cNvPr id="4" name="Rectangle 3">
            <a:extLst>
              <a:ext uri="{FF2B5EF4-FFF2-40B4-BE49-F238E27FC236}">
                <a16:creationId xmlns:a16="http://schemas.microsoft.com/office/drawing/2014/main" id="{E2BA3EEC-8B10-A609-E4A7-158E556CE67C}"/>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Transcription </a:t>
            </a:r>
          </a:p>
        </p:txBody>
      </p:sp>
    </p:spTree>
    <p:extLst>
      <p:ext uri="{BB962C8B-B14F-4D97-AF65-F5344CB8AC3E}">
        <p14:creationId xmlns:p14="http://schemas.microsoft.com/office/powerpoint/2010/main" val="1423255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032C2A6-0210-DB51-CCA4-D900EC74BD5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9C140-0038-D5D9-3E13-4264AE53DA95}"/>
              </a:ext>
            </a:extLst>
          </p:cNvPr>
          <p:cNvSpPr>
            <a:spLocks noGrp="1"/>
          </p:cNvSpPr>
          <p:nvPr>
            <p:ph idx="1"/>
          </p:nvPr>
        </p:nvSpPr>
        <p:spPr>
          <a:xfrm>
            <a:off x="429492" y="847137"/>
            <a:ext cx="11570250" cy="6010861"/>
          </a:xfrm>
        </p:spPr>
        <p:txBody>
          <a:bodyPr>
            <a:normAutofit/>
          </a:bodyPr>
          <a:lstStyle/>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nucleotide pair in the DNA double helix that corresponds to the site from which the first 5' mRNA nucleotide is transcribed is called the +1 site, or the initiation site.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Nucleotides preceding the initiation site are given negative numbers and are designated upstream. </a:t>
            </a:r>
          </a:p>
          <a:p>
            <a:pPr algn="just">
              <a:buFont typeface="Wingdings" panose="05000000000000000000" pitchFamily="2" charset="2"/>
              <a:buChar char="v"/>
            </a:pPr>
            <a:r>
              <a:rPr lang="en-US" sz="3600" dirty="0">
                <a:solidFill>
                  <a:schemeClr val="tx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Conversely, nucleotides following the initiation site are denoted with “+” numbering and are called downstream nucleotides.</a:t>
            </a:r>
          </a:p>
        </p:txBody>
      </p:sp>
      <p:sp>
        <p:nvSpPr>
          <p:cNvPr id="4" name="Rectangle 3">
            <a:extLst>
              <a:ext uri="{FF2B5EF4-FFF2-40B4-BE49-F238E27FC236}">
                <a16:creationId xmlns:a16="http://schemas.microsoft.com/office/drawing/2014/main" id="{3476A966-7021-A4D5-CC50-BAABEDE9D393}"/>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Transcription </a:t>
            </a:r>
          </a:p>
        </p:txBody>
      </p:sp>
    </p:spTree>
    <p:extLst>
      <p:ext uri="{BB962C8B-B14F-4D97-AF65-F5344CB8AC3E}">
        <p14:creationId xmlns:p14="http://schemas.microsoft.com/office/powerpoint/2010/main" val="3923611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C3649B0-79C0-511D-57C9-FF4E288D8AD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3C3293C-940F-8946-CAF3-A76DF9635F8C}"/>
              </a:ext>
            </a:extLst>
          </p:cNvPr>
          <p:cNvSpPr/>
          <p:nvPr/>
        </p:nvSpPr>
        <p:spPr>
          <a:xfrm>
            <a:off x="168812" y="139251"/>
            <a:ext cx="11830930" cy="646331"/>
          </a:xfrm>
          <a:prstGeom prst="rect">
            <a:avLst/>
          </a:prstGeom>
          <a:gradFill>
            <a:gsLst>
              <a:gs pos="6000">
                <a:schemeClr val="tx2">
                  <a:lumMod val="75000"/>
                </a:schemeClr>
              </a:gs>
              <a:gs pos="100000">
                <a:schemeClr val="bg2">
                  <a:shade val="96000"/>
                  <a:satMod val="120000"/>
                  <a:lumMod val="90000"/>
                </a:schemeClr>
              </a:gs>
            </a:gsLst>
            <a:lin ang="6120000" scaled="1"/>
          </a:gradFill>
        </p:spPr>
        <p:txBody>
          <a:bodyPr wrap="square">
            <a:spAutoFit/>
          </a:bodyPr>
          <a:lstStyle/>
          <a:p>
            <a:pPr algn="ctr"/>
            <a:r>
              <a:rPr lang="en-US" sz="36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Transcription </a:t>
            </a:r>
          </a:p>
        </p:txBody>
      </p:sp>
      <p:pic>
        <p:nvPicPr>
          <p:cNvPr id="7" name="Picture 6">
            <a:extLst>
              <a:ext uri="{FF2B5EF4-FFF2-40B4-BE49-F238E27FC236}">
                <a16:creationId xmlns:a16="http://schemas.microsoft.com/office/drawing/2014/main" id="{352545A2-FAFF-9DD2-4AE7-DB0756B55659}"/>
              </a:ext>
            </a:extLst>
          </p:cNvPr>
          <p:cNvPicPr>
            <a:picLocks noChangeAspect="1"/>
          </p:cNvPicPr>
          <p:nvPr/>
        </p:nvPicPr>
        <p:blipFill>
          <a:blip r:embed="rId2"/>
          <a:stretch>
            <a:fillRect/>
          </a:stretch>
        </p:blipFill>
        <p:spPr>
          <a:xfrm>
            <a:off x="609600" y="1581912"/>
            <a:ext cx="11582400" cy="4183222"/>
          </a:xfrm>
          <a:prstGeom prst="rect">
            <a:avLst/>
          </a:prstGeom>
        </p:spPr>
      </p:pic>
    </p:spTree>
    <p:extLst>
      <p:ext uri="{BB962C8B-B14F-4D97-AF65-F5344CB8AC3E}">
        <p14:creationId xmlns:p14="http://schemas.microsoft.com/office/powerpoint/2010/main" val="572231877"/>
      </p:ext>
    </p:extLst>
  </p:cSld>
  <p:clrMapOvr>
    <a:masterClrMapping/>
  </p:clrMapOvr>
  <p:transition spd="slow">
    <p:push dir="u"/>
  </p:transition>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980</TotalTime>
  <Words>1880</Words>
  <Application>Microsoft Office PowerPoint</Application>
  <PresentationFormat>Widescreen</PresentationFormat>
  <Paragraphs>100</Paragraphs>
  <Slides>33</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Calibri</vt:lpstr>
      <vt:lpstr>Cambria</vt:lpstr>
      <vt:lpstr>Century Gothic</vt:lpstr>
      <vt:lpstr>Times New Roman</vt:lpstr>
      <vt:lpstr>Wingdings</vt:lpstr>
      <vt:lpstr>Wingdings 3</vt:lpstr>
      <vt:lpstr>Slice</vt:lpstr>
      <vt:lpstr>1_Slice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Shozab</dc:creator>
  <cp:lastModifiedBy>Shozab Seemab Khan</cp:lastModifiedBy>
  <cp:revision>336</cp:revision>
  <dcterms:created xsi:type="dcterms:W3CDTF">2020-04-30T06:13:52Z</dcterms:created>
  <dcterms:modified xsi:type="dcterms:W3CDTF">2024-12-19T08:14:19Z</dcterms:modified>
</cp:coreProperties>
</file>