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notesMasterIdLst>
    <p:notesMasterId r:id="rId34"/>
  </p:notesMasterIdLst>
  <p:sldIdLst>
    <p:sldId id="256" r:id="rId3"/>
    <p:sldId id="381" r:id="rId4"/>
    <p:sldId id="420" r:id="rId5"/>
    <p:sldId id="426" r:id="rId6"/>
    <p:sldId id="396" r:id="rId7"/>
    <p:sldId id="397" r:id="rId8"/>
    <p:sldId id="421" r:id="rId9"/>
    <p:sldId id="399" r:id="rId10"/>
    <p:sldId id="401" r:id="rId11"/>
    <p:sldId id="402" r:id="rId12"/>
    <p:sldId id="398" r:id="rId13"/>
    <p:sldId id="404" r:id="rId14"/>
    <p:sldId id="393" r:id="rId15"/>
    <p:sldId id="422" r:id="rId16"/>
    <p:sldId id="408" r:id="rId17"/>
    <p:sldId id="409" r:id="rId18"/>
    <p:sldId id="410" r:id="rId19"/>
    <p:sldId id="411" r:id="rId20"/>
    <p:sldId id="425" r:id="rId21"/>
    <p:sldId id="412" r:id="rId22"/>
    <p:sldId id="413" r:id="rId23"/>
    <p:sldId id="424" r:id="rId24"/>
    <p:sldId id="414" r:id="rId25"/>
    <p:sldId id="415" r:id="rId26"/>
    <p:sldId id="423" r:id="rId27"/>
    <p:sldId id="406" r:id="rId28"/>
    <p:sldId id="416" r:id="rId29"/>
    <p:sldId id="417" r:id="rId30"/>
    <p:sldId id="418" r:id="rId31"/>
    <p:sldId id="419" r:id="rId32"/>
    <p:sldId id="405"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85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F4943B-C9E6-4632-B6B2-97524C53E7AE}" type="datetimeFigureOut">
              <a:rPr lang="en-PK" smtClean="0"/>
              <a:t>23/12/2024</a:t>
            </a:fld>
            <a:endParaRPr lang="en-PK"/>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P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260B69-F6E4-4DC2-9013-5A61A1473540}" type="slidenum">
              <a:rPr lang="en-PK" smtClean="0"/>
              <a:t>‹#›</a:t>
            </a:fld>
            <a:endParaRPr lang="en-PK"/>
          </a:p>
        </p:txBody>
      </p:sp>
    </p:spTree>
    <p:extLst>
      <p:ext uri="{BB962C8B-B14F-4D97-AF65-F5344CB8AC3E}">
        <p14:creationId xmlns:p14="http://schemas.microsoft.com/office/powerpoint/2010/main" val="3684885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Eukaryotic promoters are not functional in bacteria due to differences in transcriptional machinery. For the bacterial gene to be transcribed in this case, a compatible bacterial promoter must be used.</a:t>
            </a:r>
            <a:endParaRPr lang="en-PK" dirty="0"/>
          </a:p>
        </p:txBody>
      </p:sp>
      <p:sp>
        <p:nvSpPr>
          <p:cNvPr id="4" name="Slide Number Placeholder 3"/>
          <p:cNvSpPr>
            <a:spLocks noGrp="1"/>
          </p:cNvSpPr>
          <p:nvPr>
            <p:ph type="sldNum" sz="quarter" idx="5"/>
          </p:nvPr>
        </p:nvSpPr>
        <p:spPr/>
        <p:txBody>
          <a:bodyPr/>
          <a:lstStyle/>
          <a:p>
            <a:fld id="{98260B69-F6E4-4DC2-9013-5A61A1473540}" type="slidenum">
              <a:rPr lang="en-PK" smtClean="0"/>
              <a:t>13</a:t>
            </a:fld>
            <a:endParaRPr lang="en-PK"/>
          </a:p>
        </p:txBody>
      </p:sp>
    </p:spTree>
    <p:extLst>
      <p:ext uri="{BB962C8B-B14F-4D97-AF65-F5344CB8AC3E}">
        <p14:creationId xmlns:p14="http://schemas.microsoft.com/office/powerpoint/2010/main" val="3989235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Introns</a:t>
            </a:r>
            <a:r>
              <a:rPr lang="en-US" dirty="0"/>
              <a:t> are non-coding regions of a gene that are transcribed into pre-mRNA but are removed during RNA splicing because they do not code for proteins and must be excluded to produce a functional mRNA transcript.</a:t>
            </a:r>
          </a:p>
          <a:p>
            <a:r>
              <a:rPr lang="en-US" dirty="0"/>
              <a:t>The </a:t>
            </a:r>
            <a:r>
              <a:rPr lang="en-US" b="1" dirty="0"/>
              <a:t>5' cap</a:t>
            </a:r>
            <a:r>
              <a:rPr lang="en-US" dirty="0"/>
              <a:t> of eukaryotic mRNA is made up of a modified </a:t>
            </a:r>
            <a:r>
              <a:rPr lang="en-US" b="1" dirty="0"/>
              <a:t>7-methylguanosine (m7G)</a:t>
            </a:r>
            <a:r>
              <a:rPr lang="en-US" dirty="0"/>
              <a:t> nucleotide attached to the 5' end of the mRNA via a unique </a:t>
            </a:r>
            <a:r>
              <a:rPr lang="en-US" b="1" dirty="0"/>
              <a:t>5'-to-5' triphosphate linkage</a:t>
            </a:r>
            <a:r>
              <a:rPr lang="en-US" dirty="0"/>
              <a:t>.</a:t>
            </a:r>
            <a:endParaRPr lang="en-PK" dirty="0"/>
          </a:p>
        </p:txBody>
      </p:sp>
      <p:sp>
        <p:nvSpPr>
          <p:cNvPr id="4" name="Slide Number Placeholder 3"/>
          <p:cNvSpPr>
            <a:spLocks noGrp="1"/>
          </p:cNvSpPr>
          <p:nvPr>
            <p:ph type="sldNum" sz="quarter" idx="5"/>
          </p:nvPr>
        </p:nvSpPr>
        <p:spPr/>
        <p:txBody>
          <a:bodyPr/>
          <a:lstStyle/>
          <a:p>
            <a:fld id="{98260B69-F6E4-4DC2-9013-5A61A1473540}" type="slidenum">
              <a:rPr lang="en-PK" smtClean="0"/>
              <a:t>26</a:t>
            </a:fld>
            <a:endParaRPr lang="en-PK"/>
          </a:p>
        </p:txBody>
      </p:sp>
    </p:spTree>
    <p:extLst>
      <p:ext uri="{BB962C8B-B14F-4D97-AF65-F5344CB8AC3E}">
        <p14:creationId xmlns:p14="http://schemas.microsoft.com/office/powerpoint/2010/main" val="3643867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941562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9844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595201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210550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52857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091953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360734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174844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065253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203543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801702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570876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467422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266822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110123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772444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77952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9000">
              <a:schemeClr val="bg2">
                <a:lumMod val="75000"/>
              </a:schemeClr>
            </a:gs>
            <a:gs pos="0">
              <a:schemeClr val="tx2">
                <a:lumMod val="75000"/>
              </a:schemeClr>
            </a:gs>
            <a:gs pos="100000">
              <a:schemeClr val="bg2">
                <a:shade val="96000"/>
                <a:satMod val="120000"/>
                <a:lumMod val="90000"/>
              </a:schemeClr>
            </a:gs>
          </a:gsLst>
          <a:lin ang="2100000" scaled="0"/>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12/23/2024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12/23/2024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24256155"/>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19000">
              <a:schemeClr val="bg2">
                <a:lumMod val="75000"/>
              </a:schemeClr>
            </a:gs>
            <a:gs pos="0">
              <a:schemeClr val="tx2">
                <a:lumMod val="75000"/>
              </a:schemeClr>
            </a:gs>
            <a:gs pos="100000">
              <a:schemeClr val="bg2">
                <a:shade val="96000"/>
                <a:satMod val="120000"/>
                <a:lumMod val="90000"/>
              </a:schemeClr>
            </a:gs>
          </a:gsLst>
          <a:lin ang="2100000" scaled="0"/>
        </a:gradFill>
        <a:effectLst/>
      </p:bgPr>
    </p:bg>
    <p:spTree>
      <p:nvGrpSpPr>
        <p:cNvPr id="1" name=""/>
        <p:cNvGrpSpPr/>
        <p:nvPr/>
      </p:nvGrpSpPr>
      <p:grpSpPr>
        <a:xfrm>
          <a:off x="0" y="0"/>
          <a:ext cx="0" cy="0"/>
          <a:chOff x="0" y="0"/>
          <a:chExt cx="0" cy="0"/>
        </a:xfrm>
      </p:grpSpPr>
      <p:sp>
        <p:nvSpPr>
          <p:cNvPr id="5" name="TextBox 4"/>
          <p:cNvSpPr txBox="1"/>
          <p:nvPr/>
        </p:nvSpPr>
        <p:spPr>
          <a:xfrm>
            <a:off x="2211161" y="719578"/>
            <a:ext cx="7621951" cy="646331"/>
          </a:xfrm>
          <a:prstGeom prst="rect">
            <a:avLst/>
          </a:prstGeom>
          <a:solidFill>
            <a:schemeClr val="tx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General and Molecular </a:t>
            </a:r>
            <a:r>
              <a:rPr lang="en-US" sz="3600" b="1" dirty="0">
                <a:solidFill>
                  <a:srgbClr val="FF000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Genetics</a:t>
            </a:r>
            <a:endParaRPr kumimoji="0" lang="en-GB"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endParaRPr>
          </a:p>
        </p:txBody>
      </p:sp>
      <p:sp>
        <p:nvSpPr>
          <p:cNvPr id="11" name="Rectangle 10"/>
          <p:cNvSpPr/>
          <p:nvPr/>
        </p:nvSpPr>
        <p:spPr>
          <a:xfrm>
            <a:off x="739978" y="5421613"/>
            <a:ext cx="10366428" cy="769441"/>
          </a:xfrm>
          <a:prstGeom prst="rect">
            <a:avLst/>
          </a:prstGeom>
          <a:solidFill>
            <a:schemeClr val="tx1"/>
          </a:solidFill>
        </p:spPr>
        <p:txBody>
          <a:bodyPr wrap="non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By: Shozab Seemab Khan (PhD Scholar)</a:t>
            </a:r>
          </a:p>
        </p:txBody>
      </p:sp>
      <p:sp>
        <p:nvSpPr>
          <p:cNvPr id="13" name="TextBox 12"/>
          <p:cNvSpPr txBox="1"/>
          <p:nvPr/>
        </p:nvSpPr>
        <p:spPr>
          <a:xfrm>
            <a:off x="1582413" y="2820365"/>
            <a:ext cx="9027173" cy="923330"/>
          </a:xfrm>
          <a:prstGeom prst="rect">
            <a:avLst/>
          </a:prstGeom>
          <a:solidFill>
            <a:srgbClr val="FFC000"/>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Transcription in Eukaryotes </a:t>
            </a:r>
            <a:endParaRPr kumimoji="0" lang="en-GB" sz="5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842536587"/>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42F0DF0-3DAD-8792-3627-6E3B42CA8D1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7BDEBE-1BA9-6411-5C28-AA4711CEA374}"/>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α-amanitin produced by </a:t>
            </a:r>
            <a:r>
              <a:rPr lang="en-US" sz="3600" i="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Amanita phalloides</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the Death Cap mushroom, affects the three polymerases very differently.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RNA polymerase I is completely insensitive to α-amanitin, meaning that the polymerase can transcribe DNA in vitro in the presence of this poison.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In contrast, RNA polymerase II is extremely sensitive to α-amanitin, and RNA polymerase III is moderately sensitive.</a:t>
            </a:r>
          </a:p>
        </p:txBody>
      </p:sp>
      <p:sp>
        <p:nvSpPr>
          <p:cNvPr id="4" name="Rectangle 3">
            <a:extLst>
              <a:ext uri="{FF2B5EF4-FFF2-40B4-BE49-F238E27FC236}">
                <a16:creationId xmlns:a16="http://schemas.microsoft.com/office/drawing/2014/main" id="{C28152DA-BEC5-0730-E834-A987ABD7E2FA}"/>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Effect of Poison on RNA Polymerase</a:t>
            </a:r>
          </a:p>
        </p:txBody>
      </p:sp>
    </p:spTree>
    <p:extLst>
      <p:ext uri="{BB962C8B-B14F-4D97-AF65-F5344CB8AC3E}">
        <p14:creationId xmlns:p14="http://schemas.microsoft.com/office/powerpoint/2010/main" val="24046500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9B9DC6FF-ACF2-8C92-D9D2-5793528CF946}"/>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C120A38B-8172-078C-B401-79549F7D0948}"/>
              </a:ext>
            </a:extLst>
          </p:cNvPr>
          <p:cNvPicPr>
            <a:picLocks noChangeAspect="1"/>
          </p:cNvPicPr>
          <p:nvPr/>
        </p:nvPicPr>
        <p:blipFill>
          <a:blip r:embed="rId2"/>
          <a:stretch>
            <a:fillRect/>
          </a:stretch>
        </p:blipFill>
        <p:spPr>
          <a:xfrm>
            <a:off x="419361" y="1168808"/>
            <a:ext cx="11772640" cy="4052121"/>
          </a:xfrm>
          <a:prstGeom prst="rect">
            <a:avLst/>
          </a:prstGeom>
        </p:spPr>
      </p:pic>
    </p:spTree>
    <p:extLst>
      <p:ext uri="{BB962C8B-B14F-4D97-AF65-F5344CB8AC3E}">
        <p14:creationId xmlns:p14="http://schemas.microsoft.com/office/powerpoint/2010/main" val="1510719731"/>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EB24955-1DBB-3C83-91AE-F928E916D45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B59F86-88DC-671C-1460-0A6448DFA481}"/>
              </a:ext>
            </a:extLst>
          </p:cNvPr>
          <p:cNvSpPr>
            <a:spLocks noGrp="1"/>
          </p:cNvSpPr>
          <p:nvPr>
            <p:ph idx="1"/>
          </p:nvPr>
        </p:nvSpPr>
        <p:spPr>
          <a:xfrm>
            <a:off x="443344" y="847137"/>
            <a:ext cx="11556397" cy="6010861"/>
          </a:xfrm>
        </p:spPr>
        <p:txBody>
          <a:bodyPr>
            <a:normAutofit fontScale="92500"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Eukaryotic promoters are much larger and more complex than prokaryotic promoters, but both have a TATA box. For example, in the mouse thymidine kinase gene, the TATA box is located at approximately -30 relative to the initiation (+1) site.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For this gene, the exact TATA box sequence is TATAAAA, as read in the 5' to 3' direction on the non-template strand. This sequence is not identical to the </a:t>
            </a:r>
            <a:r>
              <a:rPr lang="en-US" sz="3600" i="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 coli</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TATA box, but it conserves the A–T rich element.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thermostability of A–T bonds is low and this helps the DNA template to locally unwind in preparation for transcription.</a:t>
            </a:r>
          </a:p>
        </p:txBody>
      </p:sp>
      <p:sp>
        <p:nvSpPr>
          <p:cNvPr id="4" name="Rectangle 3">
            <a:extLst>
              <a:ext uri="{FF2B5EF4-FFF2-40B4-BE49-F238E27FC236}">
                <a16:creationId xmlns:a16="http://schemas.microsoft.com/office/drawing/2014/main" id="{DE97BBD5-BBDB-8A38-FBB5-E47EFAC31DFF}"/>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Structure of an RNA Polymerase II Promoter</a:t>
            </a:r>
          </a:p>
        </p:txBody>
      </p:sp>
    </p:spTree>
    <p:extLst>
      <p:ext uri="{BB962C8B-B14F-4D97-AF65-F5344CB8AC3E}">
        <p14:creationId xmlns:p14="http://schemas.microsoft.com/office/powerpoint/2010/main" val="21173361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19AB693-957F-4745-2666-C085EC3A14CA}"/>
              </a:ext>
            </a:extLst>
          </p:cNvPr>
          <p:cNvPicPr>
            <a:picLocks noChangeAspect="1"/>
          </p:cNvPicPr>
          <p:nvPr/>
        </p:nvPicPr>
        <p:blipFill>
          <a:blip r:embed="rId3"/>
          <a:stretch>
            <a:fillRect/>
          </a:stretch>
        </p:blipFill>
        <p:spPr>
          <a:xfrm>
            <a:off x="5489617" y="73285"/>
            <a:ext cx="5837144" cy="6711430"/>
          </a:xfrm>
          <a:prstGeom prst="rect">
            <a:avLst/>
          </a:prstGeom>
        </p:spPr>
      </p:pic>
      <p:sp>
        <p:nvSpPr>
          <p:cNvPr id="6" name="TextBox 5">
            <a:extLst>
              <a:ext uri="{FF2B5EF4-FFF2-40B4-BE49-F238E27FC236}">
                <a16:creationId xmlns:a16="http://schemas.microsoft.com/office/drawing/2014/main" id="{CFA6CE4C-1B40-7D33-0A3A-0354057E0689}"/>
              </a:ext>
            </a:extLst>
          </p:cNvPr>
          <p:cNvSpPr txBox="1"/>
          <p:nvPr/>
        </p:nvSpPr>
        <p:spPr>
          <a:xfrm>
            <a:off x="378542" y="320457"/>
            <a:ext cx="4945626" cy="3108543"/>
          </a:xfrm>
          <a:prstGeom prst="rect">
            <a:avLst/>
          </a:prstGeom>
          <a:noFill/>
        </p:spPr>
        <p:txBody>
          <a:bodyPr wrap="square">
            <a:spAutoFit/>
          </a:bodyPr>
          <a:lstStyle/>
          <a:p>
            <a:pPr algn="just"/>
            <a:r>
              <a:rPr lang="en-US" sz="2800" b="0" i="0" u="none" strike="noStrike" baseline="0" dirty="0">
                <a:solidFill>
                  <a:srgbClr val="FF0000"/>
                </a:solidFill>
                <a:latin typeface="Times New Roman" panose="02020603050405020304" pitchFamily="18" charset="0"/>
                <a:cs typeface="Times New Roman" panose="02020603050405020304" pitchFamily="18" charset="0"/>
              </a:rPr>
              <a:t>A generalized promoter of a gene transcribed by RNA polymerase II is shown. Transcription factors recognize the promoter. RNA polymerase II then binds and forms the transcription initiation complex.</a:t>
            </a:r>
            <a:endParaRPr lang="en-PK" sz="2800" dirty="0">
              <a:solidFill>
                <a:srgbClr val="FF0000"/>
              </a:solidFill>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734D1ABB-45BA-F9C6-C915-84783F8A412C}"/>
              </a:ext>
            </a:extLst>
          </p:cNvPr>
          <p:cNvSpPr txBox="1"/>
          <p:nvPr/>
        </p:nvSpPr>
        <p:spPr>
          <a:xfrm>
            <a:off x="378542" y="3790336"/>
            <a:ext cx="4945626" cy="2677656"/>
          </a:xfrm>
          <a:prstGeom prst="rect">
            <a:avLst/>
          </a:prstGeom>
          <a:noFill/>
        </p:spPr>
        <p:txBody>
          <a:bodyPr wrap="square">
            <a:spAutoFit/>
          </a:bodyPr>
          <a:lstStyle/>
          <a:p>
            <a:pPr algn="just"/>
            <a:r>
              <a:rPr lang="en-US" sz="2800" dirty="0">
                <a:solidFill>
                  <a:schemeClr val="bg1"/>
                </a:solidFill>
                <a:latin typeface="Times New Roman" panose="02020603050405020304" pitchFamily="18" charset="0"/>
                <a:cs typeface="Times New Roman" panose="02020603050405020304" pitchFamily="18" charset="0"/>
              </a:rPr>
              <a:t>A scientist splices a eukaryotic promoter in front of a bacterial gene and inserts the gene in a bacterial chromosome. Would you expect the bacteria to transcribe the gene?</a:t>
            </a:r>
            <a:endParaRPr lang="en-PK"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404873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C7D3685-69F8-4A98-458D-D90B5A3B13C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0456FA-BCC1-1213-75E2-7A1404174894}"/>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This sequence (TATA box sequence TATAAAA) is essential and is involved in binding transcription factors. Further upstream of the TATA box, eukaryotic promoters may also contain one or more GC-rich boxes (GGCG) or octamer boxes (ATTTGCAT).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These elements bind cellular factors that increase the efficiency of transcription initiation and are often identified in more “active” genes that are constantly being expressed by the cell.</a:t>
            </a:r>
          </a:p>
        </p:txBody>
      </p:sp>
      <p:sp>
        <p:nvSpPr>
          <p:cNvPr id="4" name="Rectangle 3">
            <a:extLst>
              <a:ext uri="{FF2B5EF4-FFF2-40B4-BE49-F238E27FC236}">
                <a16:creationId xmlns:a16="http://schemas.microsoft.com/office/drawing/2014/main" id="{0D03DA52-FC2D-93FA-7CE4-EC00B902E96D}"/>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Structure of an RNA Polymerase II Promoter</a:t>
            </a:r>
          </a:p>
        </p:txBody>
      </p:sp>
    </p:spTree>
    <p:extLst>
      <p:ext uri="{BB962C8B-B14F-4D97-AF65-F5344CB8AC3E}">
        <p14:creationId xmlns:p14="http://schemas.microsoft.com/office/powerpoint/2010/main" val="134384001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FD0ECAB-FA0A-3D7F-A050-EEE04F8AAE0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C73B6F-9866-5B2C-44E8-EF3E3BADB42E}"/>
              </a:ext>
            </a:extLst>
          </p:cNvPr>
          <p:cNvSpPr>
            <a:spLocks noGrp="1"/>
          </p:cNvSpPr>
          <p:nvPr>
            <p:ph idx="1"/>
          </p:nvPr>
        </p:nvSpPr>
        <p:spPr>
          <a:xfrm>
            <a:off x="443344" y="847137"/>
            <a:ext cx="11556397" cy="6010861"/>
          </a:xfrm>
        </p:spPr>
        <p:txBody>
          <a:bodyPr>
            <a:normAutofit fontScale="925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complexity of eukaryotic transcription does not end with the polymerases and promoters. An army of basal transcription factors, enhancers, and silencers also help to regulate the frequency with which pre-mRNA is synthesized from a gene.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Enhancers and silencers affect the efficiency of transcription but are not necessary for transcription to proceed.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Basal transcription factors are crucial in the formation of a pre-initiation complex on the DNA template that subsequently recruits RNA polymerase II for transcription initiation.</a:t>
            </a:r>
          </a:p>
        </p:txBody>
      </p:sp>
      <p:sp>
        <p:nvSpPr>
          <p:cNvPr id="4" name="Rectangle 3">
            <a:extLst>
              <a:ext uri="{FF2B5EF4-FFF2-40B4-BE49-F238E27FC236}">
                <a16:creationId xmlns:a16="http://schemas.microsoft.com/office/drawing/2014/main" id="{8E66EF81-CB8E-0478-4540-E140409AD363}"/>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Transcription Factors for RNA Polymerase II</a:t>
            </a:r>
          </a:p>
        </p:txBody>
      </p:sp>
    </p:spTree>
    <p:extLst>
      <p:ext uri="{BB962C8B-B14F-4D97-AF65-F5344CB8AC3E}">
        <p14:creationId xmlns:p14="http://schemas.microsoft.com/office/powerpoint/2010/main" val="257243900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A1316B75-17DB-B60F-1D67-7F8F2A44E0F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AD33EA-B1B5-70CF-9AD5-71C9C79177F5}"/>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names of the basal transcription factors begin with “TFII” (this is the transcription factor for RNA polymerase II) and are specified with the letters A–J.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transcription factors systematically fall into place on the DNA template, with each one further stabilizing the preinitiation complex and contributing to the recruitment of RNA polymerase II.</a:t>
            </a:r>
          </a:p>
        </p:txBody>
      </p:sp>
      <p:sp>
        <p:nvSpPr>
          <p:cNvPr id="4" name="Rectangle 3">
            <a:extLst>
              <a:ext uri="{FF2B5EF4-FFF2-40B4-BE49-F238E27FC236}">
                <a16:creationId xmlns:a16="http://schemas.microsoft.com/office/drawing/2014/main" id="{2DCFFC44-1F22-9644-89FB-21847C2D31AB}"/>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Transcription Factors for RNA Polymerase II</a:t>
            </a:r>
          </a:p>
        </p:txBody>
      </p:sp>
    </p:spTree>
    <p:extLst>
      <p:ext uri="{BB962C8B-B14F-4D97-AF65-F5344CB8AC3E}">
        <p14:creationId xmlns:p14="http://schemas.microsoft.com/office/powerpoint/2010/main" val="87068736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3C8D8C6-6447-CCF1-CBE2-D27F55F6B36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AA66DD-9C37-9EAE-61C0-281E99CF6A31}"/>
              </a:ext>
            </a:extLst>
          </p:cNvPr>
          <p:cNvSpPr>
            <a:spLocks noGrp="1"/>
          </p:cNvSpPr>
          <p:nvPr>
            <p:ph idx="1"/>
          </p:nvPr>
        </p:nvSpPr>
        <p:spPr>
          <a:xfrm>
            <a:off x="443344" y="847137"/>
            <a:ext cx="11556397" cy="6010861"/>
          </a:xfrm>
        </p:spPr>
        <p:txBody>
          <a:bodyPr>
            <a:normAutofit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processes of bringing RNA polymerases I and III to the DNA template involve slightly less complex collections of transcription factors, but the general theme is the same.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Eukaryotic transcription is a tightly regulated process that requires a variety of proteins to interact with each other and with the DNA strand.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Although the process of transcription in eukaryotes involves a greater metabolic investment than in prokaryotes, it ensures that the cell transcribes precisely the pre-mRNAs that it needs for protein synthesis.</a:t>
            </a:r>
          </a:p>
        </p:txBody>
      </p:sp>
      <p:sp>
        <p:nvSpPr>
          <p:cNvPr id="4" name="Rectangle 3">
            <a:extLst>
              <a:ext uri="{FF2B5EF4-FFF2-40B4-BE49-F238E27FC236}">
                <a16:creationId xmlns:a16="http://schemas.microsoft.com/office/drawing/2014/main" id="{FC072C22-CCB5-05B1-68A8-7B0977FA0233}"/>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Transcription Factors for RNA Polymerase II</a:t>
            </a:r>
          </a:p>
        </p:txBody>
      </p:sp>
    </p:spTree>
    <p:extLst>
      <p:ext uri="{BB962C8B-B14F-4D97-AF65-F5344CB8AC3E}">
        <p14:creationId xmlns:p14="http://schemas.microsoft.com/office/powerpoint/2010/main" val="31069775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038DB15-50C9-B1D2-6772-49B5C5C0226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A153CA-845C-0E57-B7DA-97BD124E0545}"/>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In eukaryotes, the conserved promoter elements differ for genes transcribed by RNA polymerases I, II, and III.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RNA polymerase I transcribes genes that have two GC-rich promoter sequences in the -45 to +20 region.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These sequences alone are sufficient for transcription initiation to occur, but promoters with additional sequences in the region from -180 to -105 upstream of the initiation site will further enhance initiation. </a:t>
            </a:r>
          </a:p>
        </p:txBody>
      </p:sp>
      <p:sp>
        <p:nvSpPr>
          <p:cNvPr id="4" name="Rectangle 3">
            <a:extLst>
              <a:ext uri="{FF2B5EF4-FFF2-40B4-BE49-F238E27FC236}">
                <a16:creationId xmlns:a16="http://schemas.microsoft.com/office/drawing/2014/main" id="{71917D19-D1CA-94FD-13B3-4FE149B8D637}"/>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Promoter Structures for RNA Polymerase I</a:t>
            </a:r>
          </a:p>
        </p:txBody>
      </p:sp>
    </p:spTree>
    <p:extLst>
      <p:ext uri="{BB962C8B-B14F-4D97-AF65-F5344CB8AC3E}">
        <p14:creationId xmlns:p14="http://schemas.microsoft.com/office/powerpoint/2010/main" val="42774461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0C49950-AB79-A607-DC79-48000258F6B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8AF142-2297-573D-1422-E3143ADB2F64}"/>
              </a:ext>
            </a:extLst>
          </p:cNvPr>
          <p:cNvSpPr>
            <a:spLocks noGrp="1"/>
          </p:cNvSpPr>
          <p:nvPr>
            <p:ph idx="1"/>
          </p:nvPr>
        </p:nvSpPr>
        <p:spPr>
          <a:xfrm>
            <a:off x="443344" y="847137"/>
            <a:ext cx="11556397" cy="6010861"/>
          </a:xfrm>
        </p:spPr>
        <p:txBody>
          <a:bodyPr>
            <a:normAutofit fontScale="92500"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RNA Polymerase III promoters are of 3 types.</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1. Type I Promoters: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Found in 5S rRNA genes. Internal promoter elements located within the transcribed region:</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2. Type II Promoters: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Found in tRNA genes. Internal promoter elements also located within the coding region:</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3. Type III Promoters: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Found in non-coding RNA genes such as U6 snRNA and other small RNAs. These are upstream promoter elements, located outside the transcribed region.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Each of these promoter types interacts with specific transcription factors (e.g., TFIIIA, TFIIIB, TFIIIC) to recruit RNA Polymerase III and initiate </a:t>
            </a:r>
            <a:r>
              <a:rPr lang="en-US" sz="360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transcription.</a:t>
            </a:r>
            <a:endPar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
        <p:nvSpPr>
          <p:cNvPr id="4" name="Rectangle 3">
            <a:extLst>
              <a:ext uri="{FF2B5EF4-FFF2-40B4-BE49-F238E27FC236}">
                <a16:creationId xmlns:a16="http://schemas.microsoft.com/office/drawing/2014/main" id="{A93FCFA0-0588-FFA5-DF08-596ACD60B3F3}"/>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Promoter Structures for RNA Polymerase III</a:t>
            </a:r>
          </a:p>
        </p:txBody>
      </p:sp>
    </p:spTree>
    <p:extLst>
      <p:ext uri="{BB962C8B-B14F-4D97-AF65-F5344CB8AC3E}">
        <p14:creationId xmlns:p14="http://schemas.microsoft.com/office/powerpoint/2010/main" val="37655349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Prokaryotes and eukaryotes perform fundamentally the same process of transcription, with a few key differences.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most important difference between prokaryotes and eukaryotes is the membrane-bound nucleus and organelles.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With the genes bound in a nucleus, the eukaryotic cell must be able to transport its mRNA to the cytoplasm and must protect its mRNA from degrading before it is translated. </a:t>
            </a:r>
          </a:p>
        </p:txBody>
      </p:sp>
      <p:sp>
        <p:nvSpPr>
          <p:cNvPr id="4" name="Rectangle 3"/>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Difference in Transcription of Eukaryotes </a:t>
            </a:r>
          </a:p>
        </p:txBody>
      </p:sp>
    </p:spTree>
    <p:extLst>
      <p:ext uri="{BB962C8B-B14F-4D97-AF65-F5344CB8AC3E}">
        <p14:creationId xmlns:p14="http://schemas.microsoft.com/office/powerpoint/2010/main" val="24979179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A174288B-BB27-882B-9361-CFDBA22755A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631B92-5EB7-C06C-6CB3-B5071329399C}"/>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Following the formation of the pre-initiation complex, the polymerase is released from the other transcription factors, and elongation is allowed to proceed as it does in prokaryotes with the polymerase synthesizing pre-mRNA in the 5' to 3' direction.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RNA polymerase II transcribes the major share of eukaryotic genes necessary for translation.</a:t>
            </a:r>
          </a:p>
        </p:txBody>
      </p:sp>
      <p:sp>
        <p:nvSpPr>
          <p:cNvPr id="4" name="Rectangle 3">
            <a:extLst>
              <a:ext uri="{FF2B5EF4-FFF2-40B4-BE49-F238E27FC236}">
                <a16:creationId xmlns:a16="http://schemas.microsoft.com/office/drawing/2014/main" id="{96298C55-35C1-E600-AC4D-2CED4FC3D68E}"/>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Eukaryotic Elongation</a:t>
            </a:r>
          </a:p>
        </p:txBody>
      </p:sp>
    </p:spTree>
    <p:extLst>
      <p:ext uri="{BB962C8B-B14F-4D97-AF65-F5344CB8AC3E}">
        <p14:creationId xmlns:p14="http://schemas.microsoft.com/office/powerpoint/2010/main" val="13051635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D26FAF3-FEC1-2684-4FF6-D1A6CFFDE26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1F1E1A-951B-A0C7-E99E-4E6139623A48}"/>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Although the enzymatic process of elongation is essentially the same in eukaryotes and prokaryotes, the DNA template is more complex. When eukaryotic cells are not dividing, their genes exist as a diffuse mass of DNA and proteins called chromatin.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DNA is tightly packaged around charged histone proteins at repeated intervals. These DNA–histone complexes, collectively called nucleosomes, are regularly spaced and include 146 nucleotides of DNA wound around eight histones like thread around a spool.</a:t>
            </a:r>
          </a:p>
        </p:txBody>
      </p:sp>
      <p:sp>
        <p:nvSpPr>
          <p:cNvPr id="4" name="Rectangle 3">
            <a:extLst>
              <a:ext uri="{FF2B5EF4-FFF2-40B4-BE49-F238E27FC236}">
                <a16:creationId xmlns:a16="http://schemas.microsoft.com/office/drawing/2014/main" id="{32CD87D9-084D-D2B0-E6B1-F072E4AEA746}"/>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Eukaryotic Elongation</a:t>
            </a:r>
          </a:p>
        </p:txBody>
      </p:sp>
    </p:spTree>
    <p:extLst>
      <p:ext uri="{BB962C8B-B14F-4D97-AF65-F5344CB8AC3E}">
        <p14:creationId xmlns:p14="http://schemas.microsoft.com/office/powerpoint/2010/main" val="395929163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902E866-FAE0-3B9C-4E09-E5A671CCED29}"/>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101BC3D9-4C84-3322-0687-0228E0372EC1}"/>
              </a:ext>
            </a:extLst>
          </p:cNvPr>
          <p:cNvPicPr>
            <a:picLocks noChangeAspect="1"/>
          </p:cNvPicPr>
          <p:nvPr/>
        </p:nvPicPr>
        <p:blipFill>
          <a:blip r:embed="rId2"/>
          <a:stretch>
            <a:fillRect/>
          </a:stretch>
        </p:blipFill>
        <p:spPr>
          <a:xfrm>
            <a:off x="2503538" y="356419"/>
            <a:ext cx="7156655" cy="6398892"/>
          </a:xfrm>
          <a:prstGeom prst="rect">
            <a:avLst/>
          </a:prstGeom>
        </p:spPr>
      </p:pic>
    </p:spTree>
    <p:extLst>
      <p:ext uri="{BB962C8B-B14F-4D97-AF65-F5344CB8AC3E}">
        <p14:creationId xmlns:p14="http://schemas.microsoft.com/office/powerpoint/2010/main" val="142982717"/>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8E107C2-C80C-BF6A-F201-1D9977B4BA3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FCC715-C3CD-F7F9-0598-B966D31266DA}"/>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For polynucleotide synthesis to occur, the transcription machinery needs to move histones out of the way every time it encounters a nucleosome.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This is accomplished by a special protein complex called FACT, which stands for “facilitates chromatin transcription.”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This complex pulls histones away from the DNA template as the polymerase moves along it. Once the pre-mRNA is synthesized, the FACT complex replaces the histones to recreate the nucleosomes.</a:t>
            </a:r>
          </a:p>
        </p:txBody>
      </p:sp>
      <p:sp>
        <p:nvSpPr>
          <p:cNvPr id="4" name="Rectangle 3">
            <a:extLst>
              <a:ext uri="{FF2B5EF4-FFF2-40B4-BE49-F238E27FC236}">
                <a16:creationId xmlns:a16="http://schemas.microsoft.com/office/drawing/2014/main" id="{99F35BE8-BFFF-5DB6-9918-4A39033D4050}"/>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Eukaryotic Elongation</a:t>
            </a:r>
          </a:p>
        </p:txBody>
      </p:sp>
    </p:spTree>
    <p:extLst>
      <p:ext uri="{BB962C8B-B14F-4D97-AF65-F5344CB8AC3E}">
        <p14:creationId xmlns:p14="http://schemas.microsoft.com/office/powerpoint/2010/main" val="93656289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8F382FA-E8E1-C703-4983-F92B8F702CC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7A96FF-872F-E589-A9E4-B8C9FC33F49D}"/>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termination of transcription is different for the different polymerases.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Unlike in prokaryotes, elongation by RNA polymerase II in eukaryotes takes place 1,000–2,000 nucleotides after the end of the gene being transcribed.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This pre-mRNA tail is subsequently removed by cleavage during mRNA processing. </a:t>
            </a:r>
          </a:p>
        </p:txBody>
      </p:sp>
      <p:sp>
        <p:nvSpPr>
          <p:cNvPr id="4" name="Rectangle 3">
            <a:extLst>
              <a:ext uri="{FF2B5EF4-FFF2-40B4-BE49-F238E27FC236}">
                <a16:creationId xmlns:a16="http://schemas.microsoft.com/office/drawing/2014/main" id="{B5C8FDF4-C81F-8182-4505-1CBA1E8C4844}"/>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Eukaryotic Termination</a:t>
            </a:r>
          </a:p>
        </p:txBody>
      </p:sp>
    </p:spTree>
    <p:extLst>
      <p:ext uri="{BB962C8B-B14F-4D97-AF65-F5344CB8AC3E}">
        <p14:creationId xmlns:p14="http://schemas.microsoft.com/office/powerpoint/2010/main" val="41027027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785DFA9-0155-0ED8-6944-DE9A3C1A71D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B5A696-BFBB-226F-A6F4-2D2CF6ADCA8C}"/>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On the other hand, RNA polymerases I and III require termination signals.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Genes transcribed by RNA polymerase I contain a specific 18-nucleotide sequence that is recognized by a termination protein.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process of termination in RNA polymerase III involves an mRNA hairpin similar to rho-independent termination of transcription in prokaryotes.</a:t>
            </a:r>
          </a:p>
        </p:txBody>
      </p:sp>
      <p:sp>
        <p:nvSpPr>
          <p:cNvPr id="4" name="Rectangle 3">
            <a:extLst>
              <a:ext uri="{FF2B5EF4-FFF2-40B4-BE49-F238E27FC236}">
                <a16:creationId xmlns:a16="http://schemas.microsoft.com/office/drawing/2014/main" id="{7E632E4A-857C-7790-7A64-EA5790C6A01F}"/>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Eukaryotic Termination</a:t>
            </a:r>
          </a:p>
        </p:txBody>
      </p:sp>
    </p:spTree>
    <p:extLst>
      <p:ext uri="{BB962C8B-B14F-4D97-AF65-F5344CB8AC3E}">
        <p14:creationId xmlns:p14="http://schemas.microsoft.com/office/powerpoint/2010/main" val="413948544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2DB9E014-7C5F-A418-56A5-E08806D816FC}"/>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2A8101A0-227F-FD05-4BBC-817799E816F3}"/>
              </a:ext>
            </a:extLst>
          </p:cNvPr>
          <p:cNvSpPr txBox="1"/>
          <p:nvPr/>
        </p:nvSpPr>
        <p:spPr>
          <a:xfrm>
            <a:off x="577645" y="5979184"/>
            <a:ext cx="11614355" cy="830997"/>
          </a:xfrm>
          <a:prstGeom prst="rect">
            <a:avLst/>
          </a:prstGeom>
          <a:noFill/>
        </p:spPr>
        <p:txBody>
          <a:bodyPr wrap="square">
            <a:spAutoFit/>
          </a:bodyPr>
          <a:lstStyle/>
          <a:p>
            <a:pPr marL="457200" indent="-457200" algn="just">
              <a:buFont typeface="Wingdings" panose="05000000000000000000" pitchFamily="2" charset="2"/>
              <a:buChar char="v"/>
            </a:pPr>
            <a:r>
              <a:rPr lang="en-US" sz="2400" b="0" i="0" u="none" strike="noStrike" baseline="0" dirty="0">
                <a:solidFill>
                  <a:srgbClr val="FF0000"/>
                </a:solidFill>
                <a:latin typeface="Times New Roman" panose="02020603050405020304" pitchFamily="18" charset="0"/>
                <a:cs typeface="Times New Roman" panose="02020603050405020304" pitchFamily="18" charset="0"/>
              </a:rPr>
              <a:t>Eukaryotic mRNA contains introns that must be spliced out. A 5' cap and 3' poly-A tail are also added.</a:t>
            </a:r>
          </a:p>
        </p:txBody>
      </p:sp>
      <p:pic>
        <p:nvPicPr>
          <p:cNvPr id="4" name="Picture 3">
            <a:extLst>
              <a:ext uri="{FF2B5EF4-FFF2-40B4-BE49-F238E27FC236}">
                <a16:creationId xmlns:a16="http://schemas.microsoft.com/office/drawing/2014/main" id="{5C69DFC7-83A9-505A-5FB6-FC8E5CCB1D24}"/>
              </a:ext>
            </a:extLst>
          </p:cNvPr>
          <p:cNvPicPr>
            <a:picLocks noChangeAspect="1"/>
          </p:cNvPicPr>
          <p:nvPr/>
        </p:nvPicPr>
        <p:blipFill>
          <a:blip r:embed="rId3"/>
          <a:stretch>
            <a:fillRect/>
          </a:stretch>
        </p:blipFill>
        <p:spPr>
          <a:xfrm>
            <a:off x="1883570" y="785582"/>
            <a:ext cx="9275380" cy="5193602"/>
          </a:xfrm>
          <a:prstGeom prst="rect">
            <a:avLst/>
          </a:prstGeom>
        </p:spPr>
      </p:pic>
      <p:sp>
        <p:nvSpPr>
          <p:cNvPr id="2" name="Rectangle 1">
            <a:extLst>
              <a:ext uri="{FF2B5EF4-FFF2-40B4-BE49-F238E27FC236}">
                <a16:creationId xmlns:a16="http://schemas.microsoft.com/office/drawing/2014/main" id="{115D9923-F058-8BF2-76C4-76596EA8A585}"/>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mRNA Processing in Eukaryotes</a:t>
            </a:r>
          </a:p>
        </p:txBody>
      </p:sp>
    </p:spTree>
    <p:extLst>
      <p:ext uri="{BB962C8B-B14F-4D97-AF65-F5344CB8AC3E}">
        <p14:creationId xmlns:p14="http://schemas.microsoft.com/office/powerpoint/2010/main" val="26936525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F059728-F96C-D16D-5527-3884FA6CD03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D77F03-3D6D-3F33-0731-735DB77AF4A8}"/>
              </a:ext>
            </a:extLst>
          </p:cNvPr>
          <p:cNvSpPr>
            <a:spLocks noGrp="1"/>
          </p:cNvSpPr>
          <p:nvPr>
            <p:ph idx="1"/>
          </p:nvPr>
        </p:nvSpPr>
        <p:spPr>
          <a:xfrm>
            <a:off x="443344" y="847137"/>
            <a:ext cx="11556397" cy="6010861"/>
          </a:xfrm>
        </p:spPr>
        <p:txBody>
          <a:bodyPr>
            <a:normAutofit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Transcription in eukaryotes involves one of three types of polymerases, depending on the gene being transcribed.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RNA polymerase II transcribes all of the protein-coding genes, whereas RNA polymerase I transcribes rRNA genes, and RNA polymerase III transcribes rRNA, tRNA, and small nuclear RNA genes.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initiation of transcription in eukaryotes involves the binding of several transcription factors to complex promoter sequences that are usually located upstream of the gene being copied.</a:t>
            </a:r>
          </a:p>
        </p:txBody>
      </p:sp>
      <p:sp>
        <p:nvSpPr>
          <p:cNvPr id="4" name="Rectangle 3">
            <a:extLst>
              <a:ext uri="{FF2B5EF4-FFF2-40B4-BE49-F238E27FC236}">
                <a16:creationId xmlns:a16="http://schemas.microsoft.com/office/drawing/2014/main" id="{4E06EE23-4922-2FC9-99D0-DF68B2CEDF0E}"/>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Summary</a:t>
            </a:r>
          </a:p>
        </p:txBody>
      </p:sp>
    </p:spTree>
    <p:extLst>
      <p:ext uri="{BB962C8B-B14F-4D97-AF65-F5344CB8AC3E}">
        <p14:creationId xmlns:p14="http://schemas.microsoft.com/office/powerpoint/2010/main" val="28562224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C8BE248-DBBD-FD19-36B5-03528E1EDB2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2620A0-6923-B46F-1621-B7F8E1E26D8D}"/>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mRNA is synthesized in the 5' to 3' direction, and the FACT complex moves and reassembles nucleosomes as the polymerase passes by.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Whereas RNA polymerases I and III terminate transcription by protein- or RNA hairpin-dependent methods, RNA polymerase II transcribes for 1,000 or more nucleotides beyond the gene template and cleaves the excess during pre-mRNA processing.</a:t>
            </a:r>
          </a:p>
        </p:txBody>
      </p:sp>
      <p:sp>
        <p:nvSpPr>
          <p:cNvPr id="4" name="Rectangle 3">
            <a:extLst>
              <a:ext uri="{FF2B5EF4-FFF2-40B4-BE49-F238E27FC236}">
                <a16:creationId xmlns:a16="http://schemas.microsoft.com/office/drawing/2014/main" id="{AE3EFD28-8CF2-3762-2D2F-547D70BF5DC6}"/>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Summary</a:t>
            </a:r>
          </a:p>
        </p:txBody>
      </p:sp>
    </p:spTree>
    <p:extLst>
      <p:ext uri="{BB962C8B-B14F-4D97-AF65-F5344CB8AC3E}">
        <p14:creationId xmlns:p14="http://schemas.microsoft.com/office/powerpoint/2010/main" val="21743874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0AE01F9-2176-7C80-2A04-2500C722CDA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F8357-FCC9-EF74-FB2E-36123DF166C6}"/>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CAAT box: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(GGCCAATCT) essential eukaryotic promoter sequence involved in binding transcription factors.</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FACT: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Complex that “facilitates chromatin transcription” by disassembling nucleosomes ahead of a transcribing RNA polymerase II and reassembling them after the polymerase passes by.</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GC-rich box: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(GGCG) non-essential eukaryotic promoter sequence that binds cellular factors to increase the efficiency of transcription; may be present several times in a promoter</a:t>
            </a:r>
          </a:p>
        </p:txBody>
      </p:sp>
      <p:sp>
        <p:nvSpPr>
          <p:cNvPr id="4" name="Rectangle 3">
            <a:extLst>
              <a:ext uri="{FF2B5EF4-FFF2-40B4-BE49-F238E27FC236}">
                <a16:creationId xmlns:a16="http://schemas.microsoft.com/office/drawing/2014/main" id="{6645FFB9-1207-3E04-C415-5D5105F382BD}"/>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Terms</a:t>
            </a:r>
          </a:p>
        </p:txBody>
      </p:sp>
    </p:spTree>
    <p:extLst>
      <p:ext uri="{BB962C8B-B14F-4D97-AF65-F5344CB8AC3E}">
        <p14:creationId xmlns:p14="http://schemas.microsoft.com/office/powerpoint/2010/main" val="394767537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F440C10-4E76-F81F-FAC8-D54E0467197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3C48B8-7275-D7BB-3981-0C8FEEE84A35}"/>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Eukaryotes also employ three different polymerases that each transcribe a different subset of genes.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Eukaryotic mRNAs are usually monogenic, meaning that they specify a single protein.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Unlike the prokaryotic polymerase that can bind to a DNA template on its own, eukaryotes require several other proteins, called transcription factors, to first bind to the promoter region and then help recruit the appropriate polymerase.</a:t>
            </a:r>
          </a:p>
        </p:txBody>
      </p:sp>
      <p:sp>
        <p:nvSpPr>
          <p:cNvPr id="4" name="Rectangle 3">
            <a:extLst>
              <a:ext uri="{FF2B5EF4-FFF2-40B4-BE49-F238E27FC236}">
                <a16:creationId xmlns:a16="http://schemas.microsoft.com/office/drawing/2014/main" id="{15824570-F61F-E3DB-09D7-0EE544443415}"/>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Difference in Transcription of Eukaryotes </a:t>
            </a:r>
          </a:p>
        </p:txBody>
      </p:sp>
    </p:spTree>
    <p:extLst>
      <p:ext uri="{BB962C8B-B14F-4D97-AF65-F5344CB8AC3E}">
        <p14:creationId xmlns:p14="http://schemas.microsoft.com/office/powerpoint/2010/main" val="31551411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07DDB08-3E71-8DEF-8B92-ECEB6F70567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E958CA-4EC5-87CF-9AF3-7371458CD031}"/>
              </a:ext>
            </a:extLst>
          </p:cNvPr>
          <p:cNvSpPr>
            <a:spLocks noGrp="1"/>
          </p:cNvSpPr>
          <p:nvPr>
            <p:ph idx="1"/>
          </p:nvPr>
        </p:nvSpPr>
        <p:spPr>
          <a:xfrm>
            <a:off x="443344" y="847137"/>
            <a:ext cx="11556397" cy="6010861"/>
          </a:xfrm>
        </p:spPr>
        <p:txBody>
          <a:bodyPr>
            <a:normAutofit fontScale="92500" lnSpcReduction="10000"/>
          </a:bodyPr>
          <a:lstStyle/>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Octamer box:</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(ATTTGCAT) nonessential eukaryotic promoter sequence that binds cellular factors to increase the efficiency of transcription; may be present several times in a promoter.</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Pre-initiation complex:</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Cluster of transcription factors and other proteins that recruit RNA polymerase II for transcription of a DNA template.</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Small nuclear RNA:</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Molecules synthesized by RNA polymerase III that have a variety of functions, including splicing pre-mRNAs and regulating transcription factors.</a:t>
            </a:r>
          </a:p>
        </p:txBody>
      </p:sp>
      <p:sp>
        <p:nvSpPr>
          <p:cNvPr id="4" name="Rectangle 3">
            <a:extLst>
              <a:ext uri="{FF2B5EF4-FFF2-40B4-BE49-F238E27FC236}">
                <a16:creationId xmlns:a16="http://schemas.microsoft.com/office/drawing/2014/main" id="{72144D31-45E8-4193-82C3-7F88F8CFE7D2}"/>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Terms</a:t>
            </a:r>
          </a:p>
        </p:txBody>
      </p:sp>
    </p:spTree>
    <p:extLst>
      <p:ext uri="{BB962C8B-B14F-4D97-AF65-F5344CB8AC3E}">
        <p14:creationId xmlns:p14="http://schemas.microsoft.com/office/powerpoint/2010/main" val="301448743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FE410064-CA62-347F-A8D1-E237B0E8EC1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1A95C82-72D5-23E3-6614-A99317F6E743}"/>
              </a:ext>
            </a:extLst>
          </p:cNvPr>
          <p:cNvPicPr>
            <a:picLocks noChangeAspect="1"/>
          </p:cNvPicPr>
          <p:nvPr/>
        </p:nvPicPr>
        <p:blipFill>
          <a:blip r:embed="rId2"/>
          <a:stretch>
            <a:fillRect/>
          </a:stretch>
        </p:blipFill>
        <p:spPr>
          <a:xfrm>
            <a:off x="1948145" y="646578"/>
            <a:ext cx="8208729" cy="5277040"/>
          </a:xfrm>
          <a:prstGeom prst="rect">
            <a:avLst/>
          </a:prstGeom>
        </p:spPr>
      </p:pic>
    </p:spTree>
    <p:extLst>
      <p:ext uri="{BB962C8B-B14F-4D97-AF65-F5344CB8AC3E}">
        <p14:creationId xmlns:p14="http://schemas.microsoft.com/office/powerpoint/2010/main" val="133795742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B77E1-DDC9-0042-564B-D52A051135D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D95221D-61B5-63BE-AC50-4B3726327C7E}"/>
              </a:ext>
            </a:extLst>
          </p:cNvPr>
          <p:cNvPicPr>
            <a:picLocks noChangeAspect="1"/>
          </p:cNvPicPr>
          <p:nvPr/>
        </p:nvPicPr>
        <p:blipFill>
          <a:blip r:embed="rId2"/>
          <a:stretch>
            <a:fillRect/>
          </a:stretch>
        </p:blipFill>
        <p:spPr>
          <a:xfrm>
            <a:off x="647265" y="999472"/>
            <a:ext cx="11544735" cy="4859056"/>
          </a:xfrm>
          <a:prstGeom prst="rect">
            <a:avLst/>
          </a:prstGeom>
        </p:spPr>
      </p:pic>
    </p:spTree>
    <p:extLst>
      <p:ext uri="{BB962C8B-B14F-4D97-AF65-F5344CB8AC3E}">
        <p14:creationId xmlns:p14="http://schemas.microsoft.com/office/powerpoint/2010/main" val="2451116136"/>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F67EE78-6968-0595-5408-1B291A9F9FE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0FA9B3-F2CC-A2B2-8761-E063A8C9B50A}"/>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features of eukaryotic mRNA synthesis are markedly more complex those of prokaryotes.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Instead of a single polymerase comprising five subunits, the eukaryotes have three polymerases that are each made up of 10 subunits or more.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Each eukaryotic polymerase also requires a distinct set of transcription factors to bring it to the DNA template.</a:t>
            </a:r>
          </a:p>
        </p:txBody>
      </p:sp>
      <p:sp>
        <p:nvSpPr>
          <p:cNvPr id="4" name="Rectangle 3">
            <a:extLst>
              <a:ext uri="{FF2B5EF4-FFF2-40B4-BE49-F238E27FC236}">
                <a16:creationId xmlns:a16="http://schemas.microsoft.com/office/drawing/2014/main" id="{F75CD83C-EA4C-F0CE-E284-0443BF9D276B}"/>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Three Eukaryotic RNA Polymerases</a:t>
            </a:r>
          </a:p>
        </p:txBody>
      </p:sp>
    </p:spTree>
    <p:extLst>
      <p:ext uri="{BB962C8B-B14F-4D97-AF65-F5344CB8AC3E}">
        <p14:creationId xmlns:p14="http://schemas.microsoft.com/office/powerpoint/2010/main" val="386353424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0AF01E2-D8AD-9969-A4BA-5B59624BCD6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E75CE1-885C-69FF-FB14-AFAF4798C454}"/>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RNA polymerase I is located in the nucleolus, a specialized nuclear sub-structure in which ribosomal RNA (rRNA) is transcribed, processed, and assembled into ribosomes.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rRNA molecules are considered structural RNAs because they have a cellular role but are not translated into protein. </a:t>
            </a:r>
          </a:p>
        </p:txBody>
      </p:sp>
      <p:sp>
        <p:nvSpPr>
          <p:cNvPr id="4" name="Rectangle 3">
            <a:extLst>
              <a:ext uri="{FF2B5EF4-FFF2-40B4-BE49-F238E27FC236}">
                <a16:creationId xmlns:a16="http://schemas.microsoft.com/office/drawing/2014/main" id="{9A01BE97-26EF-3731-41CA-C86C9F040101}"/>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Role of RNA Polymerase I</a:t>
            </a:r>
          </a:p>
        </p:txBody>
      </p:sp>
    </p:spTree>
    <p:extLst>
      <p:ext uri="{BB962C8B-B14F-4D97-AF65-F5344CB8AC3E}">
        <p14:creationId xmlns:p14="http://schemas.microsoft.com/office/powerpoint/2010/main" val="10510249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7BC400B-8EB1-D338-A6D1-79B1ECB3783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F8A14B-4112-395B-E34A-22CC7D331AA9}"/>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RNA polymerase I synthesizes all of the rRNAs except for the 5S rRNA molecule.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rRNAs are components of the ribosome and are essential to the process of translation.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“S” designation applies to “Svedberg” units, a non-additive value that characterizes the speed at which a particle sediments during centrifugation.</a:t>
            </a:r>
          </a:p>
        </p:txBody>
      </p:sp>
      <p:sp>
        <p:nvSpPr>
          <p:cNvPr id="4" name="Rectangle 3">
            <a:extLst>
              <a:ext uri="{FF2B5EF4-FFF2-40B4-BE49-F238E27FC236}">
                <a16:creationId xmlns:a16="http://schemas.microsoft.com/office/drawing/2014/main" id="{82CE8452-6926-F780-83B7-E96B2160BC71}"/>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Role of RNA Polymerase I</a:t>
            </a:r>
          </a:p>
        </p:txBody>
      </p:sp>
    </p:spTree>
    <p:extLst>
      <p:ext uri="{BB962C8B-B14F-4D97-AF65-F5344CB8AC3E}">
        <p14:creationId xmlns:p14="http://schemas.microsoft.com/office/powerpoint/2010/main" val="356270567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FA7F920-AF7B-F364-1C23-9FC481D65D3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7BD500-975A-FD08-F58B-07E0FB362E0F}"/>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RNA polymerase II is located in the nucleus and synthesizes all protein-coding nuclear pre-mRNAs.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Eukaryotic pre-mRNAs undergo extensive processing after transcription but before translation</a:t>
            </a:r>
            <a:r>
              <a:rPr lang="en-US" sz="360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p>
          <a:p>
            <a:pPr algn="just">
              <a:buFont typeface="Wingdings" panose="05000000000000000000" pitchFamily="2" charset="2"/>
              <a:buChar char="v"/>
            </a:pPr>
            <a:r>
              <a:rPr lang="en-US" sz="360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RNA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polymerase II is responsible for transcribing the overwhelming majority of eukaryotic genes.</a:t>
            </a:r>
          </a:p>
        </p:txBody>
      </p:sp>
      <p:sp>
        <p:nvSpPr>
          <p:cNvPr id="4" name="Rectangle 3">
            <a:extLst>
              <a:ext uri="{FF2B5EF4-FFF2-40B4-BE49-F238E27FC236}">
                <a16:creationId xmlns:a16="http://schemas.microsoft.com/office/drawing/2014/main" id="{D911BB7C-8AF0-2DAE-13BF-EDBFC49FA6C1}"/>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Role of RNA Polymerase II </a:t>
            </a:r>
          </a:p>
        </p:txBody>
      </p:sp>
    </p:spTree>
    <p:extLst>
      <p:ext uri="{BB962C8B-B14F-4D97-AF65-F5344CB8AC3E}">
        <p14:creationId xmlns:p14="http://schemas.microsoft.com/office/powerpoint/2010/main" val="34812754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F339FD9-6150-DD3C-4580-EC1C1A53407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DFBAE7-F6FA-CAF8-7351-3EB6488EC1C2}"/>
              </a:ext>
            </a:extLst>
          </p:cNvPr>
          <p:cNvSpPr>
            <a:spLocks noGrp="1"/>
          </p:cNvSpPr>
          <p:nvPr>
            <p:ph idx="1"/>
          </p:nvPr>
        </p:nvSpPr>
        <p:spPr>
          <a:xfrm>
            <a:off x="443344" y="847137"/>
            <a:ext cx="11556397"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RNA polymerase III is also located in the nucleus. This polymerase transcribes a variety of structural RNAs that includes the 5S pre-rRNA, transfer pre-RNAs (pre-tRNAs), and small nuclear pre-RNAs.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tRNAs have a critical role in translation; they serve as the adaptor molecules between the mRNA template and the growing polypeptide chain.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Small nuclear RNAs have a variety of functions, including “splicing” pre-mRNAs and regulating transcription factors.</a:t>
            </a:r>
          </a:p>
        </p:txBody>
      </p:sp>
      <p:sp>
        <p:nvSpPr>
          <p:cNvPr id="4" name="Rectangle 3">
            <a:extLst>
              <a:ext uri="{FF2B5EF4-FFF2-40B4-BE49-F238E27FC236}">
                <a16:creationId xmlns:a16="http://schemas.microsoft.com/office/drawing/2014/main" id="{50849677-D744-0B24-B565-7F7CC13784AE}"/>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Role of RNA Polymerase III </a:t>
            </a:r>
          </a:p>
        </p:txBody>
      </p:sp>
    </p:spTree>
    <p:extLst>
      <p:ext uri="{BB962C8B-B14F-4D97-AF65-F5344CB8AC3E}">
        <p14:creationId xmlns:p14="http://schemas.microsoft.com/office/powerpoint/2010/main" val="285842006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1_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1114</TotalTime>
  <Words>2021</Words>
  <Application>Microsoft Office PowerPoint</Application>
  <PresentationFormat>Widescreen</PresentationFormat>
  <Paragraphs>107</Paragraphs>
  <Slides>31</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31</vt:i4>
      </vt:variant>
    </vt:vector>
  </HeadingPairs>
  <TitlesOfParts>
    <vt:vector size="39" baseType="lpstr">
      <vt:lpstr>Calibri</vt:lpstr>
      <vt:lpstr>Cambria</vt:lpstr>
      <vt:lpstr>Century Gothic</vt:lpstr>
      <vt:lpstr>Times New Roman</vt:lpstr>
      <vt:lpstr>Wingdings</vt:lpstr>
      <vt:lpstr>Wingdings 3</vt:lpstr>
      <vt:lpstr>Slice</vt:lpstr>
      <vt:lpstr>1_Slice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Shozab</dc:creator>
  <cp:lastModifiedBy>Shozab Seemab Khan</cp:lastModifiedBy>
  <cp:revision>402</cp:revision>
  <dcterms:created xsi:type="dcterms:W3CDTF">2020-04-30T06:13:52Z</dcterms:created>
  <dcterms:modified xsi:type="dcterms:W3CDTF">2024-12-23T08:20:18Z</dcterms:modified>
</cp:coreProperties>
</file>