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sldIdLst>
    <p:sldId id="256" r:id="rId3"/>
    <p:sldId id="381" r:id="rId4"/>
    <p:sldId id="406" r:id="rId5"/>
    <p:sldId id="278" r:id="rId6"/>
    <p:sldId id="413" r:id="rId7"/>
    <p:sldId id="414" r:id="rId8"/>
    <p:sldId id="407" r:id="rId9"/>
    <p:sldId id="418" r:id="rId10"/>
    <p:sldId id="415" r:id="rId11"/>
    <p:sldId id="408" r:id="rId12"/>
    <p:sldId id="416" r:id="rId13"/>
    <p:sldId id="409" r:id="rId14"/>
    <p:sldId id="419" r:id="rId15"/>
    <p:sldId id="410" r:id="rId16"/>
    <p:sldId id="411" r:id="rId17"/>
    <p:sldId id="417" r:id="rId18"/>
    <p:sldId id="41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41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44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952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105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857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9195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6073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7484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6525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03543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80170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08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674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82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1012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77244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795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lumMod val="75000"/>
              </a:schemeClr>
            </a:gs>
            <a:gs pos="0">
              <a:schemeClr val="tx2">
                <a:lumMod val="75000"/>
              </a:schemeClr>
            </a:gs>
            <a:gs pos="100000">
              <a:schemeClr val="bg2">
                <a:shade val="96000"/>
                <a:satMod val="120000"/>
                <a:lumMod val="90000"/>
              </a:schemeClr>
            </a:gs>
          </a:gsLst>
          <a:lin ang="21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12/10/2024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12/10/2024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2425615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9000">
              <a:schemeClr val="bg2">
                <a:lumMod val="75000"/>
              </a:schemeClr>
            </a:gs>
            <a:gs pos="0">
              <a:schemeClr val="tx2">
                <a:lumMod val="75000"/>
              </a:schemeClr>
            </a:gs>
            <a:gs pos="100000">
              <a:schemeClr val="bg2">
                <a:shade val="96000"/>
                <a:satMod val="120000"/>
                <a:lumMod val="90000"/>
              </a:schemeClr>
            </a:gs>
          </a:gsLst>
          <a:lin ang="2100000" scaled="0"/>
        </a:gradFill>
        <a:effectLst/>
      </p:bgPr>
    </p:bg>
    <p:spTree>
      <p:nvGrpSpPr>
        <p:cNvPr id="1" name=""/>
        <p:cNvGrpSpPr/>
        <p:nvPr/>
      </p:nvGrpSpPr>
      <p:grpSpPr>
        <a:xfrm>
          <a:off x="0" y="0"/>
          <a:ext cx="0" cy="0"/>
          <a:chOff x="0" y="0"/>
          <a:chExt cx="0" cy="0"/>
        </a:xfrm>
      </p:grpSpPr>
      <p:sp>
        <p:nvSpPr>
          <p:cNvPr id="5" name="TextBox 4"/>
          <p:cNvSpPr txBox="1"/>
          <p:nvPr/>
        </p:nvSpPr>
        <p:spPr>
          <a:xfrm>
            <a:off x="2211161" y="719578"/>
            <a:ext cx="7621951" cy="646331"/>
          </a:xfrm>
          <a:prstGeom prst="rect">
            <a:avLst/>
          </a:prstGeom>
          <a:solidFill>
            <a:schemeClr val="tx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General and Molecular Genetics</a:t>
            </a:r>
            <a:endParaRPr kumimoji="0" lang="en-GB"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
        <p:nvSpPr>
          <p:cNvPr id="11" name="Rectangle 10"/>
          <p:cNvSpPr/>
          <p:nvPr/>
        </p:nvSpPr>
        <p:spPr>
          <a:xfrm>
            <a:off x="739978" y="5421613"/>
            <a:ext cx="10366428" cy="769441"/>
          </a:xfrm>
          <a:prstGeom prst="rect">
            <a:avLst/>
          </a:prstGeom>
          <a:solidFill>
            <a:schemeClr val="tx1"/>
          </a:solidFill>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By: Shozab Seemab Khan (PhD Scholar)</a:t>
            </a:r>
          </a:p>
        </p:txBody>
      </p:sp>
      <p:sp>
        <p:nvSpPr>
          <p:cNvPr id="13" name="TextBox 12"/>
          <p:cNvSpPr txBox="1"/>
          <p:nvPr/>
        </p:nvSpPr>
        <p:spPr>
          <a:xfrm>
            <a:off x="3989842" y="2932096"/>
            <a:ext cx="3866700" cy="923330"/>
          </a:xfrm>
          <a:prstGeom prst="rect">
            <a:avLst/>
          </a:prstGeom>
          <a:solidFill>
            <a:srgbClr val="FFC000"/>
          </a:solid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DNA Repair</a:t>
            </a:r>
            <a:endParaRPr kumimoji="0" lang="en-GB"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4253658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FE0D433-38EF-7D3D-A06B-EDCBFFB63C3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589826-7FA3-12C0-7A04-4DCE8BD30171}"/>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another type of repair mechanism, nucleotide excision repair, enzymes replace incorrect bases by making a cut on both the 3′ and 5′ ends of the incorrect base. The segment of DNA is removed and replaced with the correctly paired nucleotides by the action of DNA pol.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Once the bases are filled in, the remaining gap is sealed with a phosphodiester linkage catalyzed by DNA ligase. This repair mechanism is often employed when UV exposure causes the formation of thymine-thymine dimers.</a:t>
            </a:r>
          </a:p>
        </p:txBody>
      </p:sp>
      <p:sp>
        <p:nvSpPr>
          <p:cNvPr id="4" name="Rectangle 3">
            <a:extLst>
              <a:ext uri="{FF2B5EF4-FFF2-40B4-BE49-F238E27FC236}">
                <a16:creationId xmlns:a16="http://schemas.microsoft.com/office/drawing/2014/main" id="{52A391C0-C831-C35F-261B-180FADB8E344}"/>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39256528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AB8208F5-0089-6055-EE4B-3EA2AD81A4D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4930D7F-FFE3-E486-BC9E-A5D5A808DF75}"/>
              </a:ext>
            </a:extLst>
          </p:cNvPr>
          <p:cNvPicPr>
            <a:picLocks noChangeAspect="1"/>
          </p:cNvPicPr>
          <p:nvPr/>
        </p:nvPicPr>
        <p:blipFill>
          <a:blip r:embed="rId2"/>
          <a:stretch>
            <a:fillRect/>
          </a:stretch>
        </p:blipFill>
        <p:spPr>
          <a:xfrm>
            <a:off x="2544042" y="231171"/>
            <a:ext cx="6793922" cy="6395658"/>
          </a:xfrm>
          <a:prstGeom prst="rect">
            <a:avLst/>
          </a:prstGeom>
        </p:spPr>
      </p:pic>
    </p:spTree>
    <p:extLst>
      <p:ext uri="{BB962C8B-B14F-4D97-AF65-F5344CB8AC3E}">
        <p14:creationId xmlns:p14="http://schemas.microsoft.com/office/powerpoint/2010/main" val="283119778"/>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42BE744-4613-2127-9BC4-1D232D25FF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D2F151-2B29-7602-1E18-B7E6ADF7A6E6}"/>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well-studied example of mistakes not being corrected is seen in people suffering from xeroderma pigmentosa. Affected individuals have skin that is highly sensitive to UV rays from the sun.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When individuals are exposed to UV, pyrimidine dimers, especially those of thymine, are formed; people with xeroderma pigmentosa are not able to repair the damage. </a:t>
            </a:r>
          </a:p>
        </p:txBody>
      </p:sp>
      <p:sp>
        <p:nvSpPr>
          <p:cNvPr id="4" name="Rectangle 3">
            <a:extLst>
              <a:ext uri="{FF2B5EF4-FFF2-40B4-BE49-F238E27FC236}">
                <a16:creationId xmlns:a16="http://schemas.microsoft.com/office/drawing/2014/main" id="{B405E88B-7A9C-2D0E-9490-3E29666FEC54}"/>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41531680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F0E0708-5AB4-75F3-15CC-A09C62125B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534E71-C536-0D56-CCE8-D15D5348D0BA}"/>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are not repaired because of a defect in the nucleotide excision repair enzymes, whereas in normal individuals, the thymine dimers are excised and the defect is corrected.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thymine dimers distort the structure of the DNA double helix, and this may cause problems during DNA replication.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People with xeroderma pigmentosa have a higher risk of contracting skin cancer than those who don’t have the condition.</a:t>
            </a:r>
          </a:p>
        </p:txBody>
      </p:sp>
      <p:sp>
        <p:nvSpPr>
          <p:cNvPr id="4" name="Rectangle 3">
            <a:extLst>
              <a:ext uri="{FF2B5EF4-FFF2-40B4-BE49-F238E27FC236}">
                <a16:creationId xmlns:a16="http://schemas.microsoft.com/office/drawing/2014/main" id="{712296EE-FE3A-48AB-E8F0-5C88EB4E7146}"/>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6316669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F00B7D3-F9C1-0310-D6CF-5DDF1C71DB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A0DAB7-C00C-056B-EA37-04951C98A2D5}"/>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Errors during DNA replication are not the only reason why mutations arise in DNA. Mutations, variations in the nucleotide sequence of a genome, can also occur because of damage to DNA.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Such mutations may be of two types: induced or spontaneous. Induced mutations are those that result from an exposure to a mutagen: chemicals, UV rays, x-rays, or some other environmental agent.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Spontaneous mutations occur without any exposure to any environmental agent; they are a result of natural reactions taking place within the body.</a:t>
            </a:r>
          </a:p>
        </p:txBody>
      </p:sp>
      <p:sp>
        <p:nvSpPr>
          <p:cNvPr id="4" name="Rectangle 3">
            <a:extLst>
              <a:ext uri="{FF2B5EF4-FFF2-40B4-BE49-F238E27FC236}">
                <a16:creationId xmlns:a16="http://schemas.microsoft.com/office/drawing/2014/main" id="{9991C8E2-FA3B-DA47-9ADE-0EA2FF47DC6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204238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FD0B983-3AB2-3AA1-8C81-26964E386E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CB7E82-DB23-9A7C-C199-2ADEC24BB1B6}"/>
              </a:ext>
            </a:extLst>
          </p:cNvPr>
          <p:cNvSpPr>
            <a:spLocks noGrp="1"/>
          </p:cNvSpPr>
          <p:nvPr>
            <p:ph idx="1"/>
          </p:nvPr>
        </p:nvSpPr>
        <p:spPr>
          <a:xfrm>
            <a:off x="168812" y="847137"/>
            <a:ext cx="11830930"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Mutations may have a wide range of effects. Some mutations are not expressed; these are known as silent mutations. Other mutations can have serious effects on the organism (such as the mutation that causes xeroderma pigmentosa).</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Mutations in repair genes have been known to cause cancer. Many mutated repair genes have been implicated in certain forms of pancreatic cancer, colon cancer, and colorectal cancer. Mutations can affect either somatic cells or gametes. If many mutations accumulate in a somatic cell, they may lead to problems such as the uncontrolled cell division observed in cancer. If a mutation takes place in a gamete, the mutation can be passed on to the next generation.</a:t>
            </a:r>
          </a:p>
        </p:txBody>
      </p:sp>
      <p:sp>
        <p:nvSpPr>
          <p:cNvPr id="4" name="Rectangle 3">
            <a:extLst>
              <a:ext uri="{FF2B5EF4-FFF2-40B4-BE49-F238E27FC236}">
                <a16:creationId xmlns:a16="http://schemas.microsoft.com/office/drawing/2014/main" id="{C3AE9222-D143-B471-9C6B-4E27C1E2D2E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6190144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31819950-8A1A-8865-8AB9-FCA59B13289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9F8DF89-B10B-2501-4684-6965B506400C}"/>
              </a:ext>
            </a:extLst>
          </p:cNvPr>
          <p:cNvPicPr>
            <a:picLocks noChangeAspect="1"/>
          </p:cNvPicPr>
          <p:nvPr/>
        </p:nvPicPr>
        <p:blipFill>
          <a:blip r:embed="rId2"/>
          <a:stretch>
            <a:fillRect/>
          </a:stretch>
        </p:blipFill>
        <p:spPr>
          <a:xfrm>
            <a:off x="2296391" y="102610"/>
            <a:ext cx="7997536" cy="6658965"/>
          </a:xfrm>
          <a:prstGeom prst="rect">
            <a:avLst/>
          </a:prstGeom>
        </p:spPr>
      </p:pic>
    </p:spTree>
    <p:extLst>
      <p:ext uri="{BB962C8B-B14F-4D97-AF65-F5344CB8AC3E}">
        <p14:creationId xmlns:p14="http://schemas.microsoft.com/office/powerpoint/2010/main" val="319690148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7225100E-0122-E7FF-F757-8CD0623014A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FD88B19-F6D2-107E-FA3E-ABF6BF7B8D8A}"/>
              </a:ext>
            </a:extLst>
          </p:cNvPr>
          <p:cNvPicPr>
            <a:picLocks noChangeAspect="1"/>
          </p:cNvPicPr>
          <p:nvPr/>
        </p:nvPicPr>
        <p:blipFill>
          <a:blip r:embed="rId2"/>
          <a:stretch>
            <a:fillRect/>
          </a:stretch>
        </p:blipFill>
        <p:spPr>
          <a:xfrm>
            <a:off x="1948145" y="646578"/>
            <a:ext cx="8208729" cy="5277040"/>
          </a:xfrm>
          <a:prstGeom prst="rect">
            <a:avLst/>
          </a:prstGeom>
        </p:spPr>
      </p:pic>
    </p:spTree>
    <p:extLst>
      <p:ext uri="{BB962C8B-B14F-4D97-AF65-F5344CB8AC3E}">
        <p14:creationId xmlns:p14="http://schemas.microsoft.com/office/powerpoint/2010/main" val="5649956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D632425-8A24-81C2-5B1C-9DF257339D3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D8DB36-5EA8-4ADE-06FC-AF3AC616ADD0}"/>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replication is a highly accurate process, but mistakes can occasionally occur, such as a DNA polymerase inserting a wrong base.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Uncorrected mistakes may sometimes lead to serious consequences, such as cancer. Repair mechanisms correct the mistakes.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rare cases, mistakes are not corrected, leading to mutations; in other cases, repair enzymes are themselves mutated or defective.</a:t>
            </a:r>
          </a:p>
        </p:txBody>
      </p:sp>
      <p:sp>
        <p:nvSpPr>
          <p:cNvPr id="4" name="Rectangle 3">
            <a:extLst>
              <a:ext uri="{FF2B5EF4-FFF2-40B4-BE49-F238E27FC236}">
                <a16:creationId xmlns:a16="http://schemas.microsoft.com/office/drawing/2014/main" id="{386CFD5B-B2FA-D073-9FF0-82560739FBE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12289423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5C39D21-257B-850C-79E1-C9EF917A33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061298-0916-96CD-6E21-ED61FE670227}"/>
              </a:ext>
            </a:extLst>
          </p:cNvPr>
          <p:cNvSpPr>
            <a:spLocks noGrp="1"/>
          </p:cNvSpPr>
          <p:nvPr>
            <p:ph idx="1"/>
          </p:nvPr>
        </p:nvSpPr>
        <p:spPr>
          <a:xfrm>
            <a:off x="168812" y="847137"/>
            <a:ext cx="11830930"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Most of the mistakes during DNA replication are promptly corrected by DNA polymerase by proofreading the base that has been just added. In proofreading, the DNA pol reads the newly added base before adding the next one, so a correction can be made. The polymerase checks whether the newly added base has paired correctly with the base in the template strand.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If it is the right base, the next nucleotide is added. If an incorrect base has been added, the enzyme makes a cut at the phosphodiester bond and releases the wrong nucleotide. This is performed by the exonuclease action of DNA pol III. Once the incorrect nucleotide has been removed, a new one will be added again.</a:t>
            </a:r>
          </a:p>
        </p:txBody>
      </p:sp>
      <p:sp>
        <p:nvSpPr>
          <p:cNvPr id="4" name="Rectangle 3">
            <a:extLst>
              <a:ext uri="{FF2B5EF4-FFF2-40B4-BE49-F238E27FC236}">
                <a16:creationId xmlns:a16="http://schemas.microsoft.com/office/drawing/2014/main" id="{02A38F10-0F32-5161-0284-66B8A3F8D98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20200758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1E3267-5B86-1A20-5F65-35A43A488441}"/>
              </a:ext>
            </a:extLst>
          </p:cNvPr>
          <p:cNvPicPr>
            <a:picLocks noChangeAspect="1"/>
          </p:cNvPicPr>
          <p:nvPr/>
        </p:nvPicPr>
        <p:blipFill>
          <a:blip r:embed="rId2"/>
          <a:stretch>
            <a:fillRect/>
          </a:stretch>
        </p:blipFill>
        <p:spPr>
          <a:xfrm>
            <a:off x="1213578" y="272290"/>
            <a:ext cx="9689956" cy="6313420"/>
          </a:xfrm>
          <a:prstGeom prst="rect">
            <a:avLst/>
          </a:prstGeom>
        </p:spPr>
      </p:pic>
    </p:spTree>
    <p:extLst>
      <p:ext uri="{BB962C8B-B14F-4D97-AF65-F5344CB8AC3E}">
        <p14:creationId xmlns:p14="http://schemas.microsoft.com/office/powerpoint/2010/main" val="422852427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5DE17-7F13-E959-47D5-17B4040F9D79}"/>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5175571-AB2B-920C-83DF-E1FCB95C9567}"/>
              </a:ext>
            </a:extLst>
          </p:cNvPr>
          <p:cNvPicPr>
            <a:picLocks noChangeAspect="1"/>
          </p:cNvPicPr>
          <p:nvPr/>
        </p:nvPicPr>
        <p:blipFill>
          <a:blip r:embed="rId2"/>
          <a:stretch>
            <a:fillRect/>
          </a:stretch>
        </p:blipFill>
        <p:spPr>
          <a:xfrm>
            <a:off x="2143992" y="268868"/>
            <a:ext cx="7568047" cy="6301361"/>
          </a:xfrm>
          <a:prstGeom prst="rect">
            <a:avLst/>
          </a:prstGeom>
        </p:spPr>
      </p:pic>
    </p:spTree>
    <p:extLst>
      <p:ext uri="{BB962C8B-B14F-4D97-AF65-F5344CB8AC3E}">
        <p14:creationId xmlns:p14="http://schemas.microsoft.com/office/powerpoint/2010/main" val="266604844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FE50B-870F-B2AE-9DEC-B55890FC4DA5}"/>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403E9A81-FABF-82F1-F6EA-74E13B2B9C55}"/>
              </a:ext>
            </a:extLst>
          </p:cNvPr>
          <p:cNvPicPr>
            <a:picLocks noChangeAspect="1"/>
          </p:cNvPicPr>
          <p:nvPr/>
        </p:nvPicPr>
        <p:blipFill>
          <a:blip r:embed="rId2"/>
          <a:stretch>
            <a:fillRect/>
          </a:stretch>
        </p:blipFill>
        <p:spPr>
          <a:xfrm>
            <a:off x="2214394" y="322118"/>
            <a:ext cx="7763211" cy="6213764"/>
          </a:xfrm>
          <a:prstGeom prst="rect">
            <a:avLst/>
          </a:prstGeom>
        </p:spPr>
      </p:pic>
    </p:spTree>
    <p:extLst>
      <p:ext uri="{BB962C8B-B14F-4D97-AF65-F5344CB8AC3E}">
        <p14:creationId xmlns:p14="http://schemas.microsoft.com/office/powerpoint/2010/main" val="254527726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3761B57-9644-6094-F8CE-CB7A08267EE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FC3D2D-34DA-B4B0-71A6-FB686B0F4173}"/>
              </a:ext>
            </a:extLst>
          </p:cNvPr>
          <p:cNvSpPr>
            <a:spLocks noGrp="1"/>
          </p:cNvSpPr>
          <p:nvPr>
            <p:ph idx="1"/>
          </p:nvPr>
        </p:nvSpPr>
        <p:spPr>
          <a:xfrm>
            <a:off x="168812" y="847137"/>
            <a:ext cx="11830930" cy="6010861"/>
          </a:xfrm>
        </p:spPr>
        <p:txBody>
          <a:bodyPr>
            <a:normAutofit fontScale="925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Some errors are not corrected during replication, but are instead corrected after replication is completed; this type of repair is known as mismatch repair. The enzymes recognize the incorrectly added nucleotide and excise it; this is then replaced by the correct base.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If this remains uncorrected, it may lead to more permanent damage. How do mismatch repair enzymes recognize which of the two bases is the incorrect one? In E. coli, after replication, the nitrogenous base adenine acquires a methyl group (CH3); the parental DNA strand will have methyl groups, whereas the newly synthesized strand lacks them. </a:t>
            </a:r>
          </a:p>
        </p:txBody>
      </p:sp>
      <p:sp>
        <p:nvSpPr>
          <p:cNvPr id="4" name="Rectangle 3">
            <a:extLst>
              <a:ext uri="{FF2B5EF4-FFF2-40B4-BE49-F238E27FC236}">
                <a16:creationId xmlns:a16="http://schemas.microsoft.com/office/drawing/2014/main" id="{584BEEFC-2068-FE6E-3610-79D869233FB3}"/>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23770647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E42B08B-4F94-2739-2C13-E73A3DAA85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5DB4AB-58AB-8BD3-97DB-FFE49E3899E2}"/>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Thus, DNA polymerase is able to remove the wrongly incorporated bases from the newly synthesized, non-methylated strand. In eukaryotes, the mechanism is not very well understood.</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But it is believed to involve recognition of unsealed nicks in the new strand, as well as a short-term continuing association of some of the replication proteins with the new daughter strand after replication has completed.</a:t>
            </a:r>
          </a:p>
        </p:txBody>
      </p:sp>
      <p:sp>
        <p:nvSpPr>
          <p:cNvPr id="4" name="Rectangle 3">
            <a:extLst>
              <a:ext uri="{FF2B5EF4-FFF2-40B4-BE49-F238E27FC236}">
                <a16:creationId xmlns:a16="http://schemas.microsoft.com/office/drawing/2014/main" id="{11A6083F-31AD-E499-04AC-4C9B376437BC}"/>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Repair</a:t>
            </a:r>
          </a:p>
        </p:txBody>
      </p:sp>
    </p:spTree>
    <p:extLst>
      <p:ext uri="{BB962C8B-B14F-4D97-AF65-F5344CB8AC3E}">
        <p14:creationId xmlns:p14="http://schemas.microsoft.com/office/powerpoint/2010/main" val="35226278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a:extLst>
            <a:ext uri="{FF2B5EF4-FFF2-40B4-BE49-F238E27FC236}">
              <a16:creationId xmlns:a16="http://schemas.microsoft.com/office/drawing/2014/main" id="{70E544E7-81F7-BFA0-E517-039807D9F09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EDF2781-1A99-C875-FC40-308014477BF6}"/>
              </a:ext>
            </a:extLst>
          </p:cNvPr>
          <p:cNvPicPr>
            <a:picLocks noChangeAspect="1"/>
          </p:cNvPicPr>
          <p:nvPr/>
        </p:nvPicPr>
        <p:blipFill>
          <a:blip r:embed="rId2"/>
          <a:stretch>
            <a:fillRect/>
          </a:stretch>
        </p:blipFill>
        <p:spPr>
          <a:xfrm>
            <a:off x="2564390" y="0"/>
            <a:ext cx="6196989" cy="5306290"/>
          </a:xfrm>
          <a:prstGeom prst="rect">
            <a:avLst/>
          </a:prstGeom>
        </p:spPr>
      </p:pic>
      <p:sp>
        <p:nvSpPr>
          <p:cNvPr id="6" name="TextBox 5">
            <a:extLst>
              <a:ext uri="{FF2B5EF4-FFF2-40B4-BE49-F238E27FC236}">
                <a16:creationId xmlns:a16="http://schemas.microsoft.com/office/drawing/2014/main" id="{A22E96F3-30CF-556D-B16B-24C3D2D10FD6}"/>
              </a:ext>
            </a:extLst>
          </p:cNvPr>
          <p:cNvSpPr txBox="1"/>
          <p:nvPr/>
        </p:nvSpPr>
        <p:spPr>
          <a:xfrm>
            <a:off x="124690" y="5475100"/>
            <a:ext cx="11859491" cy="1200329"/>
          </a:xfrm>
          <a:prstGeom prst="rect">
            <a:avLst/>
          </a:prstGeom>
          <a:noFill/>
        </p:spPr>
        <p:txBody>
          <a:bodyPr wrap="square">
            <a:spAutoFit/>
          </a:bodyPr>
          <a:lstStyle/>
          <a:p>
            <a:pPr algn="just"/>
            <a:r>
              <a:rPr lang="en-US" sz="2400" b="1" i="0" u="none" strike="noStrike" baseline="0" dirty="0">
                <a:solidFill>
                  <a:schemeClr val="bg1"/>
                </a:solidFill>
                <a:latin typeface="LiberationSerif"/>
              </a:rPr>
              <a:t>In mismatch repair, the incorrectly added base is detected after replication. The mismatch repair proteins detect this base and remove it from the newly synthesized strand by nuclease action. The gap is now filled with the correctly paired base</a:t>
            </a:r>
            <a:endParaRPr lang="en-PK" sz="2400" b="1" dirty="0">
              <a:solidFill>
                <a:schemeClr val="bg1"/>
              </a:solidFill>
            </a:endParaRPr>
          </a:p>
        </p:txBody>
      </p:sp>
    </p:spTree>
    <p:extLst>
      <p:ext uri="{BB962C8B-B14F-4D97-AF65-F5344CB8AC3E}">
        <p14:creationId xmlns:p14="http://schemas.microsoft.com/office/powerpoint/2010/main" val="2507372904"/>
      </p:ext>
    </p:extLst>
  </p:cSld>
  <p:clrMapOvr>
    <a:masterClrMapping/>
  </p:clrMapOvr>
  <p:transition spd="slow">
    <p:push dir="u"/>
  </p:transition>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727</TotalTime>
  <Words>901</Words>
  <Application>Microsoft Office PowerPoint</Application>
  <PresentationFormat>Widescreen</PresentationFormat>
  <Paragraphs>34</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Cambria</vt:lpstr>
      <vt:lpstr>Century Gothic</vt:lpstr>
      <vt:lpstr>LiberationSerif</vt:lpstr>
      <vt:lpstr>Wingdings</vt:lpstr>
      <vt:lpstr>Wingdings 3</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Shozab</dc:creator>
  <cp:lastModifiedBy>Shozab Seemab Khan</cp:lastModifiedBy>
  <cp:revision>322</cp:revision>
  <dcterms:created xsi:type="dcterms:W3CDTF">2020-04-30T06:13:52Z</dcterms:created>
  <dcterms:modified xsi:type="dcterms:W3CDTF">2024-12-10T14:37:43Z</dcterms:modified>
</cp:coreProperties>
</file>