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9" r:id="rId2"/>
  </p:sldMasterIdLst>
  <p:notesMasterIdLst>
    <p:notesMasterId r:id="rId24"/>
  </p:notesMasterIdLst>
  <p:sldIdLst>
    <p:sldId id="256" r:id="rId3"/>
    <p:sldId id="299" r:id="rId4"/>
    <p:sldId id="413" r:id="rId5"/>
    <p:sldId id="395" r:id="rId6"/>
    <p:sldId id="404" r:id="rId7"/>
    <p:sldId id="414" r:id="rId8"/>
    <p:sldId id="405" r:id="rId9"/>
    <p:sldId id="415" r:id="rId10"/>
    <p:sldId id="416" r:id="rId11"/>
    <p:sldId id="417" r:id="rId12"/>
    <p:sldId id="406" r:id="rId13"/>
    <p:sldId id="407" r:id="rId14"/>
    <p:sldId id="418" r:id="rId15"/>
    <p:sldId id="408" r:id="rId16"/>
    <p:sldId id="419" r:id="rId17"/>
    <p:sldId id="409" r:id="rId18"/>
    <p:sldId id="420" r:id="rId19"/>
    <p:sldId id="410" r:id="rId20"/>
    <p:sldId id="412" r:id="rId21"/>
    <p:sldId id="41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-5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9699A-4DE1-4DE4-8571-A724E871FC86}" type="datetimeFigureOut">
              <a:rPr lang="en-PK" smtClean="0"/>
              <a:t>18/12/2024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48716-CA03-488A-852F-571AE7933022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03618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Cyclophosphamide: Used as Chemotherapeutic Drug,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MMS: Research Purpose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298576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Cisplatin: chemotherapy drug that contains platinum</a:t>
            </a:r>
          </a:p>
          <a:p>
            <a:r>
              <a:rPr lang="en-US" dirty="0"/>
              <a:t>Mitomycin C is a natural product of bacteria and a potent anticancer and antibiotic agent.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5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40010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Doxorubicin is a widely used </a:t>
            </a:r>
            <a:r>
              <a:rPr lang="en-US" b="1" dirty="0"/>
              <a:t>anthracycline antibiotic</a:t>
            </a:r>
            <a:r>
              <a:rPr lang="en-US" dirty="0"/>
              <a:t> and chemotherapy drug</a:t>
            </a:r>
          </a:p>
          <a:p>
            <a:r>
              <a:rPr lang="en-US" dirty="0"/>
              <a:t>Ethidium bromide is a </a:t>
            </a:r>
            <a:r>
              <a:rPr lang="en-US" b="1" dirty="0"/>
              <a:t>fluorescent intercalating agent</a:t>
            </a:r>
            <a:r>
              <a:rPr lang="en-US" dirty="0"/>
              <a:t> primarily used in molecular biology for visualizing DNA and RNA in agarose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7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6226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Xenobiotics are foreign chemical substances not naturally produced or expected to be present in an organism, often introduced through drugs, pollutants, or dietary sources.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10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4670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Epstein-Barr virus (EBV) is a herpesvirus that infects B cells and epithelial cells, often causing infectious mononucleosis (fever, sore throat, swollen lymph nodes, and fatigue) and associated with various cancers.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14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35711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Colibactin is a </a:t>
            </a:r>
            <a:r>
              <a:rPr lang="en-US" b="1" dirty="0"/>
              <a:t>genotoxic</a:t>
            </a:r>
            <a:r>
              <a:rPr lang="en-US" dirty="0"/>
              <a:t> metabolite produced by certain E. coli strains that is implicated in the development of </a:t>
            </a:r>
            <a:r>
              <a:rPr lang="en-US" b="1" dirty="0"/>
              <a:t>colorectal cancer</a:t>
            </a:r>
            <a:r>
              <a:rPr lang="en-US" dirty="0"/>
              <a:t>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16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41961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DNA adducts are chemical compounds formed when reactive chemical species covalently bind to DNA bases, causing structural modifications. </a:t>
            </a:r>
            <a:r>
              <a:rPr lang="en-US"/>
              <a:t>These adducts can result from exposure to carcinogens, pollutants, or endogenous reactive molecules.</a:t>
            </a:r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48716-CA03-488A-852F-571AE7933022}" type="slidenum">
              <a:rPr lang="en-PK" smtClean="0"/>
              <a:t>18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37669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562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4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20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55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57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195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34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484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25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354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02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876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742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66822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123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444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52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chemeClr val="bg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61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9000">
              <a:schemeClr val="bg2">
                <a:lumMod val="75000"/>
              </a:schemeClr>
            </a:gs>
            <a:gs pos="0">
              <a:schemeClr val="tx2">
                <a:lumMod val="75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2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11161" y="719578"/>
            <a:ext cx="762195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General and Molecular Genetics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978" y="5421613"/>
            <a:ext cx="10366428" cy="76944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By: Shozab Seemab Khan (PhD Scholar)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7628" y="2735985"/>
            <a:ext cx="7409016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DNA Damaging Agents 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53658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98BE8CD-AA76-C56A-58E2-EDA2107B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CBBD5-4E8A-5C50-E5C3-7BAE6F077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298" y="0"/>
            <a:ext cx="9635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04307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A77CD2F-6D23-77CF-30BE-D0A5171BE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A97C0-1B76-DB79-BDAA-80DF9DEDC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Physical factors, particularly forms of radiation, can induce direct DNA breaks or ionize molecules to generate reactive species.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Ionizing Radiation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Causes single-strand or double-strand breaks and base damage.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X-rays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Gamma rays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63047-3379-72D4-058F-F193541C3CDE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Physical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3460854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D955B7C-39F3-C0D1-9012-F6C5C32CD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E63DF-5ECC-40B0-C46C-99262DB2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Ultraviolet (UV) Radiation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Induces pyrimidine dimers, mainly thymine-thymine dimers, which block DNA replication.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UV-A, UV-B, and UV-C radiation.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 Heat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Causes deamination and DNA strand breakage.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Prolonged exposure to high temperatures.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A216A-1C95-A84B-B574-A04B63B6282D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2. Physical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539907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68F2E44E-11A7-28B7-F25B-0EA84F542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58FF49-29D8-F5B1-3C60-80E56D7CF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84" y="758389"/>
            <a:ext cx="11397933" cy="534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62391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64CF4AC-9EAC-DC77-CB09-52B16682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CF98-89CE-E3AE-9A8B-7D8D90DB7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These are factors produced by living organisms or biological processes.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Viral Infection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Some viruses integrate their genomes into host DNA or induce replication stress.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Human papillomavirus (HPV)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Epstein-Barr virus (EBV)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D48DE9-7BFC-C178-B708-FB745D6FFF18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Biological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1576560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59C76F0-3C5A-44DF-38F2-E3A526455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7E7A34-0CE8-830B-98EC-8F180AB30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584775"/>
            <a:ext cx="11749548" cy="62732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481694-E7CD-3532-FB35-58E06B61F0C8}"/>
              </a:ext>
            </a:extLst>
          </p:cNvPr>
          <p:cNvSpPr txBox="1"/>
          <p:nvPr/>
        </p:nvSpPr>
        <p:spPr>
          <a:xfrm>
            <a:off x="2577279" y="0"/>
            <a:ext cx="88969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Effects of Human papillomavirus (HPV)</a:t>
            </a:r>
          </a:p>
        </p:txBody>
      </p:sp>
    </p:spTree>
    <p:extLst>
      <p:ext uri="{BB962C8B-B14F-4D97-AF65-F5344CB8AC3E}">
        <p14:creationId xmlns:p14="http://schemas.microsoft.com/office/powerpoint/2010/main" val="56494083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C751854-C256-7CEE-8526-8B0F25407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5AFE2-013E-4CF4-D7FE-63C6C5C15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Endogenous Cellular Processes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Errors during replication or repair generate DNA lesions.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Replication stress and Spontaneous base deamination (e.g., cytosine to uracil)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 Bacterial Toxins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Induce DNA damage directly or via inflammation.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Colibactin (produced by </a:t>
            </a:r>
            <a:r>
              <a:rPr lang="en-US" sz="36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Escherichia coli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0438B4-782F-2ADD-AEC6-DBD288A20A3C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3. Biological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56470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FD7E584-7F4D-FCAC-8DAE-7E5B0E732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3079C0-70E1-7B97-218D-C91CEC71F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13" y="690715"/>
            <a:ext cx="10709173" cy="3961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DBE93E-A17F-CF26-54F7-53F822E9669B}"/>
              </a:ext>
            </a:extLst>
          </p:cNvPr>
          <p:cNvSpPr txBox="1"/>
          <p:nvPr/>
        </p:nvSpPr>
        <p:spPr>
          <a:xfrm>
            <a:off x="2123768" y="4763729"/>
            <a:ext cx="8263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Cytosine												Uracil</a:t>
            </a:r>
            <a:endParaRPr lang="en-PK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1569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F322DAB-5F89-6D2F-3200-38B45BD79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74A55-891F-19B3-A240-50DEFA5EC5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Agents present in the environment that damage DNA include pollutants, chemicals, and lifestyle factors.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Carcinogens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Form DNA adducts, induce strand breaks, or promote mutations.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Polycyclic aromatic hydrocarbons (PAHs), Benzene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Heavy Metals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Disrupt DNA repair mechanisms and generate reactive species.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Arsenic, Cadmium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41CEE0-54AA-56B4-3B2C-B73E0571DB7B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4. Environmental Agents</a:t>
            </a:r>
          </a:p>
        </p:txBody>
      </p:sp>
    </p:spTree>
    <p:extLst>
      <p:ext uri="{BB962C8B-B14F-4D97-AF65-F5344CB8AC3E}">
        <p14:creationId xmlns:p14="http://schemas.microsoft.com/office/powerpoint/2010/main" val="605878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7DE1A8D-6999-F805-68FE-4C8EA6E82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59EED4D-82E6-D2C9-AFCD-6C2C18B2A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810" y="105681"/>
            <a:ext cx="8786380" cy="66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01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47137"/>
            <a:ext cx="11542542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DNA-damaging agents are </a:t>
            </a: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chemicals, physical factors, biological processes or environmental agents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that can cause alterations in the DNA structure, which need DNA repair and can also lead to mutations, cell death, or cancer.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These agents can act on DNA directly or indirectly by generating reactive species that interact with DNA.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DNA Damaging Agents </a:t>
            </a:r>
          </a:p>
        </p:txBody>
      </p:sp>
    </p:spTree>
    <p:extLst>
      <p:ext uri="{BB962C8B-B14F-4D97-AF65-F5344CB8AC3E}">
        <p14:creationId xmlns:p14="http://schemas.microsoft.com/office/powerpoint/2010/main" val="454955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7E4261B-F404-B8BE-46B8-28BE95AE9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4E25C-146C-62C6-83F0-049BD500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Cellular Effects: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Activation of DNA repair pathways (e.g., MMR, NER, BER, HR, NHEJ)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Cell cycle arrest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Apoptosis or senescence if damage is irreparable.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Long-term Effects: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Mutations leading to cancer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Genetic disorders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Aging related disorders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AF50FF-89B8-AE2A-00A5-6C393A142248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Consequences of DNA Damage</a:t>
            </a:r>
          </a:p>
        </p:txBody>
      </p:sp>
    </p:spTree>
    <p:extLst>
      <p:ext uri="{BB962C8B-B14F-4D97-AF65-F5344CB8AC3E}">
        <p14:creationId xmlns:p14="http://schemas.microsoft.com/office/powerpoint/2010/main" val="2011665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BA4AE6-C377-3DD8-2859-74FEF5225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145" y="646578"/>
            <a:ext cx="8208729" cy="527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41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7898CB2-95E3-19AC-8B71-24FF98267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E7ED4-6034-14A2-80FB-9D08FBA55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7875" y="123825"/>
            <a:ext cx="8096250" cy="66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07866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CBA62CA-E8F8-29C9-4524-7F042D5AE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40221-EF20-85BC-DEE0-D750FE36C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These are substances that can interact directly with DNA or affect cellular processes to induce DNA damage.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i. Alkylating Agents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Add alkyl groups to DNA bases, leading to mispairing or DNA strand breaks.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Mustard gas (e.g., nitrogen mustards)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Cyclophosphamide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Methyl Methane Sulfonate (MMS)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0912F0-8A95-5B5B-2A8F-FA79C5B1275D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Chemical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12220084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5C62486-86BC-EE64-8B1A-CE8C1580C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3BDD5-723F-2891-3F80-2BC5E764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ii. Cross-Linking Agents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Create covalent bonds between DNA strands or between DNA and proteins, disrupting replication and transcription.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Cisplatin, Mitomycin C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iii. Base Analogues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Mimic natural DNA bases but pair incorrectly, causing mutations.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5-bromouracil, Azidothymidine (AZT)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23DC-8CE1-D5CE-83FB-6F56A6D65BA2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Chemical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37905730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19EFB64B-26A9-8BA4-B8B1-FEF28CDBD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BFD341-6A98-CC59-63F5-C314484B4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099" y="223529"/>
            <a:ext cx="5817337" cy="3205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19279A-B066-D58D-F390-CDB7B17D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566" y="223529"/>
            <a:ext cx="5517614" cy="32054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553C10-C52F-BB94-603D-CDE0AF4021A7}"/>
              </a:ext>
            </a:extLst>
          </p:cNvPr>
          <p:cNvSpPr txBox="1"/>
          <p:nvPr/>
        </p:nvSpPr>
        <p:spPr>
          <a:xfrm>
            <a:off x="500820" y="3429000"/>
            <a:ext cx="53014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Uracil				5-bromouracil</a:t>
            </a:r>
            <a:endParaRPr lang="en-PK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0868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9F0ED16-07A9-4A31-26C7-CB359F601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0CA5-BD86-202E-B679-CD43F5F3A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326" y="847137"/>
            <a:ext cx="11459415" cy="601086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iv. Intercalating Agents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Insert themselves between DNA base pairs, causing structural distortion.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Ethidium bromide, Doxorubicin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v. Reactive Oxygen Species (ROS)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Mechanism: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Oxidize DNA bases, causing strand breaks and lesions.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Examples: </a:t>
            </a:r>
            <a:r>
              <a:rPr lang="en-US" sz="36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Hydrogen peroxide (H₂O₂), superoxide anion (O₂⁻), hydroxyl radical (•OH).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FEC37A-CCF8-2893-D977-DAB2E7F01CBE}"/>
              </a:ext>
            </a:extLst>
          </p:cNvPr>
          <p:cNvSpPr/>
          <p:nvPr/>
        </p:nvSpPr>
        <p:spPr>
          <a:xfrm>
            <a:off x="168812" y="139251"/>
            <a:ext cx="11830930" cy="646331"/>
          </a:xfrm>
          <a:prstGeom prst="rect">
            <a:avLst/>
          </a:prstGeom>
          <a:gradFill>
            <a:gsLst>
              <a:gs pos="6000">
                <a:schemeClr val="tx2">
                  <a:lumMod val="7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1. Chemical DNA-Damaging Agents</a:t>
            </a:r>
          </a:p>
        </p:txBody>
      </p:sp>
    </p:spTree>
    <p:extLst>
      <p:ext uri="{BB962C8B-B14F-4D97-AF65-F5344CB8AC3E}">
        <p14:creationId xmlns:p14="http://schemas.microsoft.com/office/powerpoint/2010/main" val="3308573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57C51226-5B73-D219-CBA1-404501908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25390-7DBC-94F4-0370-1818170E3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672" y="0"/>
            <a:ext cx="9116655" cy="685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0449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08F8C83-A9D6-5482-36B7-22AFB1BFC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624C44-B40A-0943-5878-27FEBDE2F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458" y="144881"/>
            <a:ext cx="8167084" cy="656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77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759</TotalTime>
  <Words>817</Words>
  <Application>Microsoft Office PowerPoint</Application>
  <PresentationFormat>Widescreen</PresentationFormat>
  <Paragraphs>94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Cambria</vt:lpstr>
      <vt:lpstr>Century Gothic</vt:lpstr>
      <vt:lpstr>Times New Roman</vt:lpstr>
      <vt:lpstr>Wingdings</vt:lpstr>
      <vt:lpstr>Wingdings 3</vt:lpstr>
      <vt:lpstr>Slice</vt:lpstr>
      <vt:lpstr>1_Slice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Shozab</dc:creator>
  <cp:lastModifiedBy>Shozab Seemab Khan</cp:lastModifiedBy>
  <cp:revision>329</cp:revision>
  <dcterms:created xsi:type="dcterms:W3CDTF">2020-04-30T06:13:52Z</dcterms:created>
  <dcterms:modified xsi:type="dcterms:W3CDTF">2024-12-18T06:30:28Z</dcterms:modified>
</cp:coreProperties>
</file>