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57" r:id="rId4"/>
    <p:sldId id="258" r:id="rId5"/>
    <p:sldId id="259" r:id="rId6"/>
    <p:sldId id="260" r:id="rId7"/>
    <p:sldId id="261" r:id="rId8"/>
    <p:sldId id="262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7AF4C-6FD8-410F-B262-2FFE5E1C0B36}" type="datetimeFigureOut">
              <a:rPr lang="en-US" smtClean="0"/>
              <a:t>10/23/2015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FF55E-B4DD-4B52-88BA-712D4F7350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14579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7AF4C-6FD8-410F-B262-2FFE5E1C0B36}" type="datetimeFigureOut">
              <a:rPr lang="en-US" smtClean="0"/>
              <a:t>10/23/2015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FF55E-B4DD-4B52-88BA-712D4F7350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68097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7AF4C-6FD8-410F-B262-2FFE5E1C0B36}" type="datetimeFigureOut">
              <a:rPr lang="en-US" smtClean="0"/>
              <a:t>10/23/2015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FF55E-B4DD-4B52-88BA-712D4F7350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03004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7AF4C-6FD8-410F-B262-2FFE5E1C0B36}" type="datetimeFigureOut">
              <a:rPr lang="en-US" smtClean="0"/>
              <a:t>10/23/2015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FF55E-B4DD-4B52-88BA-712D4F7350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63083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7AF4C-6FD8-410F-B262-2FFE5E1C0B36}" type="datetimeFigureOut">
              <a:rPr lang="en-US" smtClean="0"/>
              <a:t>10/23/2015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FF55E-B4DD-4B52-88BA-712D4F7350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82394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7AF4C-6FD8-410F-B262-2FFE5E1C0B36}" type="datetimeFigureOut">
              <a:rPr lang="en-US" smtClean="0"/>
              <a:t>10/23/2015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FF55E-B4DD-4B52-88BA-712D4F7350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79362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7AF4C-6FD8-410F-B262-2FFE5E1C0B36}" type="datetimeFigureOut">
              <a:rPr lang="en-US" smtClean="0"/>
              <a:t>10/23/2015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FF55E-B4DD-4B52-88BA-712D4F7350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31659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7AF4C-6FD8-410F-B262-2FFE5E1C0B36}" type="datetimeFigureOut">
              <a:rPr lang="en-US" smtClean="0"/>
              <a:t>10/23/2015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FF55E-B4DD-4B52-88BA-712D4F7350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8294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7AF4C-6FD8-410F-B262-2FFE5E1C0B36}" type="datetimeFigureOut">
              <a:rPr lang="en-US" smtClean="0"/>
              <a:t>10/23/2015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FF55E-B4DD-4B52-88BA-712D4F7350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16157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7AF4C-6FD8-410F-B262-2FFE5E1C0B36}" type="datetimeFigureOut">
              <a:rPr lang="en-US" smtClean="0"/>
              <a:t>10/23/2015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FF55E-B4DD-4B52-88BA-712D4F7350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83414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7AF4C-6FD8-410F-B262-2FFE5E1C0B36}" type="datetimeFigureOut">
              <a:rPr lang="en-US" smtClean="0"/>
              <a:t>10/23/2015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FF55E-B4DD-4B52-88BA-712D4F7350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478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47AF4C-6FD8-410F-B262-2FFE5E1C0B36}" type="datetimeFigureOut">
              <a:rPr lang="en-US" smtClean="0"/>
              <a:t>10/23/2015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0FF55E-B4DD-4B52-88BA-712D4F7350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45598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WILDLIFE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LECTURE NO. 15</a:t>
            </a:r>
          </a:p>
          <a:p>
            <a:r>
              <a:rPr lang="en-US" dirty="0" smtClean="0"/>
              <a:t>08-10-2015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5343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62000"/>
          </a:xfrm>
        </p:spPr>
        <p:txBody>
          <a:bodyPr/>
          <a:lstStyle/>
          <a:p>
            <a:r>
              <a:rPr lang="en-US" dirty="0" smtClean="0"/>
              <a:t>Terms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914400"/>
            <a:ext cx="8763000" cy="5638800"/>
          </a:xfrm>
        </p:spPr>
        <p:txBody>
          <a:bodyPr/>
          <a:lstStyle/>
          <a:p>
            <a:r>
              <a:rPr lang="en-US" b="1" u="sng" dirty="0"/>
              <a:t>O</a:t>
            </a:r>
            <a:r>
              <a:rPr lang="en-US" b="1" u="sng" dirty="0" smtClean="0"/>
              <a:t>rnithology</a:t>
            </a:r>
            <a:r>
              <a:rPr lang="en-US" b="1" dirty="0" smtClean="0"/>
              <a:t>: </a:t>
            </a:r>
            <a:r>
              <a:rPr lang="en-US" dirty="0" smtClean="0"/>
              <a:t>The study of birds.</a:t>
            </a:r>
            <a:endParaRPr lang="en-US" b="1" u="sng" dirty="0" smtClean="0"/>
          </a:p>
          <a:p>
            <a:r>
              <a:rPr lang="en-US" b="1" u="sng" dirty="0" smtClean="0"/>
              <a:t>Sympatric isolation</a:t>
            </a:r>
            <a:r>
              <a:rPr lang="en-US" dirty="0" smtClean="0"/>
              <a:t>: </a:t>
            </a:r>
            <a:r>
              <a:rPr lang="en-US" dirty="0" err="1" smtClean="0"/>
              <a:t>Reproductivle</a:t>
            </a:r>
            <a:r>
              <a:rPr lang="en-US" dirty="0" smtClean="0"/>
              <a:t> isolated.</a:t>
            </a:r>
          </a:p>
          <a:p>
            <a:r>
              <a:rPr lang="en-US" b="1" u="sng" dirty="0" err="1" smtClean="0"/>
              <a:t>Biodiversity</a:t>
            </a:r>
            <a:r>
              <a:rPr lang="en-US" dirty="0" err="1" smtClean="0"/>
              <a:t>:The</a:t>
            </a:r>
            <a:r>
              <a:rPr lang="en-US" dirty="0" smtClean="0"/>
              <a:t> variety of species richness and species </a:t>
            </a:r>
            <a:r>
              <a:rPr lang="en-US" dirty="0" err="1" smtClean="0"/>
              <a:t>eveness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 smtClean="0"/>
              <a:t>                           _</a:t>
            </a:r>
            <a:r>
              <a:rPr lang="en-US" sz="3200" dirty="0" smtClean="0">
                <a:solidFill>
                  <a:prstClr val="black"/>
                </a:solidFill>
              </a:rPr>
              <a:t> </a:t>
            </a:r>
            <a:r>
              <a:rPr lang="en-US" sz="3200" dirty="0">
                <a:solidFill>
                  <a:prstClr val="black"/>
                </a:solidFill>
              </a:rPr>
              <a:t>668 </a:t>
            </a:r>
            <a:r>
              <a:rPr lang="en-US" sz="3200" dirty="0" smtClean="0">
                <a:solidFill>
                  <a:prstClr val="black"/>
                </a:solidFill>
              </a:rPr>
              <a:t>birds</a:t>
            </a:r>
          </a:p>
          <a:p>
            <a:r>
              <a:rPr lang="en-US" b="1" u="sng" dirty="0" smtClean="0">
                <a:solidFill>
                  <a:prstClr val="black"/>
                </a:solidFill>
              </a:rPr>
              <a:t>Corpuscular radiation</a:t>
            </a:r>
            <a:r>
              <a:rPr lang="en-US" dirty="0" smtClean="0">
                <a:solidFill>
                  <a:prstClr val="black"/>
                </a:solidFill>
              </a:rPr>
              <a:t>: The emission by particle.</a:t>
            </a:r>
          </a:p>
          <a:p>
            <a:r>
              <a:rPr lang="en-US" sz="3200" b="1" u="sng" dirty="0" smtClean="0">
                <a:solidFill>
                  <a:prstClr val="black"/>
                </a:solidFill>
              </a:rPr>
              <a:t>Book 1</a:t>
            </a:r>
            <a:r>
              <a:rPr lang="en-US" sz="3200" dirty="0" smtClean="0">
                <a:solidFill>
                  <a:prstClr val="black"/>
                </a:solidFill>
              </a:rPr>
              <a:t>: On Amphibian and Reptiles written by Muhammad Sharif </a:t>
            </a:r>
          </a:p>
          <a:p>
            <a:r>
              <a:rPr lang="en-US" b="1" u="sng" dirty="0" smtClean="0">
                <a:solidFill>
                  <a:prstClr val="black"/>
                </a:solidFill>
              </a:rPr>
              <a:t>Book 2</a:t>
            </a:r>
            <a:r>
              <a:rPr lang="en-US" dirty="0" smtClean="0">
                <a:solidFill>
                  <a:prstClr val="black"/>
                </a:solidFill>
              </a:rPr>
              <a:t>: On birds and Mammals of Pakistan written by D.J </a:t>
            </a:r>
            <a:r>
              <a:rPr lang="en-US" dirty="0" err="1" smtClean="0">
                <a:solidFill>
                  <a:prstClr val="black"/>
                </a:solidFill>
              </a:rPr>
              <a:t>Roberit</a:t>
            </a:r>
            <a:endParaRPr lang="en-US" sz="3200" dirty="0" smtClean="0">
              <a:solidFill>
                <a:prstClr val="black"/>
              </a:solidFill>
            </a:endParaRPr>
          </a:p>
          <a:p>
            <a:endParaRPr lang="en-US" sz="3200" dirty="0" smtClean="0">
              <a:solidFill>
                <a:prstClr val="black"/>
              </a:solidFill>
            </a:endParaRPr>
          </a:p>
          <a:p>
            <a:pPr marL="1257300" lvl="3" indent="0">
              <a:buNone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5284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u="sng" dirty="0" smtClean="0"/>
              <a:t>The Areas </a:t>
            </a:r>
            <a:r>
              <a:rPr lang="en-US" b="1" u="sng" dirty="0"/>
              <a:t>W</a:t>
            </a:r>
            <a:r>
              <a:rPr lang="en-US" b="1" u="sng" dirty="0" smtClean="0"/>
              <a:t>hich </a:t>
            </a:r>
            <a:r>
              <a:rPr lang="en-US" b="1" u="sng" dirty="0"/>
              <a:t>A</a:t>
            </a:r>
            <a:r>
              <a:rPr lang="en-US" b="1" u="sng" dirty="0" smtClean="0"/>
              <a:t>re </a:t>
            </a:r>
            <a:r>
              <a:rPr lang="en-US" b="1" u="sng" dirty="0" err="1" smtClean="0"/>
              <a:t>Ment</a:t>
            </a:r>
            <a:r>
              <a:rPr lang="en-US" b="1" u="sng" dirty="0" smtClean="0"/>
              <a:t> </a:t>
            </a:r>
            <a:r>
              <a:rPr lang="en-US" b="1" u="sng" dirty="0"/>
              <a:t>F</a:t>
            </a:r>
            <a:r>
              <a:rPr lang="en-US" b="1" u="sng" dirty="0" smtClean="0"/>
              <a:t>or </a:t>
            </a:r>
            <a:r>
              <a:rPr lang="en-US" b="1" u="sng" dirty="0"/>
              <a:t>D</a:t>
            </a:r>
            <a:r>
              <a:rPr lang="en-US" b="1" u="sng" dirty="0" smtClean="0"/>
              <a:t>ifferent Reasons</a:t>
            </a:r>
            <a:endParaRPr lang="en-US" b="1" u="sng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23633711"/>
              </p:ext>
            </p:extLst>
          </p:nvPr>
        </p:nvGraphicFramePr>
        <p:xfrm>
          <a:off x="457200" y="1600200"/>
          <a:ext cx="8229600" cy="49529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29600"/>
              </a:tblGrid>
              <a:tr h="550333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1_Strict </a:t>
                      </a:r>
                      <a:r>
                        <a:rPr lang="en-US" sz="2400" b="1" dirty="0" smtClean="0"/>
                        <a:t>Nature</a:t>
                      </a:r>
                      <a:r>
                        <a:rPr lang="en-US" sz="2400" b="1" baseline="0" dirty="0" smtClean="0"/>
                        <a:t> Area </a:t>
                      </a:r>
                      <a:endParaRPr lang="en-US" sz="2400" dirty="0"/>
                    </a:p>
                  </a:txBody>
                  <a:tcPr/>
                </a:tc>
              </a:tr>
              <a:tr h="550333">
                <a:tc>
                  <a:txBody>
                    <a:bodyPr/>
                    <a:lstStyle/>
                    <a:p>
                      <a:pPr algn="l"/>
                      <a:r>
                        <a:rPr lang="en-US" sz="2400" dirty="0" smtClean="0"/>
                        <a:t>2_Wilderness Area</a:t>
                      </a:r>
                      <a:endParaRPr lang="en-US" sz="2400" dirty="0"/>
                    </a:p>
                  </a:txBody>
                  <a:tcPr/>
                </a:tc>
              </a:tr>
              <a:tr h="550333">
                <a:tc>
                  <a:txBody>
                    <a:bodyPr/>
                    <a:lstStyle/>
                    <a:p>
                      <a:pPr algn="l"/>
                      <a:r>
                        <a:rPr lang="en-US" sz="2400" dirty="0" smtClean="0"/>
                        <a:t>3_National Park</a:t>
                      </a:r>
                      <a:endParaRPr lang="en-US" sz="2400" dirty="0"/>
                    </a:p>
                  </a:txBody>
                  <a:tcPr/>
                </a:tc>
              </a:tr>
              <a:tr h="550333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4_National </a:t>
                      </a:r>
                      <a:r>
                        <a:rPr lang="en-US" sz="2400" dirty="0" err="1" smtClean="0"/>
                        <a:t>Manoments</a:t>
                      </a:r>
                      <a:endParaRPr lang="en-US" sz="2400" dirty="0"/>
                    </a:p>
                  </a:txBody>
                  <a:tcPr/>
                </a:tc>
              </a:tr>
              <a:tr h="550333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5_Habitual</a:t>
                      </a:r>
                      <a:r>
                        <a:rPr lang="en-US" sz="2400" baseline="0" dirty="0" smtClean="0"/>
                        <a:t> Species Management Area</a:t>
                      </a:r>
                      <a:endParaRPr lang="en-US" sz="2400" dirty="0"/>
                    </a:p>
                  </a:txBody>
                  <a:tcPr/>
                </a:tc>
              </a:tr>
              <a:tr h="550333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6_Protected Landscape/</a:t>
                      </a:r>
                      <a:r>
                        <a:rPr lang="en-US" sz="2400" dirty="0" err="1" smtClean="0"/>
                        <a:t>Sealscafe</a:t>
                      </a:r>
                      <a:endParaRPr lang="en-US" sz="2400" dirty="0"/>
                    </a:p>
                  </a:txBody>
                  <a:tcPr/>
                </a:tc>
              </a:tr>
              <a:tr h="550333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7_Resource Protected Area</a:t>
                      </a:r>
                      <a:endParaRPr lang="en-US" sz="2400" dirty="0"/>
                    </a:p>
                  </a:txBody>
                  <a:tcPr/>
                </a:tc>
              </a:tr>
              <a:tr h="550333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8_Wildlife </a:t>
                      </a:r>
                      <a:r>
                        <a:rPr lang="en-US" sz="2400" dirty="0" err="1" smtClean="0"/>
                        <a:t>Centuary</a:t>
                      </a:r>
                      <a:endParaRPr lang="en-US" sz="2400" dirty="0"/>
                    </a:p>
                  </a:txBody>
                  <a:tcPr/>
                </a:tc>
              </a:tr>
              <a:tr h="550333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9_Game </a:t>
                      </a:r>
                      <a:r>
                        <a:rPr lang="en-US" sz="2400" dirty="0" smtClean="0"/>
                        <a:t>Reserve</a:t>
                      </a:r>
                      <a:endParaRPr lang="en-US" sz="24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54335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5334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b="1" u="sng" dirty="0"/>
              <a:t>The Areas Which Are </a:t>
            </a:r>
            <a:r>
              <a:rPr lang="en-US" b="1" u="sng" dirty="0" err="1"/>
              <a:t>Ment</a:t>
            </a:r>
            <a:r>
              <a:rPr lang="en-US" b="1" u="sng" dirty="0"/>
              <a:t> For Different Reasons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219200"/>
            <a:ext cx="8915400" cy="5410200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en-US" b="1" u="sng" dirty="0"/>
              <a:t>1.Strict </a:t>
            </a:r>
            <a:r>
              <a:rPr lang="en-US" b="1" u="sng" dirty="0" smtClean="0"/>
              <a:t>Nature: </a:t>
            </a:r>
            <a:r>
              <a:rPr lang="en-US" dirty="0" smtClean="0"/>
              <a:t>The protected area managed mainly for science and scientific purpose.</a:t>
            </a:r>
          </a:p>
          <a:p>
            <a:pPr marL="0" indent="0" algn="just">
              <a:buNone/>
            </a:pPr>
            <a:r>
              <a:rPr lang="en-US" b="1" u="sng" dirty="0"/>
              <a:t>2.Wilderness </a:t>
            </a:r>
            <a:r>
              <a:rPr lang="en-US" b="1" u="sng" dirty="0" smtClean="0"/>
              <a:t>Area: </a:t>
            </a:r>
            <a:r>
              <a:rPr lang="en-US" dirty="0" smtClean="0"/>
              <a:t>Managed mainly for wilderness protection. </a:t>
            </a:r>
          </a:p>
          <a:p>
            <a:pPr marL="0" indent="0" algn="ctr">
              <a:buNone/>
            </a:pPr>
            <a:r>
              <a:rPr lang="en-US" b="1" u="sng" dirty="0" smtClean="0">
                <a:solidFill>
                  <a:srgbClr val="00B0F0"/>
                </a:solidFill>
              </a:rPr>
              <a:t>SLOSS=?</a:t>
            </a:r>
            <a:r>
              <a:rPr lang="en-US" u="sng" dirty="0" smtClean="0">
                <a:solidFill>
                  <a:srgbClr val="00B0F0"/>
                </a:solidFill>
              </a:rPr>
              <a:t>(Single Large or Saved Small Area)</a:t>
            </a:r>
          </a:p>
          <a:p>
            <a:pPr marL="0" indent="0">
              <a:buNone/>
            </a:pPr>
            <a:r>
              <a:rPr lang="en-US" b="1" u="sng" dirty="0"/>
              <a:t>3.National </a:t>
            </a:r>
            <a:r>
              <a:rPr lang="en-US" b="1" u="sng" dirty="0" smtClean="0"/>
              <a:t>Park: </a:t>
            </a:r>
            <a:r>
              <a:rPr lang="en-US" dirty="0" smtClean="0"/>
              <a:t>The required parameters for national  park.</a:t>
            </a:r>
          </a:p>
          <a:p>
            <a:pPr marL="0" indent="0">
              <a:buNone/>
            </a:pPr>
            <a:r>
              <a:rPr lang="en-US" b="1" u="sng" dirty="0" smtClean="0">
                <a:solidFill>
                  <a:schemeClr val="accent3">
                    <a:lumMod val="75000"/>
                  </a:schemeClr>
                </a:solidFill>
              </a:rPr>
              <a:t>a).Intact Ecosystem</a:t>
            </a:r>
            <a:r>
              <a:rPr lang="en-US" b="1" dirty="0" smtClean="0"/>
              <a:t>:</a:t>
            </a:r>
            <a:r>
              <a:rPr lang="en-US" dirty="0" smtClean="0"/>
              <a:t> </a:t>
            </a:r>
          </a:p>
          <a:p>
            <a:pPr marL="0" indent="0">
              <a:buNone/>
            </a:pPr>
            <a:r>
              <a:rPr lang="en-US" b="1" dirty="0"/>
              <a:t> </a:t>
            </a:r>
            <a:r>
              <a:rPr lang="en-US" b="1" dirty="0" smtClean="0"/>
              <a:t>   _Not fragmented</a:t>
            </a:r>
          </a:p>
          <a:p>
            <a:pPr marL="0" indent="0">
              <a:buNone/>
            </a:pPr>
            <a:r>
              <a:rPr lang="en-US" b="1" dirty="0"/>
              <a:t> </a:t>
            </a:r>
            <a:r>
              <a:rPr lang="en-US" b="1" dirty="0" smtClean="0"/>
              <a:t>   _Full fledged ecosystem</a:t>
            </a:r>
          </a:p>
          <a:p>
            <a:pPr marL="0" indent="0">
              <a:buNone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0384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14400"/>
          </a:xfrm>
        </p:spPr>
        <p:txBody>
          <a:bodyPr>
            <a:normAutofit fontScale="90000"/>
          </a:bodyPr>
          <a:lstStyle/>
          <a:p>
            <a:r>
              <a:rPr lang="en-US" b="1" u="sng" dirty="0"/>
              <a:t>The Areas Which Are </a:t>
            </a:r>
            <a:r>
              <a:rPr lang="en-US" b="1" u="sng" dirty="0" err="1"/>
              <a:t>Ment</a:t>
            </a:r>
            <a:r>
              <a:rPr lang="en-US" b="1" u="sng" dirty="0"/>
              <a:t> For Different Reasons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219200"/>
            <a:ext cx="8915400" cy="5486400"/>
          </a:xfrm>
        </p:spPr>
        <p:txBody>
          <a:bodyPr/>
          <a:lstStyle/>
          <a:p>
            <a:pPr marL="457200" lvl="1" indent="0">
              <a:buNone/>
            </a:pPr>
            <a:r>
              <a:rPr lang="en-US" b="1" u="sng" dirty="0" smtClean="0">
                <a:solidFill>
                  <a:schemeClr val="accent6">
                    <a:lumMod val="75000"/>
                  </a:schemeClr>
                </a:solidFill>
              </a:rPr>
              <a:t>b).Biggest Area Required:</a:t>
            </a:r>
          </a:p>
          <a:p>
            <a:pPr marL="457200" lvl="1" indent="0">
              <a:buNone/>
            </a:pPr>
            <a:r>
              <a:rPr lang="en-US" dirty="0" smtClean="0"/>
              <a:t>  _Green-land </a:t>
            </a:r>
          </a:p>
          <a:p>
            <a:pPr marL="457200" lvl="1" indent="0">
              <a:buNone/>
            </a:pPr>
            <a:r>
              <a:rPr lang="en-US" dirty="0" smtClean="0"/>
              <a:t>  _Greatest National Park Area is 972000km.square</a:t>
            </a:r>
          </a:p>
          <a:p>
            <a:pPr marL="457200" lvl="1" indent="0">
              <a:buNone/>
            </a:pPr>
            <a:r>
              <a:rPr lang="en-US" dirty="0" smtClean="0"/>
              <a:t>  _Lahore is not possible area for National Park</a:t>
            </a:r>
          </a:p>
          <a:p>
            <a:pPr marL="457200" lvl="1" indent="0">
              <a:buNone/>
            </a:pPr>
            <a:r>
              <a:rPr lang="en-US" dirty="0" smtClean="0"/>
              <a:t>  _There are 24 National Parks in Pakistan</a:t>
            </a:r>
          </a:p>
          <a:p>
            <a:pPr marL="457200" lvl="1" indent="0">
              <a:buNone/>
            </a:pPr>
            <a:r>
              <a:rPr lang="en-US" b="1" u="sng" dirty="0" smtClean="0">
                <a:solidFill>
                  <a:schemeClr val="accent6">
                    <a:lumMod val="75000"/>
                  </a:schemeClr>
                </a:solidFill>
              </a:rPr>
              <a:t>c)Taxa Management:</a:t>
            </a:r>
          </a:p>
          <a:p>
            <a:pPr marL="457200" lvl="1" indent="0">
              <a:buNone/>
            </a:pPr>
            <a:r>
              <a:rPr lang="en-US" dirty="0"/>
              <a:t> </a:t>
            </a:r>
            <a:r>
              <a:rPr lang="en-US" dirty="0" smtClean="0"/>
              <a:t> _Desert Ecosystem having vast area but scarcity of water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6908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</p:spPr>
        <p:txBody>
          <a:bodyPr>
            <a:normAutofit fontScale="90000"/>
          </a:bodyPr>
          <a:lstStyle/>
          <a:p>
            <a:r>
              <a:rPr lang="en-US" b="1" u="sng" dirty="0"/>
              <a:t>The Areas Which Are </a:t>
            </a:r>
            <a:r>
              <a:rPr lang="en-US" b="1" u="sng" dirty="0" err="1"/>
              <a:t>Ment</a:t>
            </a:r>
            <a:r>
              <a:rPr lang="en-US" b="1" u="sng" dirty="0"/>
              <a:t> For Different Reasons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219200"/>
            <a:ext cx="8839200" cy="5500255"/>
          </a:xfrm>
        </p:spPr>
        <p:txBody>
          <a:bodyPr/>
          <a:lstStyle/>
          <a:p>
            <a:pPr marL="0" indent="0">
              <a:buNone/>
            </a:pPr>
            <a:r>
              <a:rPr lang="en-US" b="1" u="sng" dirty="0" smtClean="0"/>
              <a:t>4.Natural </a:t>
            </a:r>
            <a:r>
              <a:rPr lang="en-US" b="1" u="sng" dirty="0" err="1" smtClean="0"/>
              <a:t>Manoments</a:t>
            </a:r>
            <a:r>
              <a:rPr lang="en-US" b="1" u="sng" dirty="0" smtClean="0"/>
              <a:t>:</a:t>
            </a:r>
            <a:r>
              <a:rPr lang="en-US" dirty="0" smtClean="0"/>
              <a:t> Mainly managed for the protection of cultural features.</a:t>
            </a:r>
          </a:p>
          <a:p>
            <a:pPr marL="0" indent="0">
              <a:buNone/>
            </a:pPr>
            <a:r>
              <a:rPr lang="en-US" b="1" u="sng" dirty="0" smtClean="0"/>
              <a:t>5.Habitat Species Management:</a:t>
            </a:r>
            <a:r>
              <a:rPr lang="en-US" dirty="0" smtClean="0"/>
              <a:t> The species and habitat are protected through management intervention.</a:t>
            </a:r>
          </a:p>
          <a:p>
            <a:pPr marL="0" indent="0">
              <a:buNone/>
            </a:pPr>
            <a:r>
              <a:rPr lang="en-US" b="1" u="sng" dirty="0" smtClean="0"/>
              <a:t>6.Protected Landscape/</a:t>
            </a:r>
            <a:r>
              <a:rPr lang="en-US" b="1" u="sng" dirty="0" err="1" smtClean="0"/>
              <a:t>Sealscafe</a:t>
            </a:r>
            <a:r>
              <a:rPr lang="en-US" b="1" dirty="0" smtClean="0"/>
              <a:t>:</a:t>
            </a:r>
            <a:r>
              <a:rPr lang="en-US" dirty="0" smtClean="0"/>
              <a:t> The protected area or land for recreation or enjoyment.</a:t>
            </a:r>
          </a:p>
          <a:p>
            <a:pPr marL="0" indent="0">
              <a:buNone/>
            </a:pPr>
            <a:r>
              <a:rPr lang="en-US" b="1" u="sng" dirty="0" smtClean="0"/>
              <a:t>7.Resource Protected Area:</a:t>
            </a:r>
            <a:r>
              <a:rPr lang="en-US" dirty="0" smtClean="0"/>
              <a:t>  The sustainable use of natural resource </a:t>
            </a:r>
          </a:p>
          <a:p>
            <a:pPr marL="0" indent="0">
              <a:buNone/>
            </a:pPr>
            <a:r>
              <a:rPr lang="en-US" dirty="0"/>
              <a:t>  </a:t>
            </a:r>
            <a:r>
              <a:rPr lang="en-US" dirty="0" smtClean="0"/>
              <a:t> _Usage=Replantation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2082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219200"/>
          </a:xfrm>
        </p:spPr>
        <p:txBody>
          <a:bodyPr>
            <a:normAutofit fontScale="90000"/>
          </a:bodyPr>
          <a:lstStyle/>
          <a:p>
            <a:r>
              <a:rPr lang="en-US" b="1" u="sng" dirty="0"/>
              <a:t>The Areas Which Are </a:t>
            </a:r>
            <a:r>
              <a:rPr lang="en-US" b="1" u="sng" dirty="0" err="1"/>
              <a:t>Ment</a:t>
            </a:r>
            <a:r>
              <a:rPr lang="en-US" b="1" u="sng" dirty="0"/>
              <a:t> For Different Reasons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600200"/>
            <a:ext cx="8915400" cy="5029200"/>
          </a:xfrm>
        </p:spPr>
        <p:txBody>
          <a:bodyPr/>
          <a:lstStyle/>
          <a:p>
            <a:pPr marL="0" indent="0">
              <a:buNone/>
            </a:pPr>
            <a:r>
              <a:rPr lang="en-US" b="1" u="sng" dirty="0" smtClean="0"/>
              <a:t>8.Wildlife </a:t>
            </a:r>
            <a:r>
              <a:rPr lang="en-US" b="1" u="sng" dirty="0" err="1" smtClean="0"/>
              <a:t>Centuary</a:t>
            </a:r>
            <a:r>
              <a:rPr lang="en-US" b="1" u="sng" dirty="0" smtClean="0"/>
              <a:t>: </a:t>
            </a:r>
            <a:r>
              <a:rPr lang="en-US" dirty="0" smtClean="0"/>
              <a:t>The breeding ground for a species and hunting is not allowed</a:t>
            </a:r>
          </a:p>
          <a:p>
            <a:pPr marL="0" indent="0">
              <a:buNone/>
            </a:pPr>
            <a:r>
              <a:rPr lang="en-US" b="1" dirty="0" smtClean="0"/>
              <a:t>     _ </a:t>
            </a:r>
            <a:r>
              <a:rPr lang="en-US" b="1" u="sng" dirty="0" smtClean="0">
                <a:solidFill>
                  <a:schemeClr val="accent6">
                    <a:lumMod val="75000"/>
                  </a:schemeClr>
                </a:solidFill>
              </a:rPr>
              <a:t>Two Methods: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</a:p>
          <a:p>
            <a:pPr marL="0" indent="0">
              <a:buNone/>
            </a:pP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         1-Fixed Quota (Unit time)</a:t>
            </a:r>
          </a:p>
          <a:p>
            <a:pPr marL="0" indent="0">
              <a:buNone/>
            </a:pP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	2-Fixed Efforts (Unit Area)</a:t>
            </a:r>
          </a:p>
          <a:p>
            <a:pPr marL="0" indent="0">
              <a:buNone/>
            </a:pPr>
            <a:r>
              <a:rPr lang="en-US" b="1" u="sng" dirty="0" smtClean="0"/>
              <a:t>9.Game Resource: </a:t>
            </a:r>
            <a:r>
              <a:rPr lang="en-US" dirty="0" smtClean="0"/>
              <a:t>The hunting allowed with special permit from wildlife.</a:t>
            </a:r>
            <a:endParaRPr lang="en-US" b="1" u="sng" dirty="0"/>
          </a:p>
        </p:txBody>
      </p:sp>
    </p:spTree>
    <p:extLst>
      <p:ext uri="{BB962C8B-B14F-4D97-AF65-F5344CB8AC3E}">
        <p14:creationId xmlns:p14="http://schemas.microsoft.com/office/powerpoint/2010/main" val="3087167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609600"/>
          </a:xfrm>
        </p:spPr>
        <p:txBody>
          <a:bodyPr>
            <a:normAutofit fontScale="90000"/>
          </a:bodyPr>
          <a:lstStyle/>
          <a:p>
            <a:r>
              <a:rPr lang="en-US" b="1" u="sng" dirty="0" err="1" smtClean="0"/>
              <a:t>Sirvogate</a:t>
            </a:r>
            <a:r>
              <a:rPr lang="en-US" b="1" u="sng" dirty="0" smtClean="0"/>
              <a:t> Approaches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914400"/>
            <a:ext cx="8763000" cy="5791200"/>
          </a:xfrm>
        </p:spPr>
        <p:txBody>
          <a:bodyPr/>
          <a:lstStyle/>
          <a:p>
            <a:r>
              <a:rPr lang="en-US" dirty="0" smtClean="0"/>
              <a:t>The conservation required resource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_Soil is problem for developing countries</a:t>
            </a:r>
          </a:p>
          <a:p>
            <a:pPr marL="0" indent="0">
              <a:buNone/>
            </a:pPr>
            <a:r>
              <a:rPr lang="en-US" dirty="0" smtClean="0"/>
              <a:t>         _So we should adopt the strategies which are used in developed </a:t>
            </a:r>
            <a:r>
              <a:rPr lang="en-US" dirty="0" err="1" smtClean="0"/>
              <a:t>countires</a:t>
            </a:r>
            <a:r>
              <a:rPr lang="en-US" dirty="0" smtClean="0"/>
              <a:t>.</a:t>
            </a:r>
          </a:p>
          <a:p>
            <a:pPr marL="0" indent="0" algn="ctr">
              <a:buNone/>
            </a:pPr>
            <a:r>
              <a:rPr lang="en-US" b="1" u="sng" dirty="0" smtClean="0"/>
              <a:t>Selection Of </a:t>
            </a:r>
            <a:r>
              <a:rPr lang="en-US" b="1" u="sng" dirty="0" smtClean="0"/>
              <a:t>Taxa</a:t>
            </a:r>
            <a:endParaRPr lang="en-US" b="1" u="sng" dirty="0" smtClean="0"/>
          </a:p>
          <a:p>
            <a:r>
              <a:rPr lang="en-US" dirty="0" smtClean="0"/>
              <a:t>The Characteristics of taxa based on selection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Indicate taxa should learn well known taxonomy.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Ecology indicates taxa</a:t>
            </a:r>
            <a:r>
              <a:rPr lang="en-US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Cosmopolitan distribution of animals …..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Some species should spent to each habitat</a:t>
            </a:r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6409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838200"/>
          </a:xfrm>
        </p:spPr>
        <p:txBody>
          <a:bodyPr>
            <a:normAutofit/>
          </a:bodyPr>
          <a:lstStyle/>
          <a:p>
            <a:pPr marL="0" indent="0"/>
            <a:r>
              <a:rPr lang="en-US" b="1" u="sng" dirty="0"/>
              <a:t>Selection Of taxa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914400"/>
            <a:ext cx="8839200" cy="5791200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5.Economic value</a:t>
            </a:r>
          </a:p>
          <a:p>
            <a:pPr marL="0" indent="0">
              <a:buNone/>
            </a:pPr>
            <a:r>
              <a:rPr lang="en-US" dirty="0" smtClean="0"/>
              <a:t>6.Conservation strategies are applicable to indicator</a:t>
            </a:r>
          </a:p>
          <a:p>
            <a:pPr marL="0" indent="0">
              <a:buNone/>
            </a:pPr>
            <a:r>
              <a:rPr lang="en-US" dirty="0" smtClean="0"/>
              <a:t>7.Taxa also applicable on other taxa</a:t>
            </a:r>
          </a:p>
          <a:p>
            <a:pPr marL="0" indent="0" algn="ctr">
              <a:buNone/>
            </a:pPr>
            <a:r>
              <a:rPr lang="en-US" b="1" u="sng" dirty="0"/>
              <a:t>Problems For Selection Of </a:t>
            </a:r>
            <a:r>
              <a:rPr lang="en-US" b="1" u="sng" dirty="0" smtClean="0"/>
              <a:t>Taxa</a:t>
            </a:r>
          </a:p>
          <a:p>
            <a:pPr marL="0" indent="0">
              <a:buNone/>
            </a:pPr>
            <a:r>
              <a:rPr lang="en-US" dirty="0" smtClean="0"/>
              <a:t>There are the following problems;</a:t>
            </a:r>
          </a:p>
          <a:p>
            <a:pPr marL="0" indent="0">
              <a:buNone/>
            </a:pPr>
            <a:r>
              <a:rPr lang="en-US" dirty="0" smtClean="0"/>
              <a:t>1.The insects economically have no value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_We should conserve if we not conserve ,there is biodiversity loss</a:t>
            </a:r>
          </a:p>
          <a:p>
            <a:pPr marL="0" indent="0">
              <a:buNone/>
            </a:pPr>
            <a:r>
              <a:rPr lang="en-US" dirty="0" smtClean="0"/>
              <a:t>2.The conservation strategies are not applicable to indication.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80300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228</TotalTime>
  <Words>423</Words>
  <Application>Microsoft Office PowerPoint</Application>
  <PresentationFormat>On-screen Show (4:3)</PresentationFormat>
  <Paragraphs>72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WILDLIFE</vt:lpstr>
      <vt:lpstr>Terms</vt:lpstr>
      <vt:lpstr>The Areas Which Are Ment For Different Reasons</vt:lpstr>
      <vt:lpstr> The Areas Which Are Ment For Different Reasons</vt:lpstr>
      <vt:lpstr>The Areas Which Are Ment For Different Reasons</vt:lpstr>
      <vt:lpstr>The Areas Which Are Ment For Different Reasons</vt:lpstr>
      <vt:lpstr>The Areas Which Are Ment For Different Reasons</vt:lpstr>
      <vt:lpstr>Sirvogate Approaches</vt:lpstr>
      <vt:lpstr>Selection Of taxa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WILDLIFE</dc:title>
  <dc:creator>Kashif Manzoor</dc:creator>
  <cp:lastModifiedBy>Kashif Manzoor</cp:lastModifiedBy>
  <cp:revision>44</cp:revision>
  <dcterms:created xsi:type="dcterms:W3CDTF">2015-10-23T01:53:16Z</dcterms:created>
  <dcterms:modified xsi:type="dcterms:W3CDTF">2015-10-23T10:43:13Z</dcterms:modified>
</cp:coreProperties>
</file>