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NO.20</a:t>
            </a:r>
          </a:p>
          <a:p>
            <a:r>
              <a:rPr lang="en-US" dirty="0" smtClean="0"/>
              <a:t>THURSDAY</a:t>
            </a:r>
          </a:p>
          <a:p>
            <a:r>
              <a:rPr lang="en-US" smtClean="0"/>
              <a:t>05-11-2015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Conservation never means just to increase no. of individuals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 means to maintain the genetic variability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variability is lost </a:t>
            </a:r>
            <a:r>
              <a:rPr lang="en-US" dirty="0" err="1" smtClean="0"/>
              <a:t>adaptibility</a:t>
            </a:r>
            <a:r>
              <a:rPr lang="en-US" dirty="0" smtClean="0"/>
              <a:t> will be left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there is diversity then there is variability and it is </a:t>
            </a:r>
            <a:r>
              <a:rPr lang="en-US" dirty="0" err="1" smtClean="0"/>
              <a:t>adaptibility</a:t>
            </a:r>
            <a:r>
              <a:rPr lang="en-US" dirty="0"/>
              <a:t> </a:t>
            </a:r>
            <a:r>
              <a:rPr lang="en-US" dirty="0" smtClean="0"/>
              <a:t>there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Case by which one can increase no. of individuals from very few remaining individuals but if the genetic variability is lost then </a:t>
            </a:r>
            <a:r>
              <a:rPr lang="en-US" dirty="0" err="1" smtClean="0"/>
              <a:t>adaptibility</a:t>
            </a:r>
            <a:r>
              <a:rPr lang="en-US" dirty="0" smtClean="0"/>
              <a:t> is/will be  lost.</a:t>
            </a:r>
          </a:p>
          <a:p>
            <a:pPr marL="0" indent="0">
              <a:buNone/>
            </a:pPr>
            <a:r>
              <a:rPr lang="en-US" b="1" dirty="0" smtClean="0"/>
              <a:t>       _Genetic bottleneck in conservation biology.</a:t>
            </a:r>
          </a:p>
          <a:p>
            <a:pPr marL="0" indent="0">
              <a:buNone/>
            </a:pPr>
            <a:r>
              <a:rPr lang="en-US" b="1" dirty="0" smtClean="0"/>
              <a:t>       _Northern Elephant Seal.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_8 (gene pool)-----------100000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5929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6. Diversity means </a:t>
            </a:r>
            <a:r>
              <a:rPr lang="en-US" dirty="0" err="1" smtClean="0"/>
              <a:t>adaptibility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7. Which individuals have </a:t>
            </a:r>
            <a:r>
              <a:rPr lang="en-US" dirty="0" err="1" smtClean="0"/>
              <a:t>adaptibility</a:t>
            </a:r>
            <a:r>
              <a:rPr lang="en-US" dirty="0" smtClean="0"/>
              <a:t> to live with human habitations then they will lost diversity.</a:t>
            </a:r>
          </a:p>
          <a:p>
            <a:pPr marL="0" indent="0">
              <a:buNone/>
            </a:pPr>
            <a:r>
              <a:rPr lang="en-US" b="1" u="sng" dirty="0" smtClean="0"/>
              <a:t>How to maintain genetic management of small population?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is 50% decline in population within last 10 years          1000=500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Single species captured from Pakistan will indicate diversity/abundance of that species in Pakistan.</a:t>
            </a:r>
          </a:p>
          <a:p>
            <a:pPr marL="0" indent="0">
              <a:buNone/>
            </a:pPr>
            <a:r>
              <a:rPr lang="en-US" b="1" u="sng" dirty="0" smtClean="0"/>
              <a:t>Relative Abundance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Mus</a:t>
            </a:r>
            <a:r>
              <a:rPr lang="en-US" dirty="0" smtClean="0"/>
              <a:t> </a:t>
            </a:r>
            <a:r>
              <a:rPr lang="en-US" dirty="0" err="1" smtClean="0"/>
              <a:t>musculine</a:t>
            </a:r>
            <a:r>
              <a:rPr lang="en-US" dirty="0" smtClean="0"/>
              <a:t>   1=50%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Rattus</a:t>
            </a:r>
            <a:r>
              <a:rPr lang="en-US" dirty="0" smtClean="0"/>
              <a:t> </a:t>
            </a:r>
            <a:r>
              <a:rPr lang="en-US" dirty="0" err="1" smtClean="0"/>
              <a:t>raltus</a:t>
            </a:r>
            <a:r>
              <a:rPr lang="en-US" dirty="0" smtClean="0"/>
              <a:t>        1=50%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262703"/>
              </p:ext>
            </p:extLst>
          </p:nvPr>
        </p:nvGraphicFramePr>
        <p:xfrm>
          <a:off x="228601" y="1143000"/>
          <a:ext cx="84582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20"/>
                <a:gridCol w="1645920"/>
                <a:gridCol w="1645920"/>
                <a:gridCol w="1645920"/>
                <a:gridCol w="1645920"/>
              </a:tblGrid>
              <a:tr h="718457">
                <a:tc>
                  <a:txBody>
                    <a:bodyPr/>
                    <a:lstStyle/>
                    <a:p>
                      <a:r>
                        <a:rPr lang="en-US" dirty="0" smtClean="0"/>
                        <a:t>Punjab=1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P=0</a:t>
                      </a:r>
                      <a:endParaRPr lang="en-US" dirty="0"/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en-US" dirty="0" smtClean="0"/>
                        <a:t>K.PK=1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K.PK=1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K.PK=0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K.PK=0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K.PK=0</a:t>
                      </a:r>
                      <a:endParaRPr lang="en-US" dirty="0"/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en-US" dirty="0" smtClean="0"/>
                        <a:t>Sindh=1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S=0</a:t>
                      </a:r>
                      <a:endParaRPr lang="en-US" dirty="0"/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en-US" dirty="0" smtClean="0"/>
                        <a:t>Baluchistan=1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B=0</a:t>
                      </a:r>
                      <a:endParaRPr lang="en-US" dirty="0"/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en-US" dirty="0" smtClean="0"/>
                        <a:t>G.B=1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G.B=1</a:t>
                      </a:r>
                      <a:endParaRPr lang="en-US" dirty="0"/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Total=05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Total=04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Total=03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Total=02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Total=01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%age=100%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%age=80%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%age=60%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%age=40%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Arial Black" pitchFamily="34" charset="0"/>
                        </a:rPr>
                        <a:t>%age=20%</a:t>
                      </a:r>
                      <a:endParaRPr lang="en-US" b="1" u="sng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04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There is problem in measurement of biodiversity</a:t>
            </a:r>
          </a:p>
          <a:p>
            <a:r>
              <a:rPr lang="en-US" dirty="0" smtClean="0"/>
              <a:t>Below 50% is the main threat for biodiversity.</a:t>
            </a:r>
          </a:p>
          <a:p>
            <a:pPr marL="0" indent="0">
              <a:buNone/>
            </a:pPr>
            <a:r>
              <a:rPr lang="en-US" b="1" dirty="0" smtClean="0"/>
              <a:t>a= coldness,  b=warmness,  c=heavy metal </a:t>
            </a:r>
            <a:r>
              <a:rPr lang="en-US" b="1" dirty="0" err="1" smtClean="0"/>
              <a:t>polution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d= resistance again radiation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 can maintain diversity by maintaining one individual with all genes rather than maintaining 3 individuals of lost genes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444228"/>
              </p:ext>
            </p:extLst>
          </p:nvPr>
        </p:nvGraphicFramePr>
        <p:xfrm>
          <a:off x="838200" y="2895600"/>
          <a:ext cx="6096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4617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Abcd</a:t>
                      </a:r>
                      <a:endParaRPr lang="en-US" dirty="0"/>
                    </a:p>
                  </a:txBody>
                  <a:tcPr/>
                </a:tc>
              </a:tr>
              <a:tr h="59750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Bc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Bcd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Abc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ac</a:t>
                      </a:r>
                      <a:endParaRPr lang="en-US" dirty="0"/>
                    </a:p>
                  </a:txBody>
                  <a:tcPr/>
                </a:tc>
              </a:tr>
              <a:tr h="597503">
                <a:tc>
                  <a:txBody>
                    <a:bodyPr/>
                    <a:lstStyle/>
                    <a:p>
                      <a:r>
                        <a:rPr lang="en-US" dirty="0" smtClean="0"/>
                        <a:t>Ad</a:t>
                      </a:r>
                    </a:p>
                    <a:p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Abd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Bcd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  <a:tr h="597503">
                <a:tc>
                  <a:txBody>
                    <a:bodyPr/>
                    <a:lstStyle/>
                    <a:p>
                      <a:r>
                        <a:rPr lang="en-US" dirty="0" smtClean="0"/>
                        <a:t>A </a:t>
                      </a:r>
                      <a:r>
                        <a:rPr lang="en-US" dirty="0" err="1" smtClean="0"/>
                        <a:t>a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A </a:t>
                      </a:r>
                      <a:r>
                        <a:rPr lang="en-US" dirty="0" err="1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 </a:t>
                      </a:r>
                      <a:r>
                        <a:rPr lang="en-US" dirty="0" err="1" smtClean="0"/>
                        <a:t>b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B </a:t>
                      </a:r>
                      <a:r>
                        <a:rPr lang="en-US" dirty="0" err="1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 </a:t>
                      </a:r>
                      <a:r>
                        <a:rPr lang="en-US" dirty="0" err="1" smtClean="0"/>
                        <a:t>c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C </a:t>
                      </a:r>
                      <a:r>
                        <a:rPr lang="en-US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 </a:t>
                      </a:r>
                      <a:r>
                        <a:rPr lang="en-US" dirty="0" err="1" smtClean="0"/>
                        <a:t>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 </a:t>
                      </a:r>
                      <a:r>
                        <a:rPr lang="en-US" dirty="0" err="1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148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u="sng" dirty="0" smtClean="0"/>
              <a:t>Size of Protected Area</a:t>
            </a:r>
          </a:p>
          <a:p>
            <a:pPr marL="0" indent="0" algn="ctr">
              <a:buNone/>
            </a:pPr>
            <a:r>
              <a:rPr lang="en-US" b="1" u="sng" dirty="0" smtClean="0"/>
              <a:t>SLOS=?</a:t>
            </a:r>
          </a:p>
          <a:p>
            <a:r>
              <a:rPr lang="en-US" dirty="0" smtClean="0"/>
              <a:t>Bigger is the best but it depends upon the availability of space.</a:t>
            </a:r>
          </a:p>
          <a:p>
            <a:r>
              <a:rPr lang="en-US" dirty="0" smtClean="0"/>
              <a:t>But it is not available  then small fragment should be selected</a:t>
            </a:r>
          </a:p>
          <a:p>
            <a:pPr marL="0" indent="0" algn="ctr">
              <a:buNone/>
            </a:pPr>
            <a:r>
              <a:rPr lang="en-US" b="1" u="sng" dirty="0" smtClean="0"/>
              <a:t>Shape Of Protected Area</a:t>
            </a:r>
          </a:p>
          <a:p>
            <a:r>
              <a:rPr lang="en-US" dirty="0" smtClean="0"/>
              <a:t>It should be more or less circular in shape to avoid edge effect.</a:t>
            </a:r>
          </a:p>
          <a:p>
            <a:r>
              <a:rPr lang="en-US" dirty="0" smtClean="0"/>
              <a:t>The species along edges have to resist more than resist more so the density is lesser along edges</a:t>
            </a:r>
          </a:p>
          <a:p>
            <a:pPr marL="0" indent="0">
              <a:buNone/>
            </a:pPr>
            <a:r>
              <a:rPr lang="en-US" b="1" u="sng" dirty="0" smtClean="0"/>
              <a:t>Aquatic Ecosystem</a:t>
            </a:r>
          </a:p>
          <a:p>
            <a:pPr marL="0" indent="0">
              <a:buNone/>
            </a:pPr>
            <a:r>
              <a:rPr lang="en-US" dirty="0" smtClean="0"/>
              <a:t>One should select the area where density is more.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17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371</Words>
  <Application>Microsoft Office PowerPoint</Application>
  <PresentationFormat>On-screen Show (4:3)</PresentationFormat>
  <Paragraphs>103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WILDLIFE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Windows User</dc:creator>
  <cp:lastModifiedBy>Windows User</cp:lastModifiedBy>
  <cp:revision>24</cp:revision>
  <dcterms:created xsi:type="dcterms:W3CDTF">2015-11-18T10:07:59Z</dcterms:created>
  <dcterms:modified xsi:type="dcterms:W3CDTF">2015-11-24T06:45:11Z</dcterms:modified>
</cp:coreProperties>
</file>