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en.wikipedia.org/wiki/Indigenous_Australia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nrc.nsw.gov.au/" TargetMode="External"/><Relationship Id="rId2" Type="http://schemas.openxmlformats.org/officeDocument/2006/relationships/hyperlink" Target="http://en.wikipedia.org/w/index.php?title=Catchment_Management_Authority_of_%28New_South_Wales%29&amp;action=edit&amp;redlink=1" TargetMode="External"/><Relationship Id="rId1" Type="http://schemas.openxmlformats.org/officeDocument/2006/relationships/slideLayout" Target="../slideLayouts/slideLayout2.xml"/><Relationship Id="rId5" Type="http://schemas.openxmlformats.org/officeDocument/2006/relationships/hyperlink" Target="http://en.wikipedia.org/wiki/Adaptive_management" TargetMode="External"/><Relationship Id="rId4" Type="http://schemas.openxmlformats.org/officeDocument/2006/relationships/hyperlink" Target="http://en.wikipedia.org/wiki/Catchment_Management_Authority_%28New_South_Wales%2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04800"/>
            <a:ext cx="7924800" cy="6096000"/>
          </a:xfrm>
        </p:spPr>
        <p:txBody>
          <a:bodyPr>
            <a:normAutofit fontScale="85000" lnSpcReduction="20000"/>
          </a:bodyPr>
          <a:lstStyle/>
          <a:p>
            <a:r>
              <a:rPr lang="en-US" sz="3800" b="1" dirty="0" smtClean="0">
                <a:solidFill>
                  <a:schemeClr val="tx1"/>
                </a:solidFill>
              </a:rPr>
              <a:t>Resource Management</a:t>
            </a:r>
          </a:p>
          <a:p>
            <a:pPr algn="just"/>
            <a:r>
              <a:rPr lang="en-US" sz="3100" b="1" dirty="0" smtClean="0">
                <a:solidFill>
                  <a:schemeClr val="tx1"/>
                </a:solidFill>
              </a:rPr>
              <a:t>Resource?</a:t>
            </a:r>
          </a:p>
          <a:p>
            <a:pPr algn="just"/>
            <a:r>
              <a:rPr lang="en-US" sz="3100" b="1" dirty="0" smtClean="0">
                <a:solidFill>
                  <a:schemeClr val="tx1"/>
                </a:solidFill>
              </a:rPr>
              <a:t>Natural Resources:</a:t>
            </a:r>
            <a:r>
              <a:rPr lang="en-US" sz="3100" dirty="0" smtClean="0">
                <a:solidFill>
                  <a:schemeClr val="tx1"/>
                </a:solidFill>
              </a:rPr>
              <a:t> Land, Water, Soil, Plants, Animals etc</a:t>
            </a:r>
          </a:p>
          <a:p>
            <a:pPr algn="just"/>
            <a:r>
              <a:rPr lang="en-US" sz="3100" b="1" dirty="0" smtClean="0">
                <a:solidFill>
                  <a:schemeClr val="tx1"/>
                </a:solidFill>
              </a:rPr>
              <a:t>Management approaches</a:t>
            </a:r>
          </a:p>
          <a:p>
            <a:pPr lvl="0" algn="just"/>
            <a:r>
              <a:rPr lang="en-US" sz="3100" b="1" dirty="0" smtClean="0">
                <a:solidFill>
                  <a:schemeClr val="tx1"/>
                </a:solidFill>
              </a:rPr>
              <a:t>1. Community-based </a:t>
            </a:r>
            <a:r>
              <a:rPr lang="en-US" sz="3100" b="1" dirty="0" smtClean="0">
                <a:solidFill>
                  <a:schemeClr val="tx1"/>
                </a:solidFill>
              </a:rPr>
              <a:t>natural resource management</a:t>
            </a:r>
            <a:endParaRPr lang="en-US" sz="3100" dirty="0" smtClean="0">
              <a:solidFill>
                <a:schemeClr val="tx1"/>
              </a:solidFill>
            </a:endParaRPr>
          </a:p>
          <a:p>
            <a:pPr algn="just"/>
            <a:r>
              <a:rPr lang="en-US" sz="3100" dirty="0" smtClean="0">
                <a:solidFill>
                  <a:schemeClr val="tx1"/>
                </a:solidFill>
              </a:rPr>
              <a:t>The </a:t>
            </a:r>
            <a:r>
              <a:rPr lang="en-US" sz="3100" dirty="0" smtClean="0">
                <a:solidFill>
                  <a:schemeClr val="tx1"/>
                </a:solidFill>
              </a:rPr>
              <a:t>community-based natural resource management (CBNRM) approach combines conservation objectives with the generation of economic benefits for rural communities. The three key assumptions being that: locals are better placed to conserve natural resources, people will conserve a resource only if benefits exceed the costs of conservation, and people will conserve a resource that is linked directly to their quality of life. When a local people’s quality of life is enhanced, their efforts and commitment to ensure the future well-being of the resource are also enhanced.</a:t>
            </a:r>
            <a:endParaRPr lang="en-US" sz="3100" dirty="0" smtClean="0">
              <a:solidFill>
                <a:schemeClr val="tx1"/>
              </a:solidFill>
            </a:endParaRP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algn="just">
              <a:buNone/>
            </a:pPr>
            <a:r>
              <a:rPr lang="en-US" dirty="0" smtClean="0"/>
              <a:t>The United Nations advocates CBNRM in the Convention on Biodiversity and the Convention to Combat Desertification. Unless clearly defined, decentralized NRM can result an ambiguous socio-legal environment with local communities racing to exploit natural resources while they can e.g. forest communities in central Kalimantan (Indonesia).</a:t>
            </a:r>
          </a:p>
          <a:p>
            <a:pPr algn="just">
              <a:buNone/>
            </a:pPr>
            <a:r>
              <a:rPr lang="en-US" dirty="0" smtClean="0"/>
              <a:t>A problem of CBNRM is the difficulty of reconciling and harmonizing the objectives of socioeconomic development, biodiversity protection and sustainable resource utilization. The concept and conflicting interests of CBNRM, show how the motives behind the participation are differentiated as either people-centered (active or participatory results that are truly empowering) or planner-centered (nominal and results in passive recipients). Understanding power relations is crucial to the success of community based NRM. Locals may be reluctant to challenge government recommendations for fear of losing promised benefits.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85000" lnSpcReduction="10000"/>
          </a:bodyPr>
          <a:lstStyle/>
          <a:p>
            <a:pPr algn="just">
              <a:buNone/>
            </a:pPr>
            <a:r>
              <a:rPr lang="en-US" sz="2400" dirty="0" smtClean="0"/>
              <a:t>CBNRM is based particularly on advocacy by nongovernmental organizations working with local groups and communities, on the one hand, and national and transnational organizations, on the other, to build and extend new versions of environmental and social advocacy that link social justice and environmental management agendas with both direct and indirect benefits observed including a share of revenues, employment, diversification of livelihoods and increased pride and identity. CBNRM has raised new challenges, as concepts of community, territory, conservation, and indigenous are worked into politically varied plans and programs in disparate sites. Warner and Jones address strategies for effectively managing conflict in CBNRM.</a:t>
            </a:r>
          </a:p>
          <a:p>
            <a:pPr algn="just">
              <a:buNone/>
            </a:pPr>
            <a:r>
              <a:rPr lang="en-US" sz="2400" dirty="0" smtClean="0"/>
              <a:t>The capacity of </a:t>
            </a:r>
            <a:r>
              <a:rPr lang="en-US" sz="2400" dirty="0" smtClean="0">
                <a:hlinkClick r:id="rId2" tooltip="Indigenous Australians"/>
              </a:rPr>
              <a:t>indigenous</a:t>
            </a:r>
            <a:r>
              <a:rPr lang="en-US" sz="2400" dirty="0" smtClean="0"/>
              <a:t> communities to conserve natural resources has been acknowledged by the Australian Government with the Caring for Country Program. Caring for our Country is an Australian Government initiative jointly administered by the Australian Government Department of Agriculture, Fisheries and Forestry and the Department of the Environment, Water, Heritage and the Arts. These Departments share responsibility for delivery of the Australian Government’s environment and sustainable agriculture programs, which have traditionally been broadly referred to under the banner of ‘natural resource management’.</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62600"/>
          </a:xfrm>
        </p:spPr>
        <p:txBody>
          <a:bodyPr>
            <a:normAutofit fontScale="77500" lnSpcReduction="20000"/>
          </a:bodyPr>
          <a:lstStyle/>
          <a:p>
            <a:pPr algn="just">
              <a:buNone/>
            </a:pPr>
            <a:r>
              <a:rPr lang="en-US" dirty="0" smtClean="0"/>
              <a:t>These programs have been delivered regionally, through 56 State government bodies, successfully allowing regional communities to decide the natural resource priorities for their regions.</a:t>
            </a:r>
          </a:p>
          <a:p>
            <a:pPr algn="just">
              <a:buNone/>
            </a:pPr>
            <a:r>
              <a:rPr lang="en-US" dirty="0" smtClean="0"/>
              <a:t>Governance is seen as a key consideration for delivering community-based or regional natural resource management. In the State of NSW, the 13 </a:t>
            </a:r>
            <a:r>
              <a:rPr lang="en-US" dirty="0" smtClean="0">
                <a:hlinkClick r:id="rId2" tooltip="Catchment Management Authority of (New South Wales) (page does not exist)"/>
              </a:rPr>
              <a:t>catchment management authorities</a:t>
            </a:r>
            <a:r>
              <a:rPr lang="en-US" dirty="0" smtClean="0"/>
              <a:t> (CMAs) are overseen by the </a:t>
            </a:r>
            <a:r>
              <a:rPr lang="en-US" dirty="0" smtClean="0">
                <a:hlinkClick r:id="rId3"/>
              </a:rPr>
              <a:t>Natural Resources Commission</a:t>
            </a:r>
            <a:r>
              <a:rPr lang="en-US" dirty="0" smtClean="0"/>
              <a:t> (NRC), responsible for undertaking audits of the effectiveness of regional natural resource management programs.</a:t>
            </a:r>
          </a:p>
          <a:p>
            <a:pPr lvl="0" algn="just">
              <a:buNone/>
            </a:pPr>
            <a:r>
              <a:rPr lang="en-US" b="1" dirty="0" smtClean="0"/>
              <a:t>2. Adaptive </a:t>
            </a:r>
            <a:r>
              <a:rPr lang="en-US" b="1" dirty="0" smtClean="0"/>
              <a:t>management</a:t>
            </a:r>
            <a:endParaRPr lang="en-US" dirty="0" smtClean="0"/>
          </a:p>
          <a:p>
            <a:pPr algn="just">
              <a:buNone/>
            </a:pPr>
            <a:r>
              <a:rPr lang="en-US" dirty="0" smtClean="0"/>
              <a:t>The primary methodological approach adopted by </a:t>
            </a:r>
            <a:r>
              <a:rPr lang="en-US" dirty="0" smtClean="0">
                <a:hlinkClick r:id="rId4" tooltip="Catchment Management Authority (New South Wales)"/>
              </a:rPr>
              <a:t>catchment management authorities</a:t>
            </a:r>
            <a:r>
              <a:rPr lang="en-US" dirty="0" smtClean="0"/>
              <a:t> (CMAs) for regional natural resource management in Australia is </a:t>
            </a:r>
            <a:r>
              <a:rPr lang="en-US" dirty="0" smtClean="0">
                <a:hlinkClick r:id="rId5" tooltip="Adaptive management"/>
              </a:rPr>
              <a:t>adaptive management</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buNone/>
            </a:pPr>
            <a:r>
              <a:rPr lang="en-US" sz="2400" dirty="0" smtClean="0"/>
              <a:t>This approach includes recognition that adaption occurs through a process of ‘plan-do-review-act’. It also recognizes seven key components that should be considered for quality natural resource management practice:</a:t>
            </a:r>
          </a:p>
          <a:p>
            <a:pPr lvl="0" algn="just"/>
            <a:r>
              <a:rPr lang="en-US" sz="2400" dirty="0" smtClean="0"/>
              <a:t>Determination of scale</a:t>
            </a:r>
          </a:p>
          <a:p>
            <a:pPr lvl="0" algn="just"/>
            <a:r>
              <a:rPr lang="en-US" sz="2400" dirty="0" smtClean="0"/>
              <a:t>Collection and use of knowledge</a:t>
            </a:r>
          </a:p>
          <a:p>
            <a:pPr lvl="0" algn="just"/>
            <a:r>
              <a:rPr lang="en-US" sz="2400" dirty="0" smtClean="0"/>
              <a:t>Information management</a:t>
            </a:r>
          </a:p>
          <a:p>
            <a:pPr lvl="0" algn="just"/>
            <a:r>
              <a:rPr lang="en-US" sz="2400" dirty="0" smtClean="0"/>
              <a:t>Monitoring and evaluation</a:t>
            </a:r>
          </a:p>
          <a:p>
            <a:pPr lvl="0" algn="just"/>
            <a:r>
              <a:rPr lang="en-US" sz="2400" dirty="0" smtClean="0"/>
              <a:t>Risk management</a:t>
            </a:r>
          </a:p>
          <a:p>
            <a:pPr lvl="0" algn="just"/>
            <a:r>
              <a:rPr lang="en-US" sz="2400" dirty="0" smtClean="0"/>
              <a:t>Community engagement</a:t>
            </a:r>
          </a:p>
          <a:p>
            <a:pPr algn="just"/>
            <a:r>
              <a:rPr lang="en-US" sz="2400" dirty="0" smtClean="0"/>
              <a:t>Opportunities for collaboration.</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pPr lvl="0" algn="just">
              <a:buNone/>
            </a:pPr>
            <a:r>
              <a:rPr lang="en-US" sz="2400" b="1" dirty="0" smtClean="0"/>
              <a:t>3. Integrated </a:t>
            </a:r>
            <a:r>
              <a:rPr lang="en-US" sz="2400" b="1" dirty="0" smtClean="0"/>
              <a:t>natural resource management</a:t>
            </a:r>
            <a:endParaRPr lang="en-US" sz="2400" dirty="0" smtClean="0"/>
          </a:p>
          <a:p>
            <a:pPr algn="just">
              <a:buNone/>
            </a:pPr>
            <a:r>
              <a:rPr lang="en-US" sz="2400" dirty="0" smtClean="0"/>
              <a:t>Integrated natural resource management (INRM) is a process of managing natural resources in a systematic way, which includes multiple aspects of natural resource use (biophysical, socio-political, and economic) meet production goals of producers and other direct users (e.g., food security, profitability, risk aversion) as well as goals of the wider community (e.g., poverty alleviation, welfare of future generations, environmental conservation). It focuses on sustainability and at the same time tries to incorporate all possible stakeholders from the planning level itself, reducing possible future conflicts. The conceptual basis of INRM has evolved in recent years through the convergence of research in diverse areas such as sustainable land use, participatory planning, integrated watershed management, and adaptive management. INRM is being used extensively and been successful in regional and community based natural management.</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787</Words>
  <Application>Microsoft Office PowerPoint</Application>
  <PresentationFormat>On-screen Show (4:3)</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MOHAMMAD ALI</dc:creator>
  <cp:lastModifiedBy>MOHAMMAD ALI</cp:lastModifiedBy>
  <cp:revision>5</cp:revision>
  <dcterms:created xsi:type="dcterms:W3CDTF">2006-08-16T00:00:00Z</dcterms:created>
  <dcterms:modified xsi:type="dcterms:W3CDTF">2015-04-22T18:41:10Z</dcterms:modified>
</cp:coreProperties>
</file>