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 id="268" r:id="rId12"/>
    <p:sldId id="265" r:id="rId13"/>
    <p:sldId id="264"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15300" b="1" dirty="0" smtClean="0">
                <a:solidFill>
                  <a:srgbClr val="00B050"/>
                </a:solidFill>
              </a:rPr>
              <a:t>Ecology</a:t>
            </a:r>
            <a:endParaRPr lang="en-US" b="1" dirty="0">
              <a:solidFill>
                <a:srgbClr val="00B05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Autofit/>
          </a:bodyPr>
          <a:lstStyle/>
          <a:p>
            <a:pPr algn="just">
              <a:buNone/>
            </a:pPr>
            <a:r>
              <a:rPr lang="en-US" sz="2800" dirty="0" smtClean="0"/>
              <a:t>of short-term exposure are still unclear, but continued or frequent exposure to concentrations that are typically much higher than those normally found in the ambient air may cause increased incidence of acute respiratory illness in children. EPA's health-based national air quality standard for NO</a:t>
            </a:r>
            <a:r>
              <a:rPr lang="en-US" sz="2800" baseline="-25000" dirty="0" smtClean="0"/>
              <a:t>2</a:t>
            </a:r>
            <a:r>
              <a:rPr lang="en-US" sz="2800" dirty="0" smtClean="0"/>
              <a:t> is 0.053 </a:t>
            </a:r>
            <a:r>
              <a:rPr lang="en-US" sz="2800" dirty="0" err="1" smtClean="0"/>
              <a:t>ppm</a:t>
            </a:r>
            <a:r>
              <a:rPr lang="en-US" sz="2800" dirty="0" smtClean="0"/>
              <a:t> (measured as an annual arithmetic mean concentration). </a:t>
            </a:r>
            <a:r>
              <a:rPr lang="en-US" sz="2800" b="1" dirty="0" smtClean="0"/>
              <a:t>Nitrogen oxides contribute to ozone formation and can have adverse effects on both terrestrial and aquatic ecosystems.</a:t>
            </a:r>
            <a:r>
              <a:rPr lang="en-US" sz="2800" dirty="0" smtClean="0"/>
              <a:t> </a:t>
            </a:r>
            <a:r>
              <a:rPr lang="en-US" sz="2800" b="1" dirty="0" smtClean="0"/>
              <a:t>Nitrogen oxides in the air can significantly contribute to a number of environmental effects such as acid rain and </a:t>
            </a:r>
            <a:r>
              <a:rPr lang="en-US" sz="2800" b="1" dirty="0" err="1" smtClean="0"/>
              <a:t>eutrophication</a:t>
            </a:r>
            <a:r>
              <a:rPr lang="en-US" sz="2800" dirty="0" smtClean="0"/>
              <a:t> in coastal waters like the Chesapeake</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buNone/>
            </a:pPr>
            <a:r>
              <a:rPr lang="en-US" sz="2800" dirty="0" smtClean="0"/>
              <a:t>Bay. </a:t>
            </a:r>
            <a:r>
              <a:rPr lang="en-US" sz="2800" dirty="0" err="1" smtClean="0"/>
              <a:t>Eutrophication</a:t>
            </a:r>
            <a:r>
              <a:rPr lang="en-US" sz="2800" dirty="0" smtClean="0"/>
              <a:t> occurs when a body of water suffers an increase in nutrients that leads to a reduction in the amount of oxygen in the water, producing an environment that is destructive to fish and other animal life.</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None/>
            </a:pPr>
            <a:r>
              <a:rPr lang="en-US" sz="2800" b="1" u="sng" dirty="0" smtClean="0">
                <a:solidFill>
                  <a:srgbClr val="C00000"/>
                </a:solidFill>
              </a:rPr>
              <a:t>Carbon monoxide</a:t>
            </a:r>
          </a:p>
          <a:p>
            <a:pPr algn="just">
              <a:buNone/>
            </a:pPr>
            <a:r>
              <a:rPr lang="en-US" sz="2800" dirty="0" smtClean="0"/>
              <a:t>Carbon monoxide, or CO, is a toxic gas that you cannot see or smell. CO is given off whenever fuel or other carbon-based materials are burned. CO usually comes from sources in or near your home that are not properly maintained or vented.</a:t>
            </a:r>
          </a:p>
          <a:p>
            <a:pPr algn="just">
              <a:buNone/>
            </a:pPr>
            <a:r>
              <a:rPr lang="en-US" sz="2800" b="1" dirty="0" smtClean="0"/>
              <a:t>Health hazards:</a:t>
            </a:r>
          </a:p>
          <a:p>
            <a:pPr algn="just">
              <a:buNone/>
            </a:pPr>
            <a:r>
              <a:rPr lang="en-US" sz="2800" dirty="0" smtClean="0"/>
              <a:t>All people are at risk for CO poisoning. Unborn babies, infants, the elderly, and people with chronic heart disease, anemia, or respiratory problems are generally more at risk than others.</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Autofit/>
          </a:bodyPr>
          <a:lstStyle/>
          <a:p>
            <a:pPr algn="just">
              <a:buNone/>
            </a:pPr>
            <a:r>
              <a:rPr lang="en-US" sz="2800" b="1" u="sng" dirty="0" smtClean="0">
                <a:solidFill>
                  <a:srgbClr val="C00000"/>
                </a:solidFill>
              </a:rPr>
              <a:t>Ozone</a:t>
            </a:r>
          </a:p>
          <a:p>
            <a:pPr algn="just">
              <a:buNone/>
            </a:pPr>
            <a:r>
              <a:rPr lang="en-US" sz="2800" b="1" dirty="0" smtClean="0"/>
              <a:t>Ozone</a:t>
            </a:r>
            <a:r>
              <a:rPr lang="en-US" sz="2800" dirty="0" smtClean="0"/>
              <a:t> or </a:t>
            </a:r>
            <a:r>
              <a:rPr lang="en-US" sz="2800" b="1" dirty="0" err="1" smtClean="0"/>
              <a:t>trioxygen</a:t>
            </a:r>
            <a:r>
              <a:rPr lang="en-US" sz="2800" dirty="0" smtClean="0"/>
              <a:t>, is an inorganic molecule with the chemical formula OO</a:t>
            </a:r>
            <a:r>
              <a:rPr lang="en-US" sz="2800" baseline="-25000" dirty="0" smtClean="0"/>
              <a:t>2</a:t>
            </a:r>
            <a:r>
              <a:rPr lang="en-US" sz="2800" dirty="0" smtClean="0"/>
              <a:t> or O</a:t>
            </a:r>
            <a:r>
              <a:rPr lang="en-US" sz="2800" baseline="-25000" dirty="0" smtClean="0"/>
              <a:t>3</a:t>
            </a:r>
            <a:r>
              <a:rPr lang="en-US" sz="2800" dirty="0" smtClean="0"/>
              <a:t>. It is a pale blue gas with a distinctively pungent smell. It is an allotrope of oxygen. Ozone is formed from </a:t>
            </a:r>
            <a:r>
              <a:rPr lang="en-US" sz="2800" dirty="0" err="1" smtClean="0"/>
              <a:t>dioxygen</a:t>
            </a:r>
            <a:r>
              <a:rPr lang="en-US" sz="2800" dirty="0" smtClean="0"/>
              <a:t> by the action of ultraviolet light and also atmospheric electrical discharges, and is present in low concentrations throughout the earth’s atmosphere. In total, ozone makes up only 0.6 </a:t>
            </a:r>
            <a:r>
              <a:rPr lang="en-US" sz="2800" dirty="0" err="1" smtClean="0"/>
              <a:t>ppm</a:t>
            </a:r>
            <a:r>
              <a:rPr lang="en-US" sz="2800" dirty="0" smtClean="0"/>
              <a:t> of the atmosphere.</a:t>
            </a:r>
          </a:p>
          <a:p>
            <a:pPr algn="just">
              <a:buNone/>
            </a:pPr>
            <a:r>
              <a:rPr lang="en-US" sz="2800" dirty="0" smtClean="0"/>
              <a:t>Ozone's </a:t>
            </a:r>
            <a:r>
              <a:rPr lang="en-US" sz="2800" dirty="0" err="1" smtClean="0"/>
              <a:t>odour</a:t>
            </a:r>
            <a:r>
              <a:rPr lang="en-US" sz="2800" dirty="0" smtClean="0"/>
              <a:t> is sharp, reminiscent of chlorine, and detectable by many people at concentrations of as little as 10 ppb in air. Ozone is a pale blue gas that condenses at progressively cryogenic temperatures to a dark blue liquid and finally a violet-black solid.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algn="just">
              <a:buNone/>
            </a:pPr>
            <a:r>
              <a:rPr lang="en-US" sz="2800" b="1" dirty="0" smtClean="0"/>
              <a:t>Health effects of ozone:</a:t>
            </a:r>
          </a:p>
          <a:p>
            <a:pPr algn="just">
              <a:buNone/>
            </a:pPr>
            <a:r>
              <a:rPr lang="en-US" sz="2800" dirty="0" smtClean="0"/>
              <a:t>Ground level or "bad" ozone is not emitted directly into the air, but is created by chemical reactions between oxides of nitrogen (</a:t>
            </a:r>
            <a:r>
              <a:rPr lang="en-US" sz="2800" dirty="0" err="1" smtClean="0"/>
              <a:t>NOx</a:t>
            </a:r>
            <a:r>
              <a:rPr lang="en-US" sz="2800" dirty="0" smtClean="0"/>
              <a:t>) and volatile organic compounds (VOC) in the presence of sunlight. Emissions from industrial facilities and electric utilities, motor vehicle exhaust, gasoline vapors, and chemical solvents are some of the major sources of </a:t>
            </a:r>
            <a:r>
              <a:rPr lang="en-US" sz="2800" dirty="0" err="1" smtClean="0"/>
              <a:t>NOx</a:t>
            </a:r>
            <a:r>
              <a:rPr lang="en-US" sz="2800" dirty="0" smtClean="0"/>
              <a:t> and VOC. Breathing ozone can trigger a variety of health problems, particularly for children, the elderly, and people of all ages who have lung diseases such as asthma. Ground level ozone can also have harmful effects on sensitive vegetation and ecosystems.</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fontScale="47500" lnSpcReduction="20000"/>
          </a:bodyPr>
          <a:lstStyle/>
          <a:p>
            <a:pPr algn="just">
              <a:buNone/>
            </a:pPr>
            <a:r>
              <a:rPr lang="en-US" sz="5900" b="1" u="sng" dirty="0" smtClean="0">
                <a:solidFill>
                  <a:srgbClr val="C00000"/>
                </a:solidFill>
              </a:rPr>
              <a:t>Smog</a:t>
            </a:r>
          </a:p>
          <a:p>
            <a:pPr algn="just">
              <a:buNone/>
            </a:pPr>
            <a:r>
              <a:rPr lang="en-US" sz="5100" b="1" dirty="0" smtClean="0"/>
              <a:t>Smog</a:t>
            </a:r>
            <a:r>
              <a:rPr lang="en-US" sz="5100" dirty="0" smtClean="0"/>
              <a:t> is a kind of air pollution, originally named for the mixture of smoke and fog in the air. Classic </a:t>
            </a:r>
            <a:r>
              <a:rPr lang="en-US" sz="5100" b="1" dirty="0" smtClean="0"/>
              <a:t>smog</a:t>
            </a:r>
            <a:r>
              <a:rPr lang="en-US" sz="5100" dirty="0" smtClean="0"/>
              <a:t> results from large amounts of coal burning in an area and is caused by a mixture of smoke and sulfur dioxide. In the 1950s a new type of </a:t>
            </a:r>
            <a:r>
              <a:rPr lang="en-US" sz="5100" b="1" dirty="0" smtClean="0"/>
              <a:t>smog</a:t>
            </a:r>
            <a:r>
              <a:rPr lang="en-US" sz="5100" dirty="0" smtClean="0"/>
              <a:t>, known as Photochemical </a:t>
            </a:r>
            <a:r>
              <a:rPr lang="en-US" sz="5100" b="1" dirty="0" smtClean="0"/>
              <a:t>Smog</a:t>
            </a:r>
            <a:r>
              <a:rPr lang="en-US" sz="5100" dirty="0" smtClean="0"/>
              <a:t>, was first described.</a:t>
            </a:r>
          </a:p>
          <a:p>
            <a:pPr algn="just">
              <a:buNone/>
            </a:pPr>
            <a:r>
              <a:rPr lang="en-US" sz="5100" b="1" dirty="0" smtClean="0"/>
              <a:t>Health effects of smog:</a:t>
            </a:r>
          </a:p>
          <a:p>
            <a:pPr algn="just"/>
            <a:r>
              <a:rPr lang="en-US" sz="5100" b="1" dirty="0" smtClean="0"/>
              <a:t>Coughing and throat/chest irritation:</a:t>
            </a:r>
            <a:r>
              <a:rPr lang="en-US" sz="5100" dirty="0" smtClean="0"/>
              <a:t> High levels of ozone can irritate your respiratory system. Generally, these types of mild symptoms only last for a few hours after you've been exposed to smog. However, ozone can continue to harm your lungs even after symptoms disappear.</a:t>
            </a:r>
          </a:p>
          <a:p>
            <a:pPr algn="just"/>
            <a:r>
              <a:rPr lang="en-US" sz="5100" b="1" dirty="0" smtClean="0"/>
              <a:t>Worsening asthma symptoms:</a:t>
            </a:r>
            <a:r>
              <a:rPr lang="en-US" sz="5100" dirty="0" smtClean="0"/>
              <a:t> If you suffer from asthma, being exposed to high levels of ozone from smog can trigger asthma attacks.</a:t>
            </a:r>
          </a:p>
          <a:p>
            <a:pPr algn="just"/>
            <a:r>
              <a:rPr lang="en-US" sz="5100" b="1" dirty="0" smtClean="0"/>
              <a:t>Difficulty breathing and lung damage:</a:t>
            </a:r>
            <a:r>
              <a:rPr lang="en-US" sz="5100" dirty="0" smtClean="0"/>
              <a:t> Because of ozone's effect on lung function, smog can make it feel difficult to breathe deeply, especially during exercise. Research has shown that ozone exposure can also damage the lining of your lungs.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77500" lnSpcReduction="20000"/>
          </a:bodyPr>
          <a:lstStyle/>
          <a:p>
            <a:pPr algn="just">
              <a:buNone/>
            </a:pPr>
            <a:r>
              <a:rPr lang="en-US" sz="3600" b="1" u="sng" dirty="0" smtClean="0">
                <a:solidFill>
                  <a:srgbClr val="C00000"/>
                </a:solidFill>
              </a:rPr>
              <a:t>CFCs</a:t>
            </a:r>
          </a:p>
          <a:p>
            <a:pPr algn="just">
              <a:buNone/>
            </a:pPr>
            <a:r>
              <a:rPr lang="en-US" b="1" dirty="0" smtClean="0"/>
              <a:t>Chlorofluorocarbon</a:t>
            </a:r>
            <a:r>
              <a:rPr lang="en-US" dirty="0" smtClean="0"/>
              <a:t> (CFC) is an organic compound that contains carbon, chlorine, and fluorine, produced as a volatile derivative of methane and ethane. A common subclass is the </a:t>
            </a:r>
            <a:r>
              <a:rPr lang="en-US" dirty="0" err="1" smtClean="0"/>
              <a:t>hydrochlorofluorocarbons</a:t>
            </a:r>
            <a:r>
              <a:rPr lang="en-US" dirty="0" smtClean="0"/>
              <a:t> (HCFCs), which contain hydrogen, as well.</a:t>
            </a:r>
          </a:p>
          <a:p>
            <a:pPr algn="just">
              <a:buNone/>
            </a:pPr>
            <a:r>
              <a:rPr lang="en-US" b="1" dirty="0" smtClean="0"/>
              <a:t>Health hazards:</a:t>
            </a:r>
          </a:p>
          <a:p>
            <a:pPr algn="just">
              <a:buNone/>
            </a:pPr>
            <a:r>
              <a:rPr lang="en-US" b="1" dirty="0" smtClean="0"/>
              <a:t>Skin Cancer and Eye Damage</a:t>
            </a:r>
          </a:p>
          <a:p>
            <a:pPr algn="just">
              <a:buNone/>
            </a:pPr>
            <a:r>
              <a:rPr lang="en-US" b="1" dirty="0" smtClean="0"/>
              <a:t>Immune System Deficiency</a:t>
            </a:r>
          </a:p>
          <a:p>
            <a:pPr algn="just">
              <a:buNone/>
            </a:pPr>
            <a:r>
              <a:rPr lang="en-US" b="1" dirty="0" smtClean="0"/>
              <a:t>Other CFC Exposure: </a:t>
            </a:r>
            <a:r>
              <a:rPr lang="en-US" dirty="0" smtClean="0"/>
              <a:t>Humans can also come into contact with CFCs through ingestion or skin contact. After dermal interaction with CFCs, some people might have skin irritation, or dermatitis. According to the New Hampshire Department of Environmental Sciences, exposure to pressurized CFCs, such as that from a refrigerant leak, can cause frostbite on the skin. Direct skin exposure to CFCs has not been linked to cancer, according to the Scottish Environment Protection Agency. Ingestion of CFCs can cause nausea, vomiting, diarrhea or other upset to the digestive tract.</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Pollution</a:t>
            </a:r>
            <a:endParaRPr lang="en-US" b="1" dirty="0">
              <a:solidFill>
                <a:srgbClr val="00B050"/>
              </a:solidFill>
            </a:endParaRPr>
          </a:p>
        </p:txBody>
      </p:sp>
      <p:sp>
        <p:nvSpPr>
          <p:cNvPr id="3" name="Content Placeholder 2"/>
          <p:cNvSpPr>
            <a:spLocks noGrp="1"/>
          </p:cNvSpPr>
          <p:nvPr>
            <p:ph idx="1"/>
          </p:nvPr>
        </p:nvSpPr>
        <p:spPr>
          <a:xfrm>
            <a:off x="457200" y="1371600"/>
            <a:ext cx="8229600" cy="4754563"/>
          </a:xfrm>
        </p:spPr>
        <p:txBody>
          <a:bodyPr>
            <a:normAutofit/>
          </a:bodyPr>
          <a:lstStyle/>
          <a:p>
            <a:pPr algn="just">
              <a:buNone/>
            </a:pPr>
            <a:r>
              <a:rPr lang="en-US" b="1" u="sng" dirty="0" smtClean="0"/>
              <a:t>Air pollution</a:t>
            </a:r>
            <a:r>
              <a:rPr lang="en-US" b="1" dirty="0" smtClean="0"/>
              <a:t> (contamination of air by smoke and harmful gases, mainly oxides of carbon, sulfur, and nitrogen)</a:t>
            </a:r>
          </a:p>
          <a:p>
            <a:pPr algn="just"/>
            <a:r>
              <a:rPr lang="en-US" sz="2800" dirty="0" smtClean="0"/>
              <a:t>Exhaust fumes from vehicles</a:t>
            </a:r>
          </a:p>
          <a:p>
            <a:pPr algn="just"/>
            <a:r>
              <a:rPr lang="en-US" sz="2800" dirty="0" smtClean="0"/>
              <a:t>The burning of fossil fuels, such as coal, oil, or gas</a:t>
            </a:r>
          </a:p>
          <a:p>
            <a:pPr algn="just"/>
            <a:r>
              <a:rPr lang="en-US" sz="2800" dirty="0" smtClean="0"/>
              <a:t>Harmful off-gassing from things such as paint, plastic production, and so on</a:t>
            </a:r>
          </a:p>
          <a:p>
            <a:pPr algn="just"/>
            <a:r>
              <a:rPr lang="en-US" sz="2800" dirty="0" smtClean="0"/>
              <a:t>Radiation spills or nuclear accidents</a:t>
            </a:r>
          </a:p>
          <a:p>
            <a:pPr>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buNone/>
            </a:pPr>
            <a:r>
              <a:rPr lang="en-US" b="1" u="sng" dirty="0" smtClean="0"/>
              <a:t>Land pollution</a:t>
            </a:r>
            <a:r>
              <a:rPr lang="en-US" b="1" dirty="0" smtClean="0"/>
              <a:t> (degradation of the Earth's surface caused by a misuse of resources and improper disposal of waste)</a:t>
            </a:r>
          </a:p>
          <a:p>
            <a:pPr algn="just"/>
            <a:r>
              <a:rPr lang="en-US" sz="3000" dirty="0" smtClean="0"/>
              <a:t>Litter found on the side of the road</a:t>
            </a:r>
          </a:p>
          <a:p>
            <a:pPr algn="just"/>
            <a:r>
              <a:rPr lang="en-US" sz="3000" dirty="0" smtClean="0"/>
              <a:t>Illegal dumping in natural habitats</a:t>
            </a:r>
          </a:p>
          <a:p>
            <a:pPr algn="just"/>
            <a:r>
              <a:rPr lang="en-US" sz="3000" dirty="0" smtClean="0"/>
              <a:t>The use of pesticides and other farming chemicals</a:t>
            </a:r>
          </a:p>
          <a:p>
            <a:pPr algn="just"/>
            <a:r>
              <a:rPr lang="en-US" sz="3000" dirty="0" smtClean="0"/>
              <a:t>Damage and debris caused from unsustainable mining and logging practices</a:t>
            </a:r>
          </a:p>
          <a:p>
            <a:pPr algn="just"/>
            <a:r>
              <a:rPr lang="en-US" sz="3000" dirty="0" smtClean="0"/>
              <a:t>Radiation spills or nuclear accidents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gn="just">
              <a:buNone/>
            </a:pPr>
            <a:r>
              <a:rPr lang="en-US" b="1" u="sng" dirty="0" smtClean="0"/>
              <a:t>Light pollution</a:t>
            </a:r>
            <a:r>
              <a:rPr lang="en-US" b="1" dirty="0" smtClean="0"/>
              <a:t> (brightening of the night sky inhibiting the visibility of stars and planets by the use of improper lighting of communities)</a:t>
            </a:r>
          </a:p>
          <a:p>
            <a:pPr algn="just">
              <a:buNone/>
            </a:pPr>
            <a:endParaRPr lang="en-US" b="1" dirty="0" smtClean="0"/>
          </a:p>
          <a:p>
            <a:pPr algn="just"/>
            <a:r>
              <a:rPr lang="en-US" sz="2800" dirty="0" smtClean="0"/>
              <a:t>Street lamps that shine light in all directions, instead of with a hood to point light downward toward the street.</a:t>
            </a:r>
          </a:p>
          <a:p>
            <a:pPr algn="just"/>
            <a:r>
              <a:rPr lang="en-US" sz="2800" dirty="0" smtClean="0"/>
              <a:t>Extra, unnecessary lights around the home</a:t>
            </a:r>
          </a:p>
          <a:p>
            <a:pPr algn="just"/>
            <a:r>
              <a:rPr lang="en-US" sz="2800" dirty="0" smtClean="0"/>
              <a:t>Cities that run lights all night long</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lgn="just">
              <a:buNone/>
            </a:pPr>
            <a:r>
              <a:rPr lang="en-US" sz="3500" b="1" u="sng" dirty="0" smtClean="0"/>
              <a:t>Noise pollution</a:t>
            </a:r>
            <a:r>
              <a:rPr lang="en-US" sz="3500" b="1" dirty="0" smtClean="0"/>
              <a:t> (loud sounds that are either harmful or annoying to humans and animals)</a:t>
            </a:r>
          </a:p>
          <a:p>
            <a:pPr algn="just"/>
            <a:r>
              <a:rPr lang="en-US" sz="3000" dirty="0" smtClean="0"/>
              <a:t>Airplanes, helicopters, and motor vehicles</a:t>
            </a:r>
          </a:p>
          <a:p>
            <a:pPr algn="just"/>
            <a:r>
              <a:rPr lang="en-US" sz="3000" dirty="0" smtClean="0"/>
              <a:t>Construction or demolition noise</a:t>
            </a:r>
          </a:p>
          <a:p>
            <a:pPr algn="just"/>
            <a:r>
              <a:rPr lang="en-US" sz="3000" dirty="0" smtClean="0"/>
              <a:t>Human activities such as sporting events or concerts</a:t>
            </a:r>
            <a:endParaRPr lang="en-US" sz="2800" dirty="0" smtClean="0"/>
          </a:p>
          <a:p>
            <a:pPr algn="just">
              <a:buNone/>
            </a:pPr>
            <a:r>
              <a:rPr lang="en-US" sz="3500" b="1" u="sng" dirty="0" smtClean="0"/>
              <a:t>Thermal pollution</a:t>
            </a:r>
            <a:r>
              <a:rPr lang="en-US" sz="3500" b="1" dirty="0" smtClean="0"/>
              <a:t> (increase of temperature caused by human activity)</a:t>
            </a:r>
            <a:endParaRPr lang="en-US" b="1" dirty="0" smtClean="0"/>
          </a:p>
          <a:p>
            <a:pPr algn="just"/>
            <a:r>
              <a:rPr lang="en-US" sz="3000" dirty="0" smtClean="0"/>
              <a:t>Warmer lake water from nearby manufacturing (using cool water to cool the plant and then pump it back into the lake)</a:t>
            </a:r>
          </a:p>
          <a:p>
            <a:pPr algn="just"/>
            <a:r>
              <a:rPr lang="en-US" sz="3000" dirty="0" smtClean="0"/>
              <a:t>Included in thermal pollution should also be the increase in temperatures in areas with lots of concrete or vehicles, generally in cities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just">
              <a:buNone/>
            </a:pPr>
            <a:r>
              <a:rPr lang="en-US" b="1" u="sng" dirty="0" smtClean="0"/>
              <a:t>Visual pollution</a:t>
            </a:r>
            <a:r>
              <a:rPr lang="en-US" b="1" dirty="0" smtClean="0"/>
              <a:t> is what you would call anything unattractive or visualizing damaging to the nearby landscape</a:t>
            </a:r>
          </a:p>
          <a:p>
            <a:pPr algn="just">
              <a:buNone/>
            </a:pPr>
            <a:endParaRPr lang="en-US" b="1" dirty="0" smtClean="0"/>
          </a:p>
          <a:p>
            <a:pPr algn="just"/>
            <a:r>
              <a:rPr lang="en-US" sz="2800" dirty="0" smtClean="0"/>
              <a:t>Skyscrapers that blocks a natural view</a:t>
            </a:r>
          </a:p>
          <a:p>
            <a:pPr algn="just"/>
            <a:r>
              <a:rPr lang="en-US" sz="2800" dirty="0" smtClean="0"/>
              <a:t>Graffiti or carving on trees, rocks, or other natural landscapes</a:t>
            </a:r>
          </a:p>
          <a:p>
            <a:pPr algn="just"/>
            <a:r>
              <a:rPr lang="en-US" sz="2800" dirty="0" smtClean="0"/>
              <a:t>Billboards, litter, abandoned homes, and junkyards could also be considered among three kinds of environmental pollution</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r>
              <a:rPr lang="en-US" b="1" u="sng" dirty="0" smtClean="0"/>
              <a:t>Water pollution</a:t>
            </a:r>
            <a:r>
              <a:rPr lang="en-US" b="1" dirty="0" smtClean="0"/>
              <a:t> (contamination of any body of water (lakes, groundwater, oceans, etc)</a:t>
            </a:r>
          </a:p>
          <a:p>
            <a:r>
              <a:rPr lang="en-US" sz="2800" dirty="0" smtClean="0"/>
              <a:t>Raw sewage running into lake or streams</a:t>
            </a:r>
          </a:p>
          <a:p>
            <a:r>
              <a:rPr lang="en-US" sz="2800" dirty="0" smtClean="0"/>
              <a:t>Industrial waste spills contaminating groundwater</a:t>
            </a:r>
          </a:p>
          <a:p>
            <a:r>
              <a:rPr lang="en-US" sz="2800" dirty="0" smtClean="0"/>
              <a:t>Radiation spills or nuclear accidents</a:t>
            </a:r>
          </a:p>
          <a:p>
            <a:r>
              <a:rPr lang="en-US" sz="2800" dirty="0" smtClean="0"/>
              <a:t>Illegal dumping of substances or items within bodies of water</a:t>
            </a:r>
          </a:p>
          <a:p>
            <a:r>
              <a:rPr lang="en-US" sz="2800" dirty="0" smtClean="0"/>
              <a:t>Biological contamination, such as bacteria growth</a:t>
            </a:r>
          </a:p>
          <a:p>
            <a:r>
              <a:rPr lang="en-US" sz="2800" dirty="0" smtClean="0"/>
              <a:t>Farm runoff into nearby bodies of water</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solidFill>
                  <a:srgbClr val="C00000"/>
                </a:solidFill>
              </a:rPr>
              <a:t>Air Pollutants</a:t>
            </a:r>
            <a:endParaRPr lang="en-US" b="1" dirty="0">
              <a:solidFill>
                <a:srgbClr val="C00000"/>
              </a:solidFill>
            </a:endParaRPr>
          </a:p>
        </p:txBody>
      </p:sp>
      <p:sp>
        <p:nvSpPr>
          <p:cNvPr id="3" name="Content Placeholder 2"/>
          <p:cNvSpPr>
            <a:spLocks noGrp="1"/>
          </p:cNvSpPr>
          <p:nvPr>
            <p:ph idx="1"/>
          </p:nvPr>
        </p:nvSpPr>
        <p:spPr>
          <a:xfrm>
            <a:off x="457200" y="914400"/>
            <a:ext cx="8229600" cy="5638800"/>
          </a:xfrm>
        </p:spPr>
        <p:txBody>
          <a:bodyPr>
            <a:normAutofit fontScale="70000" lnSpcReduction="20000"/>
          </a:bodyPr>
          <a:lstStyle/>
          <a:p>
            <a:pPr>
              <a:buNone/>
            </a:pPr>
            <a:r>
              <a:rPr lang="en-US" sz="4000" b="1" u="sng" dirty="0" smtClean="0">
                <a:solidFill>
                  <a:srgbClr val="C00000"/>
                </a:solidFill>
              </a:rPr>
              <a:t>Sulfur dioxide</a:t>
            </a:r>
            <a:endParaRPr lang="en-US" b="1" u="sng" dirty="0" smtClean="0">
              <a:solidFill>
                <a:srgbClr val="C00000"/>
              </a:solidFill>
            </a:endParaRPr>
          </a:p>
          <a:p>
            <a:pPr algn="just">
              <a:buNone/>
            </a:pPr>
            <a:r>
              <a:rPr lang="en-US" sz="4000" b="1" dirty="0" smtClean="0"/>
              <a:t>Sources:</a:t>
            </a:r>
            <a:r>
              <a:rPr lang="en-US" sz="4000" dirty="0" smtClean="0"/>
              <a:t> The largest sources of SO</a:t>
            </a:r>
            <a:r>
              <a:rPr lang="en-US" sz="4000" baseline="-25000" dirty="0" smtClean="0"/>
              <a:t>2</a:t>
            </a:r>
            <a:r>
              <a:rPr lang="en-US" sz="4000" dirty="0" smtClean="0"/>
              <a:t> emissions are from fossil fuel combustion at power plants (73%) and other industrial facilities (20%).  Smaller sources of SO</a:t>
            </a:r>
            <a:r>
              <a:rPr lang="en-US" sz="4000" baseline="-25000" dirty="0" smtClean="0"/>
              <a:t>2</a:t>
            </a:r>
            <a:r>
              <a:rPr lang="en-US" sz="4000" dirty="0" smtClean="0"/>
              <a:t> emissions include industrial processes such as extracting metal from ore, and the burning of high sulfur containing fuels by locomotives, large ships, and non-road equipment. </a:t>
            </a:r>
          </a:p>
          <a:p>
            <a:pPr algn="just">
              <a:buNone/>
            </a:pPr>
            <a:r>
              <a:rPr lang="en-US" sz="4000" b="1" dirty="0" smtClean="0"/>
              <a:t>Health hazards:</a:t>
            </a:r>
            <a:r>
              <a:rPr lang="en-US" sz="4000" dirty="0" smtClean="0"/>
              <a:t> Current scientific evidence links short-term exposures to SO</a:t>
            </a:r>
            <a:r>
              <a:rPr lang="en-US" sz="4000" baseline="-25000" dirty="0" smtClean="0"/>
              <a:t>2</a:t>
            </a:r>
            <a:r>
              <a:rPr lang="en-US" sz="4000" dirty="0" smtClean="0"/>
              <a:t>, ranging from 5 minutes to 24 hours, with an array of </a:t>
            </a:r>
            <a:r>
              <a:rPr lang="en-US" sz="4000" b="1" dirty="0" smtClean="0"/>
              <a:t>adverse respiratory effects including </a:t>
            </a:r>
            <a:r>
              <a:rPr lang="en-US" sz="4000" b="1" dirty="0" err="1" smtClean="0"/>
              <a:t>broncho</a:t>
            </a:r>
            <a:r>
              <a:rPr lang="en-US" sz="4000" b="1" dirty="0" smtClean="0"/>
              <a:t>-constriction and increased asthma symptoms.</a:t>
            </a:r>
            <a:r>
              <a:rPr lang="en-US" sz="4000" dirty="0" smtClean="0"/>
              <a:t>  These effects are particularly important for asthmatics at elevated ventilation rates (e.g., while exercising or playing.)</a:t>
            </a:r>
            <a:endParaRPr lang="en-US" dirty="0" smtClean="0"/>
          </a:p>
          <a:p>
            <a:pPr>
              <a:buNone/>
            </a:pPr>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25000" lnSpcReduction="20000"/>
          </a:bodyPr>
          <a:lstStyle/>
          <a:p>
            <a:pPr>
              <a:buNone/>
            </a:pPr>
            <a:r>
              <a:rPr lang="en-US" sz="11200" b="1" u="sng" dirty="0" smtClean="0">
                <a:solidFill>
                  <a:srgbClr val="C00000"/>
                </a:solidFill>
              </a:rPr>
              <a:t>Nitrogen oxide</a:t>
            </a:r>
          </a:p>
          <a:p>
            <a:pPr algn="just">
              <a:buNone/>
            </a:pPr>
            <a:r>
              <a:rPr lang="en-US" sz="11200" b="1" dirty="0" smtClean="0"/>
              <a:t>Nature and Sources of the Pollutant:</a:t>
            </a:r>
            <a:r>
              <a:rPr lang="en-US" sz="11200" dirty="0" smtClean="0"/>
              <a:t> Nitrogen dioxide belongs to a family of highly reactive gases called nitrogen oxides (</a:t>
            </a:r>
            <a:r>
              <a:rPr lang="en-US" sz="11200" dirty="0" err="1" smtClean="0"/>
              <a:t>NOx</a:t>
            </a:r>
            <a:r>
              <a:rPr lang="en-US" sz="11200" dirty="0" smtClean="0"/>
              <a:t>). </a:t>
            </a:r>
            <a:r>
              <a:rPr lang="en-US" sz="11200" b="1" dirty="0" smtClean="0"/>
              <a:t>These gases form when fuel is burned at high temperatures, and come principally from motor vehicle exhaust and stationary sources such as electric utilities and industrial boilers.</a:t>
            </a:r>
            <a:r>
              <a:rPr lang="en-US" sz="11200" dirty="0" smtClean="0"/>
              <a:t> A suffocating, brownish gas, nitrogen dioxide is a strong oxidizing agent that reacts in the air to form corrosive nitric acid, as well as toxic organic nitrates. It also plays a major role in the atmospheric reactions that produce ground-level ozone (or smog).</a:t>
            </a:r>
          </a:p>
          <a:p>
            <a:pPr algn="just">
              <a:buNone/>
            </a:pPr>
            <a:r>
              <a:rPr lang="en-US" sz="11200" b="1" dirty="0" smtClean="0"/>
              <a:t>Health and Environmental Effects:</a:t>
            </a:r>
            <a:r>
              <a:rPr lang="en-US" sz="11200" dirty="0" smtClean="0"/>
              <a:t> Nitrogen dioxide can </a:t>
            </a:r>
            <a:r>
              <a:rPr lang="en-US" sz="11200" b="1" dirty="0" smtClean="0"/>
              <a:t>irritate the lungs</a:t>
            </a:r>
            <a:r>
              <a:rPr lang="en-US" sz="11200" dirty="0" smtClean="0"/>
              <a:t> and lower resistance to respiratory infections such as </a:t>
            </a:r>
            <a:r>
              <a:rPr lang="en-US" sz="11200" b="1" dirty="0" smtClean="0"/>
              <a:t>influenza</a:t>
            </a:r>
            <a:r>
              <a:rPr lang="en-US" sz="11200" dirty="0" smtClean="0"/>
              <a:t>. The effects</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1303</Words>
  <Application>Microsoft Office PowerPoint</Application>
  <PresentationFormat>On-screen Show (4:3)</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Ecology</vt:lpstr>
      <vt:lpstr>Pollution</vt:lpstr>
      <vt:lpstr>Slide 3</vt:lpstr>
      <vt:lpstr>Slide 4</vt:lpstr>
      <vt:lpstr>Slide 5</vt:lpstr>
      <vt:lpstr>Slide 6</vt:lpstr>
      <vt:lpstr>Slide 7</vt:lpstr>
      <vt:lpstr>Air Pollutants</vt:lpstr>
      <vt:lpstr>Slide 9</vt:lpstr>
      <vt:lpstr>Slide 10</vt:lpstr>
      <vt:lpstr>Slide 11</vt:lpstr>
      <vt:lpstr>Slide 12</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Ecology</dc:title>
  <dc:creator>MOHAMMAD ALI</dc:creator>
  <cp:lastModifiedBy>MOHAMMAD ALI</cp:lastModifiedBy>
  <cp:revision>28</cp:revision>
  <dcterms:created xsi:type="dcterms:W3CDTF">2006-08-16T00:00:00Z</dcterms:created>
  <dcterms:modified xsi:type="dcterms:W3CDTF">2015-03-11T20:03:45Z</dcterms:modified>
</cp:coreProperties>
</file>