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60" r:id="rId5"/>
    <p:sldId id="259" r:id="rId6"/>
    <p:sldId id="261" r:id="rId7"/>
    <p:sldId id="262" r:id="rId8"/>
    <p:sldId id="263" r:id="rId9"/>
    <p:sldId id="264" r:id="rId10"/>
    <p:sldId id="265" r:id="rId11"/>
    <p:sldId id="267" r:id="rId12"/>
    <p:sldId id="268" r:id="rId13"/>
    <p:sldId id="279" r:id="rId14"/>
    <p:sldId id="269" r:id="rId15"/>
    <p:sldId id="270" r:id="rId16"/>
    <p:sldId id="272"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CC00CC"/>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3116" y="2136338"/>
            <a:ext cx="6597768" cy="2585323"/>
          </a:xfrm>
          <a:prstGeom prst="rect">
            <a:avLst/>
          </a:prstGeom>
          <a:ln w="57150">
            <a:solidFill>
              <a:schemeClr val="bg1"/>
            </a:solidFill>
          </a:ln>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lIns="91440" tIns="45720" rIns="91440" bIns="45720" anchor="ctr">
            <a:spAutoFit/>
          </a:bodyPr>
          <a:lstStyle/>
          <a:p>
            <a:pPr algn="ctr"/>
            <a:r>
              <a:rPr lang="en-US"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3">
                      <a:satMod val="175000"/>
                      <a:alpha val="40000"/>
                    </a:schemeClr>
                  </a:glow>
                </a:effectLst>
              </a:rPr>
              <a:t>SCIENCE PPT ON</a:t>
            </a:r>
          </a:p>
          <a:p>
            <a:pPr algn="ctr"/>
            <a:r>
              <a:rPr lang="en-US"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3">
                      <a:satMod val="175000"/>
                      <a:alpha val="40000"/>
                    </a:schemeClr>
                  </a:glow>
                </a:effectLst>
              </a:rPr>
              <a:t> CONSERVATION OF</a:t>
            </a:r>
          </a:p>
          <a:p>
            <a:pPr algn="ctr"/>
            <a:r>
              <a:rPr lang="en-US"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3">
                      <a:satMod val="175000"/>
                      <a:alpha val="40000"/>
                    </a:schemeClr>
                  </a:glow>
                </a:effectLst>
              </a:rPr>
              <a:t> NATURAL RESOURCES</a:t>
            </a:r>
            <a:endParaRPr lang="en-US" sz="5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3">
                    <a:satMod val="175000"/>
                    <a:alpha val="40000"/>
                  </a:schemeClr>
                </a:glow>
              </a:effectLst>
            </a:endParaRPr>
          </a:p>
        </p:txBody>
      </p:sp>
    </p:spTree>
    <p:custDataLst>
      <p:tags r:id="rId1"/>
    </p:custDataLst>
  </p:cSld>
  <p:clrMapOvr>
    <a:masterClrMapping/>
  </p:clrMapOvr>
  <p:transition spd="slow" advTm="10389">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lt">
                                    <p:tmAbs val="0"/>
                                  </p:iterate>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grpId="1" nodeType="clickEffect">
                                  <p:stCondLst>
                                    <p:cond delay="0"/>
                                  </p:stCondLst>
                                  <p:iterate type="lt">
                                    <p:tmPct val="5000"/>
                                  </p:iterate>
                                  <p:childTnLst>
                                    <p:anim calcmode="lin" valueType="num">
                                      <p:cBhvr>
                                        <p:cTn id="11" dur="1000"/>
                                        <p:tgtEl>
                                          <p:spTgt spid="4"/>
                                        </p:tgtEl>
                                        <p:attrNameLst>
                                          <p:attrName>ppt_w</p:attrName>
                                        </p:attrNameLst>
                                      </p:cBhvr>
                                      <p:tavLst>
                                        <p:tav tm="0">
                                          <p:val>
                                            <p:strVal val="ppt_w"/>
                                          </p:val>
                                        </p:tav>
                                        <p:tav tm="100000">
                                          <p:val>
                                            <p:fltVal val="0"/>
                                          </p:val>
                                        </p:tav>
                                      </p:tavLst>
                                    </p:anim>
                                    <p:anim calcmode="lin" valueType="num">
                                      <p:cBhvr>
                                        <p:cTn id="12" dur="1000"/>
                                        <p:tgtEl>
                                          <p:spTgt spid="4"/>
                                        </p:tgtEl>
                                        <p:attrNameLst>
                                          <p:attrName>ppt_h</p:attrName>
                                        </p:attrNameLst>
                                      </p:cBhvr>
                                      <p:tavLst>
                                        <p:tav tm="0">
                                          <p:val>
                                            <p:strVal val="ppt_h"/>
                                          </p:val>
                                        </p:tav>
                                        <p:tav tm="100000">
                                          <p:val>
                                            <p:fltVal val="0"/>
                                          </p:val>
                                        </p:tav>
                                      </p:tavLst>
                                    </p:anim>
                                    <p:anim calcmode="lin" valueType="num">
                                      <p:cBhvr>
                                        <p:cTn id="13" dur="1000"/>
                                        <p:tgtEl>
                                          <p:spTgt spid="4"/>
                                        </p:tgtEl>
                                        <p:attrNameLst>
                                          <p:attrName>style.rotation</p:attrName>
                                        </p:attrNameLst>
                                      </p:cBhvr>
                                      <p:tavLst>
                                        <p:tav tm="0">
                                          <p:val>
                                            <p:fltVal val="0"/>
                                          </p:val>
                                        </p:tav>
                                        <p:tav tm="100000">
                                          <p:val>
                                            <p:fltVal val="90"/>
                                          </p:val>
                                        </p:tav>
                                      </p:tavLst>
                                    </p:anim>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8147" y="2743200"/>
            <a:ext cx="6164253" cy="1754326"/>
          </a:xfrm>
          <a:prstGeom prst="rect">
            <a:avLst/>
          </a:prstGeom>
          <a:ln/>
        </p:spPr>
        <p:style>
          <a:lnRef idx="0">
            <a:schemeClr val="accent5"/>
          </a:lnRef>
          <a:fillRef idx="3">
            <a:schemeClr val="accent5"/>
          </a:fillRef>
          <a:effectRef idx="3">
            <a:schemeClr val="accent5"/>
          </a:effectRef>
          <a:fontRef idx="minor">
            <a:schemeClr val="lt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Elephant" pitchFamily="18" charset="0"/>
              </a:rPr>
              <a:t>Some of the </a:t>
            </a:r>
          </a:p>
          <a:p>
            <a:pPr algn="ctr"/>
            <a:r>
              <a:rPr lang="en-US" sz="36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Elephant" pitchFamily="18" charset="0"/>
              </a:rPr>
              <a:t>Methods </a:t>
            </a:r>
            <a:r>
              <a:rPr lang="en-US" sz="3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Elephant" pitchFamily="18" charset="0"/>
              </a:rPr>
              <a:t>to Conserve our </a:t>
            </a:r>
          </a:p>
          <a:p>
            <a:pPr algn="ctr"/>
            <a:r>
              <a:rPr lang="en-US" sz="3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Elephant" pitchFamily="18" charset="0"/>
              </a:rPr>
              <a:t>basic Natural Resources </a:t>
            </a:r>
          </a:p>
        </p:txBody>
      </p:sp>
      <p:pic>
        <p:nvPicPr>
          <p:cNvPr id="5" name="Picture 1" descr="D:\My pictures\animation\men51.gif"/>
          <p:cNvPicPr>
            <a:picLocks noChangeAspect="1" noChangeArrowheads="1"/>
          </p:cNvPicPr>
          <p:nvPr/>
        </p:nvPicPr>
        <p:blipFill>
          <a:blip r:embed="rId2"/>
          <a:srcRect/>
          <a:stretch>
            <a:fillRect/>
          </a:stretch>
        </p:blipFill>
        <p:spPr bwMode="auto">
          <a:xfrm flipH="1">
            <a:off x="8001000" y="2743200"/>
            <a:ext cx="990600" cy="1752600"/>
          </a:xfrm>
          <a:prstGeom prst="rect">
            <a:avLst/>
          </a:prstGeom>
          <a:noFill/>
        </p:spPr>
      </p:pic>
      <p:pic>
        <p:nvPicPr>
          <p:cNvPr id="6" name="Picture 1" descr="D:\My pictures\animation\men51.gif"/>
          <p:cNvPicPr>
            <a:picLocks noChangeAspect="1" noChangeArrowheads="1"/>
          </p:cNvPicPr>
          <p:nvPr/>
        </p:nvPicPr>
        <p:blipFill>
          <a:blip r:embed="rId2"/>
          <a:srcRect/>
          <a:stretch>
            <a:fillRect/>
          </a:stretch>
        </p:blipFill>
        <p:spPr bwMode="auto">
          <a:xfrm>
            <a:off x="304800" y="2743200"/>
            <a:ext cx="1066800"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
                                          </p:val>
                                        </p:tav>
                                        <p:tav tm="100000">
                                          <p:val>
                                            <p:strVal val="#ppt_x"/>
                                          </p:val>
                                        </p:tav>
                                      </p:tavLst>
                                    </p:anim>
                                    <p:anim calcmode="lin" valueType="num">
                                      <p:cBhvr>
                                        <p:cTn id="14" dur="2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ppt_x</p:attrName>
                                        </p:attrNameLst>
                                      </p:cBhvr>
                                      <p:tavLst>
                                        <p:tav tm="0">
                                          <p:val>
                                            <p:strVal val="#ppt_x"/>
                                          </p:val>
                                        </p:tav>
                                        <p:tav tm="100000">
                                          <p:val>
                                            <p:strVal val="#ppt_x"/>
                                          </p:val>
                                        </p:tav>
                                      </p:tavLst>
                                    </p:anim>
                                    <p:anim calcmode="lin" valueType="num">
                                      <p:cBhvr>
                                        <p:cTn id="1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2.bp.blogspot.com/_GX7SmZJbwI0/TCFTwlQkygI/AAAAAAAAAL0/xe23V-omVqM/s1600/soil.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itle 3"/>
          <p:cNvSpPr>
            <a:spLocks noGrp="1"/>
          </p:cNvSpPr>
          <p:nvPr>
            <p:ph type="title"/>
          </p:nvPr>
        </p:nvSpPr>
        <p:spPr>
          <a:xfrm>
            <a:off x="2084294" y="76200"/>
            <a:ext cx="4975412" cy="70788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sz="4000" b="1" i="1" dirty="0" smtClean="0">
                <a:solidFill>
                  <a:schemeClr val="bg1"/>
                </a:solidFill>
                <a:latin typeface="Britannic Bold" pitchFamily="34" charset="0"/>
              </a:rPr>
              <a:t>Conservation of Soil</a:t>
            </a:r>
            <a:endParaRPr lang="en-US" sz="4000" i="1" dirty="0">
              <a:solidFill>
                <a:schemeClr val="bg1"/>
              </a:solidFill>
              <a:latin typeface="Britannic Bold" pitchFamily="34" charset="0"/>
            </a:endParaRPr>
          </a:p>
        </p:txBody>
      </p:sp>
      <p:sp>
        <p:nvSpPr>
          <p:cNvPr id="7" name="Content Placeholder 4"/>
          <p:cNvSpPr>
            <a:spLocks noGrp="1"/>
          </p:cNvSpPr>
          <p:nvPr>
            <p:ph idx="1"/>
          </p:nvPr>
        </p:nvSpPr>
        <p:spPr>
          <a:xfrm>
            <a:off x="457200" y="1447800"/>
            <a:ext cx="8229600" cy="4708981"/>
          </a:xfrm>
          <a:prstGeom prst="rect">
            <a:avLst/>
          </a:prstGeom>
        </p:spPr>
        <p:txBody>
          <a:bodyPr wrap="square">
            <a:spAutoFit/>
          </a:bodyPr>
          <a:lstStyle/>
          <a:p>
            <a:r>
              <a:rPr lang="en-US" sz="2000" b="1" i="1" dirty="0" smtClean="0">
                <a:solidFill>
                  <a:schemeClr val="accent6">
                    <a:lumMod val="75000"/>
                  </a:schemeClr>
                </a:solidFill>
              </a:rPr>
              <a:t>In the previous section we learnt about the various causes of soil erosion. Soil loses its fertility due to erosion. So we need to conserve the soil. Soil conservation means checking soil erosion and improving soil fertility by adopting various methods. Let us know some of these methods.</a:t>
            </a:r>
          </a:p>
          <a:p>
            <a:r>
              <a:rPr lang="en-US" sz="2000" b="1" i="1" dirty="0" smtClean="0"/>
              <a:t>1. Maintenance of soil fertility</a:t>
            </a:r>
            <a:r>
              <a:rPr lang="en-US" sz="2000" b="1" i="1" dirty="0" smtClean="0">
                <a:solidFill>
                  <a:schemeClr val="accent6">
                    <a:lumMod val="75000"/>
                  </a:schemeClr>
                </a:solidFill>
              </a:rPr>
              <a:t>: The fertility can be maintained by adding manure and fertilizers regularly as well as by rotation of crop.</a:t>
            </a:r>
          </a:p>
          <a:p>
            <a:r>
              <a:rPr lang="en-US" sz="2000" b="1" i="1" dirty="0" smtClean="0"/>
              <a:t>2.</a:t>
            </a:r>
            <a:r>
              <a:rPr lang="en-US" sz="2000" b="1" i="1" dirty="0" smtClean="0">
                <a:solidFill>
                  <a:schemeClr val="accent6">
                    <a:lumMod val="75000"/>
                  </a:schemeClr>
                </a:solidFill>
              </a:rPr>
              <a:t> </a:t>
            </a:r>
            <a:r>
              <a:rPr lang="en-US" sz="2000" b="1" i="1" dirty="0" smtClean="0"/>
              <a:t>Control on grazing</a:t>
            </a:r>
            <a:r>
              <a:rPr lang="en-US" sz="2000" b="1" i="1" dirty="0" smtClean="0">
                <a:solidFill>
                  <a:schemeClr val="accent6">
                    <a:lumMod val="75000"/>
                  </a:schemeClr>
                </a:solidFill>
              </a:rPr>
              <a:t>: Grazing should be allowed only on the areas meant for it and not on agricultural land.</a:t>
            </a:r>
          </a:p>
          <a:p>
            <a:r>
              <a:rPr lang="en-US" sz="2000" b="1" i="1" dirty="0" smtClean="0"/>
              <a:t>3. Reforestation</a:t>
            </a:r>
            <a:r>
              <a:rPr lang="en-US" sz="2000" b="1" i="1" dirty="0" smtClean="0">
                <a:solidFill>
                  <a:schemeClr val="accent6">
                    <a:lumMod val="75000"/>
                  </a:schemeClr>
                </a:solidFill>
              </a:rPr>
              <a:t>: Planting of trees and vegetation reduces soil erosion by both water and wind.</a:t>
            </a:r>
          </a:p>
          <a:p>
            <a:r>
              <a:rPr lang="en-US" sz="2000" b="1" i="1" dirty="0" smtClean="0"/>
              <a:t>4.</a:t>
            </a:r>
            <a:r>
              <a:rPr lang="en-US" sz="2000" b="1" i="1" dirty="0" smtClean="0">
                <a:solidFill>
                  <a:schemeClr val="accent6">
                    <a:lumMod val="75000"/>
                  </a:schemeClr>
                </a:solidFill>
              </a:rPr>
              <a:t> </a:t>
            </a:r>
            <a:r>
              <a:rPr lang="en-US" sz="2000" b="1" i="1" dirty="0" smtClean="0"/>
              <a:t>Terracing</a:t>
            </a:r>
            <a:r>
              <a:rPr lang="en-US" sz="2000" b="1" i="1" dirty="0" smtClean="0">
                <a:solidFill>
                  <a:schemeClr val="accent6">
                    <a:lumMod val="75000"/>
                  </a:schemeClr>
                </a:solidFill>
              </a:rPr>
              <a:t>: Dividing a slope into several flat fields to control rapid run of water. It is practiced mostly in hilly areas.</a:t>
            </a:r>
          </a:p>
          <a:p>
            <a:r>
              <a:rPr lang="en-US" sz="2000" b="1" i="1" dirty="0" smtClean="0"/>
              <a:t>5.</a:t>
            </a:r>
            <a:r>
              <a:rPr lang="en-US" sz="2000" b="1" i="1" dirty="0" smtClean="0">
                <a:solidFill>
                  <a:schemeClr val="accent6">
                    <a:lumMod val="75000"/>
                  </a:schemeClr>
                </a:solidFill>
              </a:rPr>
              <a:t> </a:t>
            </a:r>
            <a:r>
              <a:rPr lang="en-US" sz="2000" b="1" i="1" dirty="0" smtClean="0"/>
              <a:t>Contour ploughing</a:t>
            </a:r>
            <a:r>
              <a:rPr lang="en-US" sz="2000" b="1" i="1" dirty="0" smtClean="0">
                <a:solidFill>
                  <a:schemeClr val="accent6">
                    <a:lumMod val="75000"/>
                  </a:schemeClr>
                </a:solidFill>
              </a:rPr>
              <a:t>: Ploughing at right angles to the slope allows the furrows to trap water and check soil erosion by rain water.</a:t>
            </a:r>
            <a:endParaRPr lang="en-US" sz="2000" b="1" i="1" dirty="0">
              <a:solidFill>
                <a:schemeClr val="accent6">
                  <a:lumMod val="75000"/>
                </a:schemeClr>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000"/>
                                        <p:tgtEl>
                                          <p:spTgt spid="7"/>
                                        </p:tgtEl>
                                      </p:cBhvr>
                                    </p:animEffect>
                                    <p:set>
                                      <p:cBhvr>
                                        <p:cTn id="24" dur="1" fill="hold">
                                          <p:stCondLst>
                                            <p:cond delay="19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5" presetClass="exit" presetSubtype="0" fill="hold" grpId="1" nodeType="clickEffect">
                                  <p:stCondLst>
                                    <p:cond delay="0"/>
                                  </p:stCondLst>
                                  <p:iterate type="lt">
                                    <p:tmPct val="10000"/>
                                  </p:iterate>
                                  <p:childTnLst>
                                    <p:animEffect transition="out" filter="fade">
                                      <p:cBhvr>
                                        <p:cTn id="28" dur="2000"/>
                                        <p:tgtEl>
                                          <p:spTgt spid="5"/>
                                        </p:tgtEl>
                                      </p:cBhvr>
                                    </p:animEffect>
                                    <p:anim calcmode="lin" valueType="num">
                                      <p:cBhvr>
                                        <p:cTn id="29"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0" dur="2000"/>
                                        <p:tgtEl>
                                          <p:spTgt spid="5"/>
                                        </p:tgtEl>
                                        <p:attrNameLst>
                                          <p:attrName>ppt_h</p:attrName>
                                        </p:attrNameLst>
                                      </p:cBhvr>
                                      <p:tavLst>
                                        <p:tav tm="0">
                                          <p:val>
                                            <p:strVal val="ppt_h"/>
                                          </p:val>
                                        </p:tav>
                                        <p:tav tm="100000">
                                          <p:val>
                                            <p:strVal val="ppt_h"/>
                                          </p:val>
                                        </p:tav>
                                      </p:tavLst>
                                    </p:anim>
                                    <p:set>
                                      <p:cBhvr>
                                        <p:cTn id="31"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upload.wikimedia.org/wikipedia/commons/7/75/Water_droplet_blue_bg03.jpg"/>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0" y="0"/>
            <a:ext cx="9144000" cy="6898511"/>
          </a:xfrm>
          <a:prstGeom prst="rect">
            <a:avLst/>
          </a:prstGeom>
          <a:noFill/>
        </p:spPr>
      </p:pic>
      <p:sp>
        <p:nvSpPr>
          <p:cNvPr id="5" name="Rectangle 4"/>
          <p:cNvSpPr/>
          <p:nvPr/>
        </p:nvSpPr>
        <p:spPr>
          <a:xfrm>
            <a:off x="1548544" y="-22086"/>
            <a:ext cx="6046912" cy="707886"/>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en-US" sz="4000" b="1" dirty="0" smtClean="0">
                <a:solidFill>
                  <a:schemeClr val="bg1"/>
                </a:solidFill>
                <a:latin typeface="Cooper Black" pitchFamily="18" charset="0"/>
              </a:rPr>
              <a:t>Conservation of Water</a:t>
            </a:r>
          </a:p>
        </p:txBody>
      </p:sp>
      <p:sp>
        <p:nvSpPr>
          <p:cNvPr id="6" name="Rectangle 5"/>
          <p:cNvSpPr/>
          <p:nvPr/>
        </p:nvSpPr>
        <p:spPr>
          <a:xfrm>
            <a:off x="914400" y="1387019"/>
            <a:ext cx="7239000" cy="4708981"/>
          </a:xfrm>
          <a:prstGeom prst="rect">
            <a:avLst/>
          </a:prstGeom>
        </p:spPr>
        <p:txBody>
          <a:bodyPr wrap="square">
            <a:spAutoFit/>
          </a:bodyPr>
          <a:lstStyle/>
          <a:p>
            <a:r>
              <a:rPr lang="en-US" sz="2000" dirty="0" smtClean="0"/>
              <a:t>Conservation and management of water are essential for the survival of mankind, plants and animals. This can be achieved adopting the following methods:</a:t>
            </a:r>
          </a:p>
          <a:p>
            <a:r>
              <a:rPr lang="en-US" sz="2000" b="1" dirty="0" smtClean="0"/>
              <a:t>1. Growing vegetation in the catchment areas, which will hold water in the soil </a:t>
            </a:r>
            <a:r>
              <a:rPr lang="en-US" sz="2000" dirty="0" smtClean="0"/>
              <a:t>and allow it to percolate into deeper layers and contribute to formation of ground water.</a:t>
            </a:r>
          </a:p>
          <a:p>
            <a:r>
              <a:rPr lang="en-US" sz="2000" b="1" dirty="0" smtClean="0"/>
              <a:t>2. Constructing dams and reservoirs to regulate supply of water to the fields, </a:t>
            </a:r>
            <a:r>
              <a:rPr lang="en-US" sz="2000" dirty="0" smtClean="0"/>
              <a:t>as well as to enable generating hydroelectricity.</a:t>
            </a:r>
          </a:p>
          <a:p>
            <a:r>
              <a:rPr lang="en-US" sz="2000" b="1" dirty="0" smtClean="0"/>
              <a:t>3. Sewage should be treated and only the clear water should be released into the </a:t>
            </a:r>
            <a:r>
              <a:rPr lang="en-US" sz="2000" dirty="0" smtClean="0"/>
              <a:t>rivers.</a:t>
            </a:r>
          </a:p>
          <a:p>
            <a:r>
              <a:rPr lang="en-US" sz="2000" b="1" dirty="0" smtClean="0"/>
              <a:t>4. Industrial wastes (effluents) should be treated to prevent chemical and thermal </a:t>
            </a:r>
            <a:r>
              <a:rPr lang="en-US" sz="2000" dirty="0" smtClean="0"/>
              <a:t>pollution of fresh water.</a:t>
            </a:r>
          </a:p>
          <a:p>
            <a:r>
              <a:rPr lang="en-US" sz="2000" b="1" dirty="0" smtClean="0"/>
              <a:t>5. Judicious use of water in our day-to-day life.</a:t>
            </a:r>
          </a:p>
          <a:p>
            <a:r>
              <a:rPr lang="en-US" sz="2000" b="1" dirty="0" smtClean="0"/>
              <a:t>6. Rainwater harvesting should be done by storing rainwater and recharging </a:t>
            </a:r>
            <a:r>
              <a:rPr lang="en-US" sz="2000" dirty="0" smtClean="0"/>
              <a:t>groundwater.</a:t>
            </a:r>
            <a:endParaRPr lang="en-US" sz="20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8" presetClass="exit" presetSubtype="12" fill="hold" grpId="1" nodeType="clickEffect">
                                  <p:stCondLst>
                                    <p:cond delay="0"/>
                                  </p:stCondLst>
                                  <p:childTnLst>
                                    <p:animEffect transition="out" filter="strips(downLeft)">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8" presetClass="exit" presetSubtype="12" fill="hold" grpId="1" nodeType="clickEffect">
                                  <p:stCondLst>
                                    <p:cond delay="0"/>
                                  </p:stCondLst>
                                  <p:childTnLst>
                                    <p:animEffect transition="out" filter="strips(downLeft)">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Water+pit+at+rig+site+4"/>
          <p:cNvPicPr>
            <a:picLocks noChangeAspect="1" noChangeArrowheads="1"/>
          </p:cNvPicPr>
          <p:nvPr/>
        </p:nvPicPr>
        <p:blipFill>
          <a:blip r:embed="rId2"/>
          <a:srcRect/>
          <a:stretch>
            <a:fillRect/>
          </a:stretch>
        </p:blipFill>
        <p:spPr bwMode="auto">
          <a:xfrm>
            <a:off x="152400" y="823913"/>
            <a:ext cx="2743200" cy="2528887"/>
          </a:xfrm>
          <a:prstGeom prst="rect">
            <a:avLst/>
          </a:prstGeom>
          <a:noFill/>
          <a:ln w="9525">
            <a:noFill/>
            <a:miter lim="800000"/>
            <a:headEnd/>
            <a:tailEnd/>
          </a:ln>
        </p:spPr>
      </p:pic>
      <p:pic>
        <p:nvPicPr>
          <p:cNvPr id="13315" name="Picture 3" descr="ponds2"/>
          <p:cNvPicPr>
            <a:picLocks noChangeAspect="1" noChangeArrowheads="1"/>
          </p:cNvPicPr>
          <p:nvPr/>
        </p:nvPicPr>
        <p:blipFill>
          <a:blip r:embed="rId3"/>
          <a:srcRect/>
          <a:stretch>
            <a:fillRect/>
          </a:stretch>
        </p:blipFill>
        <p:spPr bwMode="auto">
          <a:xfrm>
            <a:off x="3124200" y="838200"/>
            <a:ext cx="2819400" cy="2514600"/>
          </a:xfrm>
          <a:prstGeom prst="rect">
            <a:avLst/>
          </a:prstGeom>
          <a:noFill/>
          <a:ln w="9525">
            <a:noFill/>
            <a:miter lim="800000"/>
            <a:headEnd/>
            <a:tailEnd/>
          </a:ln>
        </p:spPr>
      </p:pic>
      <p:pic>
        <p:nvPicPr>
          <p:cNvPr id="13316" name="Picture 4" descr="lakes4"/>
          <p:cNvPicPr>
            <a:picLocks noChangeAspect="1" noChangeArrowheads="1"/>
          </p:cNvPicPr>
          <p:nvPr/>
        </p:nvPicPr>
        <p:blipFill>
          <a:blip r:embed="rId4"/>
          <a:srcRect/>
          <a:stretch>
            <a:fillRect/>
          </a:stretch>
        </p:blipFill>
        <p:spPr bwMode="auto">
          <a:xfrm>
            <a:off x="6172200" y="838200"/>
            <a:ext cx="2819400" cy="2514600"/>
          </a:xfrm>
          <a:prstGeom prst="rect">
            <a:avLst/>
          </a:prstGeom>
          <a:noFill/>
          <a:ln w="9525">
            <a:noFill/>
            <a:miter lim="800000"/>
            <a:headEnd/>
            <a:tailEnd/>
          </a:ln>
        </p:spPr>
      </p:pic>
      <p:pic>
        <p:nvPicPr>
          <p:cNvPr id="13317" name="Picture 5" descr="93-54a"/>
          <p:cNvPicPr>
            <a:picLocks noChangeAspect="1" noChangeArrowheads="1"/>
          </p:cNvPicPr>
          <p:nvPr/>
        </p:nvPicPr>
        <p:blipFill>
          <a:blip r:embed="rId5"/>
          <a:srcRect/>
          <a:stretch>
            <a:fillRect/>
          </a:stretch>
        </p:blipFill>
        <p:spPr bwMode="auto">
          <a:xfrm>
            <a:off x="152400" y="3657600"/>
            <a:ext cx="2743200" cy="2514600"/>
          </a:xfrm>
          <a:prstGeom prst="rect">
            <a:avLst/>
          </a:prstGeom>
          <a:noFill/>
          <a:ln w="9525">
            <a:noFill/>
            <a:miter lim="800000"/>
            <a:headEnd/>
            <a:tailEnd/>
          </a:ln>
        </p:spPr>
      </p:pic>
      <p:pic>
        <p:nvPicPr>
          <p:cNvPr id="13318" name="Picture 6" descr="image002"/>
          <p:cNvPicPr>
            <a:picLocks noChangeAspect="1" noChangeArrowheads="1"/>
          </p:cNvPicPr>
          <p:nvPr/>
        </p:nvPicPr>
        <p:blipFill>
          <a:blip r:embed="rId6"/>
          <a:srcRect/>
          <a:stretch>
            <a:fillRect/>
          </a:stretch>
        </p:blipFill>
        <p:spPr bwMode="auto">
          <a:xfrm>
            <a:off x="3124200" y="3657600"/>
            <a:ext cx="2895600" cy="2514600"/>
          </a:xfrm>
          <a:prstGeom prst="rect">
            <a:avLst/>
          </a:prstGeom>
          <a:noFill/>
          <a:ln w="9525">
            <a:noFill/>
            <a:miter lim="800000"/>
            <a:headEnd/>
            <a:tailEnd/>
          </a:ln>
        </p:spPr>
      </p:pic>
      <p:pic>
        <p:nvPicPr>
          <p:cNvPr id="13319" name="Picture 7" descr="18-oct-panama1"/>
          <p:cNvPicPr>
            <a:picLocks noChangeAspect="1" noChangeArrowheads="1"/>
          </p:cNvPicPr>
          <p:nvPr/>
        </p:nvPicPr>
        <p:blipFill>
          <a:blip r:embed="rId7"/>
          <a:srcRect/>
          <a:stretch>
            <a:fillRect/>
          </a:stretch>
        </p:blipFill>
        <p:spPr bwMode="auto">
          <a:xfrm>
            <a:off x="6248400" y="3657600"/>
            <a:ext cx="2743200" cy="2514600"/>
          </a:xfrm>
          <a:prstGeom prst="rect">
            <a:avLst/>
          </a:prstGeom>
          <a:noFill/>
          <a:ln w="9525">
            <a:noFill/>
            <a:miter lim="800000"/>
            <a:headEnd/>
            <a:tailEnd/>
          </a:ln>
        </p:spPr>
      </p:pic>
      <p:sp>
        <p:nvSpPr>
          <p:cNvPr id="13320" name="Text Box 8"/>
          <p:cNvSpPr txBox="1">
            <a:spLocks noChangeArrowheads="1"/>
          </p:cNvSpPr>
          <p:nvPr/>
        </p:nvSpPr>
        <p:spPr bwMode="auto">
          <a:xfrm>
            <a:off x="1752600" y="152400"/>
            <a:ext cx="6049963" cy="5191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en-US" sz="2800" b="1" i="1" dirty="0">
                <a:solidFill>
                  <a:schemeClr val="bg1"/>
                </a:solidFill>
                <a:latin typeface="Times New Roman" pitchFamily="18" charset="0"/>
              </a:rPr>
              <a:t>Different methods of water harvesting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D:\My pictures\animals\ALL\roaming-around-the-bright-leaves-green-forest-fawns-pictures.jpg"/>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0" y="0"/>
            <a:ext cx="9144000" cy="6933236"/>
          </a:xfrm>
          <a:prstGeom prst="rect">
            <a:avLst/>
          </a:prstGeom>
          <a:noFill/>
        </p:spPr>
      </p:pic>
      <p:sp>
        <p:nvSpPr>
          <p:cNvPr id="5" name="Rectangle 4"/>
          <p:cNvSpPr/>
          <p:nvPr/>
        </p:nvSpPr>
        <p:spPr>
          <a:xfrm>
            <a:off x="849320" y="152400"/>
            <a:ext cx="744536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3600" b="1" dirty="0" smtClean="0">
                <a:solidFill>
                  <a:schemeClr val="bg1"/>
                </a:solidFill>
                <a:latin typeface="Britannic Bold" pitchFamily="34" charset="0"/>
              </a:rPr>
              <a:t>      Conservation of Biodiversity</a:t>
            </a:r>
            <a:endParaRPr lang="en-US" sz="3600" dirty="0">
              <a:solidFill>
                <a:schemeClr val="bg1"/>
              </a:solidFill>
              <a:latin typeface="Britannic Bold" pitchFamily="34" charset="0"/>
            </a:endParaRPr>
          </a:p>
        </p:txBody>
      </p:sp>
      <p:sp>
        <p:nvSpPr>
          <p:cNvPr id="6" name="Rectangle 5"/>
          <p:cNvSpPr/>
          <p:nvPr/>
        </p:nvSpPr>
        <p:spPr>
          <a:xfrm>
            <a:off x="0" y="856357"/>
            <a:ext cx="9144000" cy="6001643"/>
          </a:xfrm>
          <a:prstGeom prst="rect">
            <a:avLst/>
          </a:prstGeom>
        </p:spPr>
        <p:txBody>
          <a:bodyPr wrap="square">
            <a:spAutoFit/>
          </a:bodyPr>
          <a:lstStyle/>
          <a:p>
            <a:r>
              <a:rPr lang="en-US" sz="2400" b="1" dirty="0" smtClean="0"/>
              <a:t>Now you have an idea of the importance of biodiversity for our survival and how it is destroyed. Let us know how to protect the biodiversity. There are two basic strategies for conservation of biodiversity:</a:t>
            </a:r>
          </a:p>
          <a:p>
            <a:r>
              <a:rPr lang="en-US" sz="2400" b="1" dirty="0" smtClean="0"/>
              <a:t>(i) In-situ conservation</a:t>
            </a:r>
          </a:p>
          <a:p>
            <a:r>
              <a:rPr lang="en-US" sz="2400" b="1" dirty="0" smtClean="0"/>
              <a:t>(ii) Ex-situ conservation</a:t>
            </a:r>
          </a:p>
          <a:p>
            <a:r>
              <a:rPr lang="en-US" sz="2400" b="1" dirty="0" smtClean="0"/>
              <a:t>(i) In-situ (on site) conservation includes the protection of plants and animals</a:t>
            </a:r>
          </a:p>
          <a:p>
            <a:r>
              <a:rPr lang="en-US" sz="2400" b="1" dirty="0" smtClean="0"/>
              <a:t>within their natural habitats or in protected areas. Protected areas are areas of land or sea dedicated to protection and maintenance of biodiversity. For example: e.g., National Parks, Wildlife Sanctuaries, Biosphere Reserves, etc.</a:t>
            </a:r>
          </a:p>
          <a:p>
            <a:r>
              <a:rPr lang="en-US" sz="2400" b="1" dirty="0" smtClean="0"/>
              <a:t>(ii) Ex-situ (off site) conservation is the conservation of plants and animals outside their natural habitats. These include Botanical Gardens, Zoo, Gene Banks, DNA Banks, Seed Banks, Pollen Banks, Seedling and Tissue Culture etc.</a:t>
            </a:r>
            <a:endParaRPr lang="en-US" sz="2400" b="1"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0" presetClass="exit" presetSubtype="0" fill="hold" grpId="1" nodeType="clickEffect">
                                  <p:stCondLst>
                                    <p:cond delay="0"/>
                                  </p:stCondLst>
                                  <p:childTnLst>
                                    <p:animEffect transition="out" filter="wedge">
                                      <p:cBhvr>
                                        <p:cTn id="26" dur="2000"/>
                                        <p:tgtEl>
                                          <p:spTgt spid="6"/>
                                        </p:tgtEl>
                                      </p:cBhvr>
                                    </p:animEffect>
                                    <p:set>
                                      <p:cBhvr>
                                        <p:cTn id="27" dur="1" fill="hold">
                                          <p:stCondLst>
                                            <p:cond delay="19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0" presetClass="exit" presetSubtype="0" fill="hold" grpId="1" nodeType="clickEffect">
                                  <p:stCondLst>
                                    <p:cond delay="0"/>
                                  </p:stCondLst>
                                  <p:iterate type="lt">
                                    <p:tmPct val="10000"/>
                                  </p:iterate>
                                  <p:childTnLst>
                                    <p:animEffect transition="out" filter="fade">
                                      <p:cBhvr>
                                        <p:cTn id="31" dur="1000"/>
                                        <p:tgtEl>
                                          <p:spTgt spid="5"/>
                                        </p:tgtEl>
                                      </p:cBhvr>
                                    </p:animEffect>
                                    <p:anim calcmode="lin" valueType="num">
                                      <p:cBhvr>
                                        <p:cTn id="32" dur="1000"/>
                                        <p:tgtEl>
                                          <p:spTgt spid="5"/>
                                        </p:tgtEl>
                                        <p:attrNameLst>
                                          <p:attrName>ppt_x</p:attrName>
                                        </p:attrNameLst>
                                      </p:cBhvr>
                                      <p:tavLst>
                                        <p:tav tm="0">
                                          <p:val>
                                            <p:strVal val="ppt_x"/>
                                          </p:val>
                                        </p:tav>
                                        <p:tav tm="100000">
                                          <p:val>
                                            <p:strVal val="ppt_x-.1"/>
                                          </p:val>
                                        </p:tav>
                                      </p:tavLst>
                                    </p:anim>
                                    <p:anim calcmode="lin" valueType="num">
                                      <p:cBhvr>
                                        <p:cTn id="33" dur="1000"/>
                                        <p:tgtEl>
                                          <p:spTgt spid="5"/>
                                        </p:tgtEl>
                                        <p:attrNameLst>
                                          <p:attrName>ppt_y</p:attrName>
                                        </p:attrNameLst>
                                      </p:cBhvr>
                                      <p:tavLst>
                                        <p:tav tm="0">
                                          <p:val>
                                            <p:strVal val="ppt_y"/>
                                          </p:val>
                                        </p:tav>
                                        <p:tav tm="100000">
                                          <p:val>
                                            <p:strVal val="ppt_y"/>
                                          </p:val>
                                        </p:tav>
                                      </p:tavLst>
                                    </p:anim>
                                    <p:set>
                                      <p:cBhvr>
                                        <p:cTn id="3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My pictures\animation\forest.jpg"/>
          <p:cNvPicPr>
            <a:picLocks noChangeAspect="1" noChangeArrowheads="1"/>
          </p:cNvPicPr>
          <p:nvPr/>
        </p:nvPicPr>
        <p:blipFill>
          <a:blip r:embed="rId2">
            <a:grayscl/>
          </a:blip>
          <a:srcRect/>
          <a:stretch>
            <a:fillRect/>
          </a:stretch>
        </p:blipFill>
        <p:spPr bwMode="auto">
          <a:xfrm>
            <a:off x="0" y="0"/>
            <a:ext cx="9144000" cy="6858000"/>
          </a:xfrm>
          <a:prstGeom prst="rect">
            <a:avLst/>
          </a:prstGeom>
          <a:noFill/>
        </p:spPr>
      </p:pic>
      <p:sp>
        <p:nvSpPr>
          <p:cNvPr id="5" name="Rectangle 4"/>
          <p:cNvSpPr/>
          <p:nvPr/>
        </p:nvSpPr>
        <p:spPr>
          <a:xfrm>
            <a:off x="1263723" y="0"/>
            <a:ext cx="6616555" cy="707886"/>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sz="4000" b="1" dirty="0" smtClean="0">
                <a:solidFill>
                  <a:srgbClr val="FF0000"/>
                </a:solidFill>
                <a:latin typeface="Cooper Black" pitchFamily="18" charset="0"/>
              </a:rPr>
              <a:t> Conservation of Forests </a:t>
            </a:r>
          </a:p>
        </p:txBody>
      </p:sp>
      <p:sp>
        <p:nvSpPr>
          <p:cNvPr id="6" name="Rectangle 5"/>
          <p:cNvSpPr/>
          <p:nvPr/>
        </p:nvSpPr>
        <p:spPr>
          <a:xfrm>
            <a:off x="-1" y="1164134"/>
            <a:ext cx="9132425" cy="5693866"/>
          </a:xfrm>
          <a:prstGeom prst="rect">
            <a:avLst/>
          </a:prstGeom>
        </p:spPr>
        <p:txBody>
          <a:bodyPr wrap="square">
            <a:spAutoFit/>
          </a:bodyPr>
          <a:lstStyle/>
          <a:p>
            <a:pPr algn="just"/>
            <a:r>
              <a:rPr lang="en-US" sz="2800" b="1" dirty="0" smtClean="0"/>
              <a:t>Forests is an important part of the environment, because trees clean the air and keep the atmosphere cool. We cannot live without plants, because the oxygen need for breathing is produced by plants. </a:t>
            </a:r>
          </a:p>
          <a:p>
            <a:pPr algn="just"/>
            <a:r>
              <a:rPr lang="en-US" sz="2800" b="1" dirty="0" smtClean="0"/>
              <a:t>Trees absorb sunlight and reduce the heat. Plants provide fodder for animals, firewood, timber, medicines, honey, wax, gum, lac and food for us. Tree roots penetrate deep into the soil and from cavities in the ground. The dry leaves which fall on ground, cover the soil and absorb more rain water, which slowly percolates through the soil. Thus, a large portion of the rain water can be retained in the field, by planting more trees. Flooding or rivers can be prevented by protecting trees in the forest. </a:t>
            </a:r>
            <a:endParaRPr lang="en-US" sz="2800" b="1"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2000"/>
                                        <p:tgtEl>
                                          <p:spTgt spid="5"/>
                                        </p:tgtEl>
                                      </p:cBhvr>
                                    </p:animEffect>
                                    <p:set>
                                      <p:cBhvr>
                                        <p:cTn id="29"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D:\My pictures\animation\forest2.jpg"/>
          <p:cNvPicPr>
            <a:picLocks noChangeAspect="1" noChangeArrowheads="1"/>
          </p:cNvPicPr>
          <p:nvPr/>
        </p:nvPicPr>
        <p:blipFill>
          <a:blip r:embed="rId2"/>
          <a:srcRect/>
          <a:stretch>
            <a:fillRect/>
          </a:stretch>
        </p:blipFill>
        <p:spPr bwMode="auto">
          <a:xfrm>
            <a:off x="0" y="-12960"/>
            <a:ext cx="9144000" cy="6889177"/>
          </a:xfrm>
          <a:prstGeom prst="rect">
            <a:avLst/>
          </a:prstGeom>
          <a:noFill/>
        </p:spPr>
      </p:pic>
      <p:sp>
        <p:nvSpPr>
          <p:cNvPr id="5" name="Title 1"/>
          <p:cNvSpPr>
            <a:spLocks noGrp="1"/>
          </p:cNvSpPr>
          <p:nvPr>
            <p:ph type="title"/>
          </p:nvPr>
        </p:nvSpPr>
        <p:spPr>
          <a:xfrm>
            <a:off x="457200" y="0"/>
            <a:ext cx="8229600" cy="609600"/>
          </a:xfrm>
        </p:spPr>
        <p:style>
          <a:lnRef idx="0">
            <a:schemeClr val="accent1"/>
          </a:lnRef>
          <a:fillRef idx="3">
            <a:schemeClr val="accent1"/>
          </a:fillRef>
          <a:effectRef idx="3">
            <a:schemeClr val="accent1"/>
          </a:effectRef>
          <a:fontRef idx="minor">
            <a:schemeClr val="lt1"/>
          </a:fontRef>
        </p:style>
        <p:txBody>
          <a:bodyPr>
            <a:noAutofit/>
          </a:bodyPr>
          <a:lstStyle/>
          <a:p>
            <a:r>
              <a:rPr lang="en-US" sz="2000" dirty="0" smtClean="0">
                <a:solidFill>
                  <a:srgbClr val="FFFF00"/>
                </a:solidFill>
              </a:rPr>
              <a:t/>
            </a:r>
            <a:br>
              <a:rPr lang="en-US" sz="2000" dirty="0" smtClean="0">
                <a:solidFill>
                  <a:srgbClr val="FFFF00"/>
                </a:solidFill>
              </a:rPr>
            </a:br>
            <a:r>
              <a:rPr lang="en-US" sz="2000" dirty="0" smtClean="0">
                <a:solidFill>
                  <a:srgbClr val="FFFF00"/>
                </a:solidFill>
                <a:latin typeface="Arial Rounded MT Bold" pitchFamily="34" charset="0"/>
              </a:rPr>
              <a:t>For the conservation of forests, following methods can be taken:</a:t>
            </a:r>
            <a:r>
              <a:rPr lang="en-US" sz="2000" dirty="0" smtClean="0">
                <a:solidFill>
                  <a:srgbClr val="FFFF00"/>
                </a:solidFill>
              </a:rPr>
              <a:t/>
            </a:r>
            <a:br>
              <a:rPr lang="en-US" sz="2000" dirty="0" smtClean="0">
                <a:solidFill>
                  <a:srgbClr val="FFFF00"/>
                </a:solidFill>
              </a:rPr>
            </a:br>
            <a:endParaRPr lang="en-IN" sz="2000" dirty="0"/>
          </a:p>
        </p:txBody>
      </p:sp>
      <p:sp>
        <p:nvSpPr>
          <p:cNvPr id="6" name="Content Placeholder 2"/>
          <p:cNvSpPr>
            <a:spLocks noGrp="1"/>
          </p:cNvSpPr>
          <p:nvPr>
            <p:ph idx="1"/>
          </p:nvPr>
        </p:nvSpPr>
        <p:spPr>
          <a:xfrm>
            <a:off x="457200" y="1371600"/>
            <a:ext cx="8229600" cy="4525963"/>
          </a:xfrm>
        </p:spPr>
        <p:style>
          <a:lnRef idx="0">
            <a:schemeClr val="accent1"/>
          </a:lnRef>
          <a:fillRef idx="3">
            <a:schemeClr val="accent1"/>
          </a:fillRef>
          <a:effectRef idx="3">
            <a:schemeClr val="accent1"/>
          </a:effectRef>
          <a:fontRef idx="minor">
            <a:schemeClr val="lt1"/>
          </a:fontRef>
        </p:style>
        <p:txBody>
          <a:bodyPr>
            <a:normAutofit fontScale="62500" lnSpcReduction="20000"/>
          </a:bodyPr>
          <a:lstStyle/>
          <a:p>
            <a:r>
              <a:rPr lang="en-US" dirty="0" smtClean="0">
                <a:solidFill>
                  <a:srgbClr val="FF0000"/>
                </a:solidFill>
              </a:rPr>
              <a:t>(a)</a:t>
            </a:r>
            <a:r>
              <a:rPr lang="en-US" dirty="0" smtClean="0">
                <a:solidFill>
                  <a:srgbClr val="FFFF00"/>
                </a:solidFill>
              </a:rPr>
              <a:t> Conservation of forest is a national problem so it must be tackled with perfect coordination between forest department and other departments.</a:t>
            </a:r>
          </a:p>
          <a:p>
            <a:r>
              <a:rPr lang="en-US" dirty="0" smtClean="0">
                <a:solidFill>
                  <a:srgbClr val="FF0000"/>
                </a:solidFill>
              </a:rPr>
              <a:t>(b)</a:t>
            </a:r>
            <a:r>
              <a:rPr lang="en-US" dirty="0" smtClean="0">
                <a:solidFill>
                  <a:srgbClr val="FFFF00"/>
                </a:solidFill>
              </a:rPr>
              <a:t> People's participation in the conservation of forests is of vital importance. So, we must get them involved in this national task.</a:t>
            </a:r>
          </a:p>
          <a:p>
            <a:r>
              <a:rPr lang="en-US" dirty="0" smtClean="0">
                <a:solidFill>
                  <a:srgbClr val="FF0000"/>
                </a:solidFill>
              </a:rPr>
              <a:t>(c)</a:t>
            </a:r>
            <a:r>
              <a:rPr lang="en-US" dirty="0" smtClean="0">
                <a:solidFill>
                  <a:srgbClr val="FFFF00"/>
                </a:solidFill>
              </a:rPr>
              <a:t> The cutting of trees in the forests must be stopped at all costs.</a:t>
            </a:r>
          </a:p>
          <a:p>
            <a:r>
              <a:rPr lang="en-US" dirty="0" smtClean="0">
                <a:solidFill>
                  <a:srgbClr val="FF0000"/>
                </a:solidFill>
              </a:rPr>
              <a:t>(d)</a:t>
            </a:r>
            <a:r>
              <a:rPr lang="en-US" dirty="0" smtClean="0">
                <a:solidFill>
                  <a:srgbClr val="FFFF00"/>
                </a:solidFill>
              </a:rPr>
              <a:t> Afforestation or special programmes like Van Mahotsava should be launched on grand scale.</a:t>
            </a:r>
          </a:p>
          <a:p>
            <a:r>
              <a:rPr lang="en-US" dirty="0" smtClean="0">
                <a:solidFill>
                  <a:srgbClr val="FF0000"/>
                </a:solidFill>
              </a:rPr>
              <a:t>(e)</a:t>
            </a:r>
            <a:r>
              <a:rPr lang="en-US" dirty="0" smtClean="0">
                <a:solidFill>
                  <a:srgbClr val="FFFF00"/>
                </a:solidFill>
              </a:rPr>
              <a:t> Celebrations of all functions, festivals should precede with tree-plantation.</a:t>
            </a:r>
          </a:p>
          <a:p>
            <a:r>
              <a:rPr lang="en-US" dirty="0" smtClean="0">
                <a:solidFill>
                  <a:srgbClr val="FF0000"/>
                </a:solidFill>
              </a:rPr>
              <a:t>(f) </a:t>
            </a:r>
            <a:r>
              <a:rPr lang="en-US" dirty="0" smtClean="0">
                <a:solidFill>
                  <a:srgbClr val="FFFF00"/>
                </a:solidFill>
              </a:rPr>
              <a:t>Cutting of timber and other forest produce should be restricted.</a:t>
            </a:r>
          </a:p>
          <a:p>
            <a:r>
              <a:rPr lang="en-US" dirty="0" smtClean="0">
                <a:solidFill>
                  <a:srgbClr val="FF0000"/>
                </a:solidFill>
              </a:rPr>
              <a:t>(g)</a:t>
            </a:r>
            <a:r>
              <a:rPr lang="en-US" dirty="0" smtClean="0">
                <a:solidFill>
                  <a:srgbClr val="FFFF00"/>
                </a:solidFill>
              </a:rPr>
              <a:t> Grasslands should be regenerated.</a:t>
            </a:r>
          </a:p>
          <a:p>
            <a:r>
              <a:rPr lang="en-US" dirty="0" smtClean="0">
                <a:solidFill>
                  <a:srgbClr val="FF0000"/>
                </a:solidFill>
              </a:rPr>
              <a:t>(h)</a:t>
            </a:r>
            <a:r>
              <a:rPr lang="en-US" dirty="0" smtClean="0">
                <a:solidFill>
                  <a:srgbClr val="FFFF00"/>
                </a:solidFill>
              </a:rPr>
              <a:t> Forest conservation Act 1980 should be strictly implemented to check deforestation.</a:t>
            </a:r>
          </a:p>
          <a:p>
            <a:r>
              <a:rPr lang="en-US" dirty="0" smtClean="0">
                <a:solidFill>
                  <a:srgbClr val="FF0000"/>
                </a:solidFill>
              </a:rPr>
              <a:t>(i) </a:t>
            </a:r>
            <a:r>
              <a:rPr lang="en-US" dirty="0" smtClean="0">
                <a:solidFill>
                  <a:srgbClr val="FFFF00"/>
                </a:solidFill>
              </a:rPr>
              <a:t>Several centres of excellence have been setup and awards should be instituted.</a:t>
            </a:r>
          </a:p>
          <a:p>
            <a:endParaRPr lang="en-IN"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decel="100000"/>
                                        <p:tgtEl>
                                          <p:spTgt spid="5"/>
                                        </p:tgtEl>
                                      </p:cBhvr>
                                    </p:animEffect>
                                    <p:anim calcmode="lin" valueType="num">
                                      <p:cBhvr>
                                        <p:cTn id="8" dur="1600" decel="100000" fill="hold"/>
                                        <p:tgtEl>
                                          <p:spTgt spid="5"/>
                                        </p:tgtEl>
                                        <p:attrNameLst>
                                          <p:attrName>style.rotation</p:attrName>
                                        </p:attrNameLst>
                                      </p:cBhvr>
                                      <p:tavLst>
                                        <p:tav tm="0">
                                          <p:val>
                                            <p:fltVal val="-90"/>
                                          </p:val>
                                        </p:tav>
                                        <p:tav tm="100000">
                                          <p:val>
                                            <p:fltVal val="0"/>
                                          </p:val>
                                        </p:tav>
                                      </p:tavLst>
                                    </p:anim>
                                    <p:anim calcmode="lin" valueType="num">
                                      <p:cBhvr>
                                        <p:cTn id="9" dur="1600" decel="100000" fill="hold"/>
                                        <p:tgtEl>
                                          <p:spTgt spid="5"/>
                                        </p:tgtEl>
                                        <p:attrNameLst>
                                          <p:attrName>ppt_x</p:attrName>
                                        </p:attrNameLst>
                                      </p:cBhvr>
                                      <p:tavLst>
                                        <p:tav tm="0">
                                          <p:val>
                                            <p:strVal val="#ppt_x+0.4"/>
                                          </p:val>
                                        </p:tav>
                                        <p:tav tm="100000">
                                          <p:val>
                                            <p:strVal val="#ppt_x-0.05"/>
                                          </p:val>
                                        </p:tav>
                                      </p:tavLst>
                                    </p:anim>
                                    <p:anim calcmode="lin" valueType="num">
                                      <p:cBhvr>
                                        <p:cTn id="10" dur="1600" decel="100000" fill="hold"/>
                                        <p:tgtEl>
                                          <p:spTgt spid="5"/>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fade">
                                      <p:cBhvr>
                                        <p:cTn id="17" dur="1600" decel="100000"/>
                                        <p:tgtEl>
                                          <p:spTgt spid="6">
                                            <p:bg/>
                                          </p:spTgt>
                                        </p:tgtEl>
                                      </p:cBhvr>
                                    </p:animEffect>
                                    <p:anim calcmode="lin" valueType="num">
                                      <p:cBhvr>
                                        <p:cTn id="18" dur="1600" decel="100000" fill="hold"/>
                                        <p:tgtEl>
                                          <p:spTgt spid="6">
                                            <p:bg/>
                                          </p:spTgt>
                                        </p:tgtEl>
                                        <p:attrNameLst>
                                          <p:attrName>style.rotation</p:attrName>
                                        </p:attrNameLst>
                                      </p:cBhvr>
                                      <p:tavLst>
                                        <p:tav tm="0">
                                          <p:val>
                                            <p:fltVal val="-90"/>
                                          </p:val>
                                        </p:tav>
                                        <p:tav tm="100000">
                                          <p:val>
                                            <p:fltVal val="0"/>
                                          </p:val>
                                        </p:tav>
                                      </p:tavLst>
                                    </p:anim>
                                    <p:anim calcmode="lin" valueType="num">
                                      <p:cBhvr>
                                        <p:cTn id="19" dur="1600" decel="100000" fill="hold"/>
                                        <p:tgtEl>
                                          <p:spTgt spid="6">
                                            <p:bg/>
                                          </p:spTgt>
                                        </p:tgtEl>
                                        <p:attrNameLst>
                                          <p:attrName>ppt_x</p:attrName>
                                        </p:attrNameLst>
                                      </p:cBhvr>
                                      <p:tavLst>
                                        <p:tav tm="0">
                                          <p:val>
                                            <p:strVal val="#ppt_x+0.4"/>
                                          </p:val>
                                        </p:tav>
                                        <p:tav tm="100000">
                                          <p:val>
                                            <p:strVal val="#ppt_x-0.05"/>
                                          </p:val>
                                        </p:tav>
                                      </p:tavLst>
                                    </p:anim>
                                    <p:anim calcmode="lin" valueType="num">
                                      <p:cBhvr>
                                        <p:cTn id="20" dur="1600" decel="100000" fill="hold"/>
                                        <p:tgtEl>
                                          <p:spTgt spid="6">
                                            <p:bg/>
                                          </p:spTgt>
                                        </p:tgtEl>
                                        <p:attrNameLst>
                                          <p:attrName>ppt_y</p:attrName>
                                        </p:attrNameLst>
                                      </p:cBhvr>
                                      <p:tavLst>
                                        <p:tav tm="0">
                                          <p:val>
                                            <p:strVal val="#ppt_y-0.4"/>
                                          </p:val>
                                        </p:tav>
                                        <p:tav tm="100000">
                                          <p:val>
                                            <p:strVal val="#ppt_y+0.1"/>
                                          </p:val>
                                        </p:tav>
                                      </p:tavLst>
                                    </p:anim>
                                    <p:anim calcmode="lin" valueType="num">
                                      <p:cBhvr>
                                        <p:cTn id="21" dur="400" accel="100000" fill="hold">
                                          <p:stCondLst>
                                            <p:cond delay="1600"/>
                                          </p:stCondLst>
                                        </p:cTn>
                                        <p:tgtEl>
                                          <p:spTgt spid="6">
                                            <p:bg/>
                                          </p:spTgt>
                                        </p:tgtEl>
                                        <p:attrNameLst>
                                          <p:attrName>ppt_x</p:attrName>
                                        </p:attrNameLst>
                                      </p:cBhvr>
                                      <p:tavLst>
                                        <p:tav tm="0">
                                          <p:val>
                                            <p:strVal val="#ppt_x-0.05"/>
                                          </p:val>
                                        </p:tav>
                                        <p:tav tm="100000">
                                          <p:val>
                                            <p:strVal val="#ppt_x"/>
                                          </p:val>
                                        </p:tav>
                                      </p:tavLst>
                                    </p:anim>
                                    <p:anim calcmode="lin" valueType="num">
                                      <p:cBhvr>
                                        <p:cTn id="22" dur="400" accel="100000" fill="hold">
                                          <p:stCondLst>
                                            <p:cond delay="1600"/>
                                          </p:stCondLst>
                                        </p:cTn>
                                        <p:tgtEl>
                                          <p:spTgt spid="6">
                                            <p:bg/>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600" decel="100000"/>
                                        <p:tgtEl>
                                          <p:spTgt spid="6">
                                            <p:txEl>
                                              <p:pRg st="0" end="0"/>
                                            </p:txEl>
                                          </p:spTgt>
                                        </p:tgtEl>
                                      </p:cBhvr>
                                    </p:animEffect>
                                    <p:anim calcmode="lin" valueType="num">
                                      <p:cBhvr>
                                        <p:cTn id="28" dur="16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29" dur="16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30" dur="16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31" dur="400" accel="100000" fill="hold">
                                          <p:stCondLst>
                                            <p:cond delay="16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32" dur="400" accel="100000" fill="hold">
                                          <p:stCondLst>
                                            <p:cond delay="16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1600" decel="100000"/>
                                        <p:tgtEl>
                                          <p:spTgt spid="6">
                                            <p:txEl>
                                              <p:pRg st="1" end="1"/>
                                            </p:txEl>
                                          </p:spTgt>
                                        </p:tgtEl>
                                      </p:cBhvr>
                                    </p:animEffect>
                                    <p:anim calcmode="lin" valueType="num">
                                      <p:cBhvr>
                                        <p:cTn id="38" dur="1600" decel="100000" fill="hold"/>
                                        <p:tgtEl>
                                          <p:spTgt spid="6">
                                            <p:txEl>
                                              <p:pRg st="1" end="1"/>
                                            </p:txEl>
                                          </p:spTgt>
                                        </p:tgtEl>
                                        <p:attrNameLst>
                                          <p:attrName>style.rotation</p:attrName>
                                        </p:attrNameLst>
                                      </p:cBhvr>
                                      <p:tavLst>
                                        <p:tav tm="0">
                                          <p:val>
                                            <p:fltVal val="-90"/>
                                          </p:val>
                                        </p:tav>
                                        <p:tav tm="100000">
                                          <p:val>
                                            <p:fltVal val="0"/>
                                          </p:val>
                                        </p:tav>
                                      </p:tavLst>
                                    </p:anim>
                                    <p:anim calcmode="lin" valueType="num">
                                      <p:cBhvr>
                                        <p:cTn id="39" dur="1600" decel="100000" fill="hold"/>
                                        <p:tgtEl>
                                          <p:spTgt spid="6">
                                            <p:txEl>
                                              <p:pRg st="1" end="1"/>
                                            </p:txEl>
                                          </p:spTgt>
                                        </p:tgtEl>
                                        <p:attrNameLst>
                                          <p:attrName>ppt_x</p:attrName>
                                        </p:attrNameLst>
                                      </p:cBhvr>
                                      <p:tavLst>
                                        <p:tav tm="0">
                                          <p:val>
                                            <p:strVal val="#ppt_x+0.4"/>
                                          </p:val>
                                        </p:tav>
                                        <p:tav tm="100000">
                                          <p:val>
                                            <p:strVal val="#ppt_x-0.05"/>
                                          </p:val>
                                        </p:tav>
                                      </p:tavLst>
                                    </p:anim>
                                    <p:anim calcmode="lin" valueType="num">
                                      <p:cBhvr>
                                        <p:cTn id="40" dur="1600" decel="100000" fill="hold"/>
                                        <p:tgtEl>
                                          <p:spTgt spid="6">
                                            <p:txEl>
                                              <p:pRg st="1" end="1"/>
                                            </p:txEl>
                                          </p:spTgt>
                                        </p:tgtEl>
                                        <p:attrNameLst>
                                          <p:attrName>ppt_y</p:attrName>
                                        </p:attrNameLst>
                                      </p:cBhvr>
                                      <p:tavLst>
                                        <p:tav tm="0">
                                          <p:val>
                                            <p:strVal val="#ppt_y-0.4"/>
                                          </p:val>
                                        </p:tav>
                                        <p:tav tm="100000">
                                          <p:val>
                                            <p:strVal val="#ppt_y+0.1"/>
                                          </p:val>
                                        </p:tav>
                                      </p:tavLst>
                                    </p:anim>
                                    <p:anim calcmode="lin" valueType="num">
                                      <p:cBhvr>
                                        <p:cTn id="41" dur="400" accel="100000" fill="hold">
                                          <p:stCondLst>
                                            <p:cond delay="1600"/>
                                          </p:stCondLst>
                                        </p:cTn>
                                        <p:tgtEl>
                                          <p:spTgt spid="6">
                                            <p:txEl>
                                              <p:pRg st="1" end="1"/>
                                            </p:txEl>
                                          </p:spTgt>
                                        </p:tgtEl>
                                        <p:attrNameLst>
                                          <p:attrName>ppt_x</p:attrName>
                                        </p:attrNameLst>
                                      </p:cBhvr>
                                      <p:tavLst>
                                        <p:tav tm="0">
                                          <p:val>
                                            <p:strVal val="#ppt_x-0.05"/>
                                          </p:val>
                                        </p:tav>
                                        <p:tav tm="100000">
                                          <p:val>
                                            <p:strVal val="#ppt_x"/>
                                          </p:val>
                                        </p:tav>
                                      </p:tavLst>
                                    </p:anim>
                                    <p:anim calcmode="lin" valueType="num">
                                      <p:cBhvr>
                                        <p:cTn id="42" dur="400" accel="100000" fill="hold">
                                          <p:stCondLst>
                                            <p:cond delay="1600"/>
                                          </p:stCondLst>
                                        </p:cTn>
                                        <p:tgtEl>
                                          <p:spTgt spid="6">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1600" decel="100000"/>
                                        <p:tgtEl>
                                          <p:spTgt spid="6">
                                            <p:txEl>
                                              <p:pRg st="2" end="2"/>
                                            </p:txEl>
                                          </p:spTgt>
                                        </p:tgtEl>
                                      </p:cBhvr>
                                    </p:animEffect>
                                    <p:anim calcmode="lin" valueType="num">
                                      <p:cBhvr>
                                        <p:cTn id="48" dur="1600" decel="100000" fill="hold"/>
                                        <p:tgtEl>
                                          <p:spTgt spid="6">
                                            <p:txEl>
                                              <p:pRg st="2" end="2"/>
                                            </p:txEl>
                                          </p:spTgt>
                                        </p:tgtEl>
                                        <p:attrNameLst>
                                          <p:attrName>style.rotation</p:attrName>
                                        </p:attrNameLst>
                                      </p:cBhvr>
                                      <p:tavLst>
                                        <p:tav tm="0">
                                          <p:val>
                                            <p:fltVal val="-90"/>
                                          </p:val>
                                        </p:tav>
                                        <p:tav tm="100000">
                                          <p:val>
                                            <p:fltVal val="0"/>
                                          </p:val>
                                        </p:tav>
                                      </p:tavLst>
                                    </p:anim>
                                    <p:anim calcmode="lin" valueType="num">
                                      <p:cBhvr>
                                        <p:cTn id="49" dur="1600" decel="100000" fill="hold"/>
                                        <p:tgtEl>
                                          <p:spTgt spid="6">
                                            <p:txEl>
                                              <p:pRg st="2" end="2"/>
                                            </p:txEl>
                                          </p:spTgt>
                                        </p:tgtEl>
                                        <p:attrNameLst>
                                          <p:attrName>ppt_x</p:attrName>
                                        </p:attrNameLst>
                                      </p:cBhvr>
                                      <p:tavLst>
                                        <p:tav tm="0">
                                          <p:val>
                                            <p:strVal val="#ppt_x+0.4"/>
                                          </p:val>
                                        </p:tav>
                                        <p:tav tm="100000">
                                          <p:val>
                                            <p:strVal val="#ppt_x-0.05"/>
                                          </p:val>
                                        </p:tav>
                                      </p:tavLst>
                                    </p:anim>
                                    <p:anim calcmode="lin" valueType="num">
                                      <p:cBhvr>
                                        <p:cTn id="50" dur="1600" decel="100000" fill="hold"/>
                                        <p:tgtEl>
                                          <p:spTgt spid="6">
                                            <p:txEl>
                                              <p:pRg st="2" end="2"/>
                                            </p:txEl>
                                          </p:spTgt>
                                        </p:tgtEl>
                                        <p:attrNameLst>
                                          <p:attrName>ppt_y</p:attrName>
                                        </p:attrNameLst>
                                      </p:cBhvr>
                                      <p:tavLst>
                                        <p:tav tm="0">
                                          <p:val>
                                            <p:strVal val="#ppt_y-0.4"/>
                                          </p:val>
                                        </p:tav>
                                        <p:tav tm="100000">
                                          <p:val>
                                            <p:strVal val="#ppt_y+0.1"/>
                                          </p:val>
                                        </p:tav>
                                      </p:tavLst>
                                    </p:anim>
                                    <p:anim calcmode="lin" valueType="num">
                                      <p:cBhvr>
                                        <p:cTn id="51" dur="400" accel="100000" fill="hold">
                                          <p:stCondLst>
                                            <p:cond delay="1600"/>
                                          </p:stCondLst>
                                        </p:cTn>
                                        <p:tgtEl>
                                          <p:spTgt spid="6">
                                            <p:txEl>
                                              <p:pRg st="2" end="2"/>
                                            </p:txEl>
                                          </p:spTgt>
                                        </p:tgtEl>
                                        <p:attrNameLst>
                                          <p:attrName>ppt_x</p:attrName>
                                        </p:attrNameLst>
                                      </p:cBhvr>
                                      <p:tavLst>
                                        <p:tav tm="0">
                                          <p:val>
                                            <p:strVal val="#ppt_x-0.05"/>
                                          </p:val>
                                        </p:tav>
                                        <p:tav tm="100000">
                                          <p:val>
                                            <p:strVal val="#ppt_x"/>
                                          </p:val>
                                        </p:tav>
                                      </p:tavLst>
                                    </p:anim>
                                    <p:anim calcmode="lin" valueType="num">
                                      <p:cBhvr>
                                        <p:cTn id="52" dur="400" accel="100000" fill="hold">
                                          <p:stCondLst>
                                            <p:cond delay="1600"/>
                                          </p:stCondLst>
                                        </p:cTn>
                                        <p:tgtEl>
                                          <p:spTgt spid="6">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fade">
                                      <p:cBhvr>
                                        <p:cTn id="57" dur="1600" decel="100000"/>
                                        <p:tgtEl>
                                          <p:spTgt spid="6">
                                            <p:txEl>
                                              <p:pRg st="3" end="3"/>
                                            </p:txEl>
                                          </p:spTgt>
                                        </p:tgtEl>
                                      </p:cBhvr>
                                    </p:animEffect>
                                    <p:anim calcmode="lin" valueType="num">
                                      <p:cBhvr>
                                        <p:cTn id="58" dur="1600" decel="100000" fill="hold"/>
                                        <p:tgtEl>
                                          <p:spTgt spid="6">
                                            <p:txEl>
                                              <p:pRg st="3" end="3"/>
                                            </p:txEl>
                                          </p:spTgt>
                                        </p:tgtEl>
                                        <p:attrNameLst>
                                          <p:attrName>style.rotation</p:attrName>
                                        </p:attrNameLst>
                                      </p:cBhvr>
                                      <p:tavLst>
                                        <p:tav tm="0">
                                          <p:val>
                                            <p:fltVal val="-90"/>
                                          </p:val>
                                        </p:tav>
                                        <p:tav tm="100000">
                                          <p:val>
                                            <p:fltVal val="0"/>
                                          </p:val>
                                        </p:tav>
                                      </p:tavLst>
                                    </p:anim>
                                    <p:anim calcmode="lin" valueType="num">
                                      <p:cBhvr>
                                        <p:cTn id="59" dur="1600" decel="100000" fill="hold"/>
                                        <p:tgtEl>
                                          <p:spTgt spid="6">
                                            <p:txEl>
                                              <p:pRg st="3" end="3"/>
                                            </p:txEl>
                                          </p:spTgt>
                                        </p:tgtEl>
                                        <p:attrNameLst>
                                          <p:attrName>ppt_x</p:attrName>
                                        </p:attrNameLst>
                                      </p:cBhvr>
                                      <p:tavLst>
                                        <p:tav tm="0">
                                          <p:val>
                                            <p:strVal val="#ppt_x+0.4"/>
                                          </p:val>
                                        </p:tav>
                                        <p:tav tm="100000">
                                          <p:val>
                                            <p:strVal val="#ppt_x-0.05"/>
                                          </p:val>
                                        </p:tav>
                                      </p:tavLst>
                                    </p:anim>
                                    <p:anim calcmode="lin" valueType="num">
                                      <p:cBhvr>
                                        <p:cTn id="60" dur="1600" decel="100000" fill="hold"/>
                                        <p:tgtEl>
                                          <p:spTgt spid="6">
                                            <p:txEl>
                                              <p:pRg st="3" end="3"/>
                                            </p:txEl>
                                          </p:spTgt>
                                        </p:tgtEl>
                                        <p:attrNameLst>
                                          <p:attrName>ppt_y</p:attrName>
                                        </p:attrNameLst>
                                      </p:cBhvr>
                                      <p:tavLst>
                                        <p:tav tm="0">
                                          <p:val>
                                            <p:strVal val="#ppt_y-0.4"/>
                                          </p:val>
                                        </p:tav>
                                        <p:tav tm="100000">
                                          <p:val>
                                            <p:strVal val="#ppt_y+0.1"/>
                                          </p:val>
                                        </p:tav>
                                      </p:tavLst>
                                    </p:anim>
                                    <p:anim calcmode="lin" valueType="num">
                                      <p:cBhvr>
                                        <p:cTn id="61" dur="400" accel="100000" fill="hold">
                                          <p:stCondLst>
                                            <p:cond delay="1600"/>
                                          </p:stCondLst>
                                        </p:cTn>
                                        <p:tgtEl>
                                          <p:spTgt spid="6">
                                            <p:txEl>
                                              <p:pRg st="3" end="3"/>
                                            </p:txEl>
                                          </p:spTgt>
                                        </p:tgtEl>
                                        <p:attrNameLst>
                                          <p:attrName>ppt_x</p:attrName>
                                        </p:attrNameLst>
                                      </p:cBhvr>
                                      <p:tavLst>
                                        <p:tav tm="0">
                                          <p:val>
                                            <p:strVal val="#ppt_x-0.05"/>
                                          </p:val>
                                        </p:tav>
                                        <p:tav tm="100000">
                                          <p:val>
                                            <p:strVal val="#ppt_x"/>
                                          </p:val>
                                        </p:tav>
                                      </p:tavLst>
                                    </p:anim>
                                    <p:anim calcmode="lin" valueType="num">
                                      <p:cBhvr>
                                        <p:cTn id="62" dur="400" accel="100000" fill="hold">
                                          <p:stCondLst>
                                            <p:cond delay="1600"/>
                                          </p:stCondLst>
                                        </p:cTn>
                                        <p:tgtEl>
                                          <p:spTgt spid="6">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Effect transition="in" filter="fade">
                                      <p:cBhvr>
                                        <p:cTn id="67" dur="1600" decel="100000"/>
                                        <p:tgtEl>
                                          <p:spTgt spid="6">
                                            <p:txEl>
                                              <p:pRg st="4" end="4"/>
                                            </p:txEl>
                                          </p:spTgt>
                                        </p:tgtEl>
                                      </p:cBhvr>
                                    </p:animEffect>
                                    <p:anim calcmode="lin" valueType="num">
                                      <p:cBhvr>
                                        <p:cTn id="68" dur="1600" decel="100000" fill="hold"/>
                                        <p:tgtEl>
                                          <p:spTgt spid="6">
                                            <p:txEl>
                                              <p:pRg st="4" end="4"/>
                                            </p:txEl>
                                          </p:spTgt>
                                        </p:tgtEl>
                                        <p:attrNameLst>
                                          <p:attrName>style.rotation</p:attrName>
                                        </p:attrNameLst>
                                      </p:cBhvr>
                                      <p:tavLst>
                                        <p:tav tm="0">
                                          <p:val>
                                            <p:fltVal val="-90"/>
                                          </p:val>
                                        </p:tav>
                                        <p:tav tm="100000">
                                          <p:val>
                                            <p:fltVal val="0"/>
                                          </p:val>
                                        </p:tav>
                                      </p:tavLst>
                                    </p:anim>
                                    <p:anim calcmode="lin" valueType="num">
                                      <p:cBhvr>
                                        <p:cTn id="69" dur="1600" decel="100000" fill="hold"/>
                                        <p:tgtEl>
                                          <p:spTgt spid="6">
                                            <p:txEl>
                                              <p:pRg st="4" end="4"/>
                                            </p:txEl>
                                          </p:spTgt>
                                        </p:tgtEl>
                                        <p:attrNameLst>
                                          <p:attrName>ppt_x</p:attrName>
                                        </p:attrNameLst>
                                      </p:cBhvr>
                                      <p:tavLst>
                                        <p:tav tm="0">
                                          <p:val>
                                            <p:strVal val="#ppt_x+0.4"/>
                                          </p:val>
                                        </p:tav>
                                        <p:tav tm="100000">
                                          <p:val>
                                            <p:strVal val="#ppt_x-0.05"/>
                                          </p:val>
                                        </p:tav>
                                      </p:tavLst>
                                    </p:anim>
                                    <p:anim calcmode="lin" valueType="num">
                                      <p:cBhvr>
                                        <p:cTn id="70" dur="1600" decel="100000" fill="hold"/>
                                        <p:tgtEl>
                                          <p:spTgt spid="6">
                                            <p:txEl>
                                              <p:pRg st="4" end="4"/>
                                            </p:txEl>
                                          </p:spTgt>
                                        </p:tgtEl>
                                        <p:attrNameLst>
                                          <p:attrName>ppt_y</p:attrName>
                                        </p:attrNameLst>
                                      </p:cBhvr>
                                      <p:tavLst>
                                        <p:tav tm="0">
                                          <p:val>
                                            <p:strVal val="#ppt_y-0.4"/>
                                          </p:val>
                                        </p:tav>
                                        <p:tav tm="100000">
                                          <p:val>
                                            <p:strVal val="#ppt_y+0.1"/>
                                          </p:val>
                                        </p:tav>
                                      </p:tavLst>
                                    </p:anim>
                                    <p:anim calcmode="lin" valueType="num">
                                      <p:cBhvr>
                                        <p:cTn id="71" dur="400" accel="100000" fill="hold">
                                          <p:stCondLst>
                                            <p:cond delay="1600"/>
                                          </p:stCondLst>
                                        </p:cTn>
                                        <p:tgtEl>
                                          <p:spTgt spid="6">
                                            <p:txEl>
                                              <p:pRg st="4" end="4"/>
                                            </p:txEl>
                                          </p:spTgt>
                                        </p:tgtEl>
                                        <p:attrNameLst>
                                          <p:attrName>ppt_x</p:attrName>
                                        </p:attrNameLst>
                                      </p:cBhvr>
                                      <p:tavLst>
                                        <p:tav tm="0">
                                          <p:val>
                                            <p:strVal val="#ppt_x-0.05"/>
                                          </p:val>
                                        </p:tav>
                                        <p:tav tm="100000">
                                          <p:val>
                                            <p:strVal val="#ppt_x"/>
                                          </p:val>
                                        </p:tav>
                                      </p:tavLst>
                                    </p:anim>
                                    <p:anim calcmode="lin" valueType="num">
                                      <p:cBhvr>
                                        <p:cTn id="72" dur="400" accel="100000" fill="hold">
                                          <p:stCondLst>
                                            <p:cond delay="1600"/>
                                          </p:stCondLst>
                                        </p:cTn>
                                        <p:tgtEl>
                                          <p:spTgt spid="6">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6">
                                            <p:txEl>
                                              <p:pRg st="5" end="5"/>
                                            </p:txEl>
                                          </p:spTgt>
                                        </p:tgtEl>
                                        <p:attrNameLst>
                                          <p:attrName>style.visibility</p:attrName>
                                        </p:attrNameLst>
                                      </p:cBhvr>
                                      <p:to>
                                        <p:strVal val="visible"/>
                                      </p:to>
                                    </p:set>
                                    <p:animEffect transition="in" filter="fade">
                                      <p:cBhvr>
                                        <p:cTn id="77" dur="1600" decel="100000"/>
                                        <p:tgtEl>
                                          <p:spTgt spid="6">
                                            <p:txEl>
                                              <p:pRg st="5" end="5"/>
                                            </p:txEl>
                                          </p:spTgt>
                                        </p:tgtEl>
                                      </p:cBhvr>
                                    </p:animEffect>
                                    <p:anim calcmode="lin" valueType="num">
                                      <p:cBhvr>
                                        <p:cTn id="78" dur="1600" decel="100000" fill="hold"/>
                                        <p:tgtEl>
                                          <p:spTgt spid="6">
                                            <p:txEl>
                                              <p:pRg st="5" end="5"/>
                                            </p:txEl>
                                          </p:spTgt>
                                        </p:tgtEl>
                                        <p:attrNameLst>
                                          <p:attrName>style.rotation</p:attrName>
                                        </p:attrNameLst>
                                      </p:cBhvr>
                                      <p:tavLst>
                                        <p:tav tm="0">
                                          <p:val>
                                            <p:fltVal val="-90"/>
                                          </p:val>
                                        </p:tav>
                                        <p:tav tm="100000">
                                          <p:val>
                                            <p:fltVal val="0"/>
                                          </p:val>
                                        </p:tav>
                                      </p:tavLst>
                                    </p:anim>
                                    <p:anim calcmode="lin" valueType="num">
                                      <p:cBhvr>
                                        <p:cTn id="79" dur="1600" decel="100000" fill="hold"/>
                                        <p:tgtEl>
                                          <p:spTgt spid="6">
                                            <p:txEl>
                                              <p:pRg st="5" end="5"/>
                                            </p:txEl>
                                          </p:spTgt>
                                        </p:tgtEl>
                                        <p:attrNameLst>
                                          <p:attrName>ppt_x</p:attrName>
                                        </p:attrNameLst>
                                      </p:cBhvr>
                                      <p:tavLst>
                                        <p:tav tm="0">
                                          <p:val>
                                            <p:strVal val="#ppt_x+0.4"/>
                                          </p:val>
                                        </p:tav>
                                        <p:tav tm="100000">
                                          <p:val>
                                            <p:strVal val="#ppt_x-0.05"/>
                                          </p:val>
                                        </p:tav>
                                      </p:tavLst>
                                    </p:anim>
                                    <p:anim calcmode="lin" valueType="num">
                                      <p:cBhvr>
                                        <p:cTn id="80" dur="1600" decel="100000" fill="hold"/>
                                        <p:tgtEl>
                                          <p:spTgt spid="6">
                                            <p:txEl>
                                              <p:pRg st="5" end="5"/>
                                            </p:txEl>
                                          </p:spTgt>
                                        </p:tgtEl>
                                        <p:attrNameLst>
                                          <p:attrName>ppt_y</p:attrName>
                                        </p:attrNameLst>
                                      </p:cBhvr>
                                      <p:tavLst>
                                        <p:tav tm="0">
                                          <p:val>
                                            <p:strVal val="#ppt_y-0.4"/>
                                          </p:val>
                                        </p:tav>
                                        <p:tav tm="100000">
                                          <p:val>
                                            <p:strVal val="#ppt_y+0.1"/>
                                          </p:val>
                                        </p:tav>
                                      </p:tavLst>
                                    </p:anim>
                                    <p:anim calcmode="lin" valueType="num">
                                      <p:cBhvr>
                                        <p:cTn id="81" dur="400" accel="100000" fill="hold">
                                          <p:stCondLst>
                                            <p:cond delay="1600"/>
                                          </p:stCondLst>
                                        </p:cTn>
                                        <p:tgtEl>
                                          <p:spTgt spid="6">
                                            <p:txEl>
                                              <p:pRg st="5" end="5"/>
                                            </p:txEl>
                                          </p:spTgt>
                                        </p:tgtEl>
                                        <p:attrNameLst>
                                          <p:attrName>ppt_x</p:attrName>
                                        </p:attrNameLst>
                                      </p:cBhvr>
                                      <p:tavLst>
                                        <p:tav tm="0">
                                          <p:val>
                                            <p:strVal val="#ppt_x-0.05"/>
                                          </p:val>
                                        </p:tav>
                                        <p:tav tm="100000">
                                          <p:val>
                                            <p:strVal val="#ppt_x"/>
                                          </p:val>
                                        </p:tav>
                                      </p:tavLst>
                                    </p:anim>
                                    <p:anim calcmode="lin" valueType="num">
                                      <p:cBhvr>
                                        <p:cTn id="82" dur="400" accel="100000" fill="hold">
                                          <p:stCondLst>
                                            <p:cond delay="1600"/>
                                          </p:stCondLst>
                                        </p:cTn>
                                        <p:tgtEl>
                                          <p:spTgt spid="6">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0" presetClass="entr" presetSubtype="0" fill="hold" grpId="0" nodeType="clickEffect">
                                  <p:stCondLst>
                                    <p:cond delay="0"/>
                                  </p:stCondLst>
                                  <p:childTnLst>
                                    <p:set>
                                      <p:cBhvr>
                                        <p:cTn id="86" dur="1" fill="hold">
                                          <p:stCondLst>
                                            <p:cond delay="0"/>
                                          </p:stCondLst>
                                        </p:cTn>
                                        <p:tgtEl>
                                          <p:spTgt spid="6">
                                            <p:txEl>
                                              <p:pRg st="6" end="6"/>
                                            </p:txEl>
                                          </p:spTgt>
                                        </p:tgtEl>
                                        <p:attrNameLst>
                                          <p:attrName>style.visibility</p:attrName>
                                        </p:attrNameLst>
                                      </p:cBhvr>
                                      <p:to>
                                        <p:strVal val="visible"/>
                                      </p:to>
                                    </p:set>
                                    <p:animEffect transition="in" filter="fade">
                                      <p:cBhvr>
                                        <p:cTn id="87" dur="1600" decel="100000"/>
                                        <p:tgtEl>
                                          <p:spTgt spid="6">
                                            <p:txEl>
                                              <p:pRg st="6" end="6"/>
                                            </p:txEl>
                                          </p:spTgt>
                                        </p:tgtEl>
                                      </p:cBhvr>
                                    </p:animEffect>
                                    <p:anim calcmode="lin" valueType="num">
                                      <p:cBhvr>
                                        <p:cTn id="88" dur="1600" decel="100000" fill="hold"/>
                                        <p:tgtEl>
                                          <p:spTgt spid="6">
                                            <p:txEl>
                                              <p:pRg st="6" end="6"/>
                                            </p:txEl>
                                          </p:spTgt>
                                        </p:tgtEl>
                                        <p:attrNameLst>
                                          <p:attrName>style.rotation</p:attrName>
                                        </p:attrNameLst>
                                      </p:cBhvr>
                                      <p:tavLst>
                                        <p:tav tm="0">
                                          <p:val>
                                            <p:fltVal val="-90"/>
                                          </p:val>
                                        </p:tav>
                                        <p:tav tm="100000">
                                          <p:val>
                                            <p:fltVal val="0"/>
                                          </p:val>
                                        </p:tav>
                                      </p:tavLst>
                                    </p:anim>
                                    <p:anim calcmode="lin" valueType="num">
                                      <p:cBhvr>
                                        <p:cTn id="89" dur="1600" decel="100000" fill="hold"/>
                                        <p:tgtEl>
                                          <p:spTgt spid="6">
                                            <p:txEl>
                                              <p:pRg st="6" end="6"/>
                                            </p:txEl>
                                          </p:spTgt>
                                        </p:tgtEl>
                                        <p:attrNameLst>
                                          <p:attrName>ppt_x</p:attrName>
                                        </p:attrNameLst>
                                      </p:cBhvr>
                                      <p:tavLst>
                                        <p:tav tm="0">
                                          <p:val>
                                            <p:strVal val="#ppt_x+0.4"/>
                                          </p:val>
                                        </p:tav>
                                        <p:tav tm="100000">
                                          <p:val>
                                            <p:strVal val="#ppt_x-0.05"/>
                                          </p:val>
                                        </p:tav>
                                      </p:tavLst>
                                    </p:anim>
                                    <p:anim calcmode="lin" valueType="num">
                                      <p:cBhvr>
                                        <p:cTn id="90" dur="1600" decel="100000" fill="hold"/>
                                        <p:tgtEl>
                                          <p:spTgt spid="6">
                                            <p:txEl>
                                              <p:pRg st="6" end="6"/>
                                            </p:txEl>
                                          </p:spTgt>
                                        </p:tgtEl>
                                        <p:attrNameLst>
                                          <p:attrName>ppt_y</p:attrName>
                                        </p:attrNameLst>
                                      </p:cBhvr>
                                      <p:tavLst>
                                        <p:tav tm="0">
                                          <p:val>
                                            <p:strVal val="#ppt_y-0.4"/>
                                          </p:val>
                                        </p:tav>
                                        <p:tav tm="100000">
                                          <p:val>
                                            <p:strVal val="#ppt_y+0.1"/>
                                          </p:val>
                                        </p:tav>
                                      </p:tavLst>
                                    </p:anim>
                                    <p:anim calcmode="lin" valueType="num">
                                      <p:cBhvr>
                                        <p:cTn id="91" dur="400" accel="100000" fill="hold">
                                          <p:stCondLst>
                                            <p:cond delay="1600"/>
                                          </p:stCondLst>
                                        </p:cTn>
                                        <p:tgtEl>
                                          <p:spTgt spid="6">
                                            <p:txEl>
                                              <p:pRg st="6" end="6"/>
                                            </p:txEl>
                                          </p:spTgt>
                                        </p:tgtEl>
                                        <p:attrNameLst>
                                          <p:attrName>ppt_x</p:attrName>
                                        </p:attrNameLst>
                                      </p:cBhvr>
                                      <p:tavLst>
                                        <p:tav tm="0">
                                          <p:val>
                                            <p:strVal val="#ppt_x-0.05"/>
                                          </p:val>
                                        </p:tav>
                                        <p:tav tm="100000">
                                          <p:val>
                                            <p:strVal val="#ppt_x"/>
                                          </p:val>
                                        </p:tav>
                                      </p:tavLst>
                                    </p:anim>
                                    <p:anim calcmode="lin" valueType="num">
                                      <p:cBhvr>
                                        <p:cTn id="92" dur="400" accel="100000" fill="hold">
                                          <p:stCondLst>
                                            <p:cond delay="1600"/>
                                          </p:stCondLst>
                                        </p:cTn>
                                        <p:tgtEl>
                                          <p:spTgt spid="6">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0" presetClass="entr" presetSubtype="0" fill="hold" grpId="0" nodeType="clickEffect">
                                  <p:stCondLst>
                                    <p:cond delay="0"/>
                                  </p:stCondLst>
                                  <p:childTnLst>
                                    <p:set>
                                      <p:cBhvr>
                                        <p:cTn id="96" dur="1" fill="hold">
                                          <p:stCondLst>
                                            <p:cond delay="0"/>
                                          </p:stCondLst>
                                        </p:cTn>
                                        <p:tgtEl>
                                          <p:spTgt spid="6">
                                            <p:txEl>
                                              <p:pRg st="7" end="7"/>
                                            </p:txEl>
                                          </p:spTgt>
                                        </p:tgtEl>
                                        <p:attrNameLst>
                                          <p:attrName>style.visibility</p:attrName>
                                        </p:attrNameLst>
                                      </p:cBhvr>
                                      <p:to>
                                        <p:strVal val="visible"/>
                                      </p:to>
                                    </p:set>
                                    <p:animEffect transition="in" filter="fade">
                                      <p:cBhvr>
                                        <p:cTn id="97" dur="1600" decel="100000"/>
                                        <p:tgtEl>
                                          <p:spTgt spid="6">
                                            <p:txEl>
                                              <p:pRg st="7" end="7"/>
                                            </p:txEl>
                                          </p:spTgt>
                                        </p:tgtEl>
                                      </p:cBhvr>
                                    </p:animEffect>
                                    <p:anim calcmode="lin" valueType="num">
                                      <p:cBhvr>
                                        <p:cTn id="98" dur="1600" decel="100000" fill="hold"/>
                                        <p:tgtEl>
                                          <p:spTgt spid="6">
                                            <p:txEl>
                                              <p:pRg st="7" end="7"/>
                                            </p:txEl>
                                          </p:spTgt>
                                        </p:tgtEl>
                                        <p:attrNameLst>
                                          <p:attrName>style.rotation</p:attrName>
                                        </p:attrNameLst>
                                      </p:cBhvr>
                                      <p:tavLst>
                                        <p:tav tm="0">
                                          <p:val>
                                            <p:fltVal val="-90"/>
                                          </p:val>
                                        </p:tav>
                                        <p:tav tm="100000">
                                          <p:val>
                                            <p:fltVal val="0"/>
                                          </p:val>
                                        </p:tav>
                                      </p:tavLst>
                                    </p:anim>
                                    <p:anim calcmode="lin" valueType="num">
                                      <p:cBhvr>
                                        <p:cTn id="99" dur="1600" decel="100000" fill="hold"/>
                                        <p:tgtEl>
                                          <p:spTgt spid="6">
                                            <p:txEl>
                                              <p:pRg st="7" end="7"/>
                                            </p:txEl>
                                          </p:spTgt>
                                        </p:tgtEl>
                                        <p:attrNameLst>
                                          <p:attrName>ppt_x</p:attrName>
                                        </p:attrNameLst>
                                      </p:cBhvr>
                                      <p:tavLst>
                                        <p:tav tm="0">
                                          <p:val>
                                            <p:strVal val="#ppt_x+0.4"/>
                                          </p:val>
                                        </p:tav>
                                        <p:tav tm="100000">
                                          <p:val>
                                            <p:strVal val="#ppt_x-0.05"/>
                                          </p:val>
                                        </p:tav>
                                      </p:tavLst>
                                    </p:anim>
                                    <p:anim calcmode="lin" valueType="num">
                                      <p:cBhvr>
                                        <p:cTn id="100" dur="1600" decel="100000" fill="hold"/>
                                        <p:tgtEl>
                                          <p:spTgt spid="6">
                                            <p:txEl>
                                              <p:pRg st="7" end="7"/>
                                            </p:txEl>
                                          </p:spTgt>
                                        </p:tgtEl>
                                        <p:attrNameLst>
                                          <p:attrName>ppt_y</p:attrName>
                                        </p:attrNameLst>
                                      </p:cBhvr>
                                      <p:tavLst>
                                        <p:tav tm="0">
                                          <p:val>
                                            <p:strVal val="#ppt_y-0.4"/>
                                          </p:val>
                                        </p:tav>
                                        <p:tav tm="100000">
                                          <p:val>
                                            <p:strVal val="#ppt_y+0.1"/>
                                          </p:val>
                                        </p:tav>
                                      </p:tavLst>
                                    </p:anim>
                                    <p:anim calcmode="lin" valueType="num">
                                      <p:cBhvr>
                                        <p:cTn id="101" dur="400" accel="100000" fill="hold">
                                          <p:stCondLst>
                                            <p:cond delay="1600"/>
                                          </p:stCondLst>
                                        </p:cTn>
                                        <p:tgtEl>
                                          <p:spTgt spid="6">
                                            <p:txEl>
                                              <p:pRg st="7" end="7"/>
                                            </p:txEl>
                                          </p:spTgt>
                                        </p:tgtEl>
                                        <p:attrNameLst>
                                          <p:attrName>ppt_x</p:attrName>
                                        </p:attrNameLst>
                                      </p:cBhvr>
                                      <p:tavLst>
                                        <p:tav tm="0">
                                          <p:val>
                                            <p:strVal val="#ppt_x-0.05"/>
                                          </p:val>
                                        </p:tav>
                                        <p:tav tm="100000">
                                          <p:val>
                                            <p:strVal val="#ppt_x"/>
                                          </p:val>
                                        </p:tav>
                                      </p:tavLst>
                                    </p:anim>
                                    <p:anim calcmode="lin" valueType="num">
                                      <p:cBhvr>
                                        <p:cTn id="102" dur="400" accel="100000" fill="hold">
                                          <p:stCondLst>
                                            <p:cond delay="1600"/>
                                          </p:stCondLst>
                                        </p:cTn>
                                        <p:tgtEl>
                                          <p:spTgt spid="6">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0" presetClass="entr" presetSubtype="0" fill="hold" grpId="0" nodeType="clickEffect">
                                  <p:stCondLst>
                                    <p:cond delay="0"/>
                                  </p:stCondLst>
                                  <p:childTnLst>
                                    <p:set>
                                      <p:cBhvr>
                                        <p:cTn id="106" dur="1" fill="hold">
                                          <p:stCondLst>
                                            <p:cond delay="0"/>
                                          </p:stCondLst>
                                        </p:cTn>
                                        <p:tgtEl>
                                          <p:spTgt spid="6">
                                            <p:txEl>
                                              <p:pRg st="8" end="8"/>
                                            </p:txEl>
                                          </p:spTgt>
                                        </p:tgtEl>
                                        <p:attrNameLst>
                                          <p:attrName>style.visibility</p:attrName>
                                        </p:attrNameLst>
                                      </p:cBhvr>
                                      <p:to>
                                        <p:strVal val="visible"/>
                                      </p:to>
                                    </p:set>
                                    <p:animEffect transition="in" filter="fade">
                                      <p:cBhvr>
                                        <p:cTn id="107" dur="1600" decel="100000"/>
                                        <p:tgtEl>
                                          <p:spTgt spid="6">
                                            <p:txEl>
                                              <p:pRg st="8" end="8"/>
                                            </p:txEl>
                                          </p:spTgt>
                                        </p:tgtEl>
                                      </p:cBhvr>
                                    </p:animEffect>
                                    <p:anim calcmode="lin" valueType="num">
                                      <p:cBhvr>
                                        <p:cTn id="108" dur="1600" decel="100000" fill="hold"/>
                                        <p:tgtEl>
                                          <p:spTgt spid="6">
                                            <p:txEl>
                                              <p:pRg st="8" end="8"/>
                                            </p:txEl>
                                          </p:spTgt>
                                        </p:tgtEl>
                                        <p:attrNameLst>
                                          <p:attrName>style.rotation</p:attrName>
                                        </p:attrNameLst>
                                      </p:cBhvr>
                                      <p:tavLst>
                                        <p:tav tm="0">
                                          <p:val>
                                            <p:fltVal val="-90"/>
                                          </p:val>
                                        </p:tav>
                                        <p:tav tm="100000">
                                          <p:val>
                                            <p:fltVal val="0"/>
                                          </p:val>
                                        </p:tav>
                                      </p:tavLst>
                                    </p:anim>
                                    <p:anim calcmode="lin" valueType="num">
                                      <p:cBhvr>
                                        <p:cTn id="109" dur="1600" decel="100000" fill="hold"/>
                                        <p:tgtEl>
                                          <p:spTgt spid="6">
                                            <p:txEl>
                                              <p:pRg st="8" end="8"/>
                                            </p:txEl>
                                          </p:spTgt>
                                        </p:tgtEl>
                                        <p:attrNameLst>
                                          <p:attrName>ppt_x</p:attrName>
                                        </p:attrNameLst>
                                      </p:cBhvr>
                                      <p:tavLst>
                                        <p:tav tm="0">
                                          <p:val>
                                            <p:strVal val="#ppt_x+0.4"/>
                                          </p:val>
                                        </p:tav>
                                        <p:tav tm="100000">
                                          <p:val>
                                            <p:strVal val="#ppt_x-0.05"/>
                                          </p:val>
                                        </p:tav>
                                      </p:tavLst>
                                    </p:anim>
                                    <p:anim calcmode="lin" valueType="num">
                                      <p:cBhvr>
                                        <p:cTn id="110" dur="1600" decel="100000" fill="hold"/>
                                        <p:tgtEl>
                                          <p:spTgt spid="6">
                                            <p:txEl>
                                              <p:pRg st="8" end="8"/>
                                            </p:txEl>
                                          </p:spTgt>
                                        </p:tgtEl>
                                        <p:attrNameLst>
                                          <p:attrName>ppt_y</p:attrName>
                                        </p:attrNameLst>
                                      </p:cBhvr>
                                      <p:tavLst>
                                        <p:tav tm="0">
                                          <p:val>
                                            <p:strVal val="#ppt_y-0.4"/>
                                          </p:val>
                                        </p:tav>
                                        <p:tav tm="100000">
                                          <p:val>
                                            <p:strVal val="#ppt_y+0.1"/>
                                          </p:val>
                                        </p:tav>
                                      </p:tavLst>
                                    </p:anim>
                                    <p:anim calcmode="lin" valueType="num">
                                      <p:cBhvr>
                                        <p:cTn id="111" dur="400" accel="100000" fill="hold">
                                          <p:stCondLst>
                                            <p:cond delay="1600"/>
                                          </p:stCondLst>
                                        </p:cTn>
                                        <p:tgtEl>
                                          <p:spTgt spid="6">
                                            <p:txEl>
                                              <p:pRg st="8" end="8"/>
                                            </p:txEl>
                                          </p:spTgt>
                                        </p:tgtEl>
                                        <p:attrNameLst>
                                          <p:attrName>ppt_x</p:attrName>
                                        </p:attrNameLst>
                                      </p:cBhvr>
                                      <p:tavLst>
                                        <p:tav tm="0">
                                          <p:val>
                                            <p:strVal val="#ppt_x-0.05"/>
                                          </p:val>
                                        </p:tav>
                                        <p:tav tm="100000">
                                          <p:val>
                                            <p:strVal val="#ppt_x"/>
                                          </p:val>
                                        </p:tav>
                                      </p:tavLst>
                                    </p:anim>
                                    <p:anim calcmode="lin" valueType="num">
                                      <p:cBhvr>
                                        <p:cTn id="112" dur="400" accel="100000" fill="hold">
                                          <p:stCondLst>
                                            <p:cond delay="1600"/>
                                          </p:stCondLst>
                                        </p:cTn>
                                        <p:tgtEl>
                                          <p:spTgt spid="6">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8" presetClass="exit" presetSubtype="12" fill="hold" grpId="1" nodeType="clickEffect">
                                  <p:stCondLst>
                                    <p:cond delay="0"/>
                                  </p:stCondLst>
                                  <p:childTnLst>
                                    <p:animEffect transition="out" filter="strips(downLeft)">
                                      <p:cBhvr>
                                        <p:cTn id="116" dur="1000"/>
                                        <p:tgtEl>
                                          <p:spTgt spid="6">
                                            <p:txEl>
                                              <p:pRg st="0" end="0"/>
                                            </p:txEl>
                                          </p:spTgt>
                                        </p:tgtEl>
                                      </p:cBhvr>
                                    </p:animEffect>
                                    <p:set>
                                      <p:cBhvr>
                                        <p:cTn id="117" dur="1" fill="hold">
                                          <p:stCondLst>
                                            <p:cond delay="999"/>
                                          </p:stCondLst>
                                        </p:cTn>
                                        <p:tgtEl>
                                          <p:spTgt spid="6">
                                            <p:txEl>
                                              <p:pRg st="0" end="0"/>
                                            </p:txEl>
                                          </p:spTgt>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8" presetClass="exit" presetSubtype="12" fill="hold" grpId="1" nodeType="clickEffect">
                                  <p:stCondLst>
                                    <p:cond delay="0"/>
                                  </p:stCondLst>
                                  <p:childTnLst>
                                    <p:animEffect transition="out" filter="strips(downLeft)">
                                      <p:cBhvr>
                                        <p:cTn id="121" dur="1000"/>
                                        <p:tgtEl>
                                          <p:spTgt spid="6">
                                            <p:txEl>
                                              <p:pRg st="1" end="1"/>
                                            </p:txEl>
                                          </p:spTgt>
                                        </p:tgtEl>
                                      </p:cBhvr>
                                    </p:animEffect>
                                    <p:set>
                                      <p:cBhvr>
                                        <p:cTn id="122" dur="1" fill="hold">
                                          <p:stCondLst>
                                            <p:cond delay="999"/>
                                          </p:stCondLst>
                                        </p:cTn>
                                        <p:tgtEl>
                                          <p:spTgt spid="6">
                                            <p:txEl>
                                              <p:pRg st="1" end="1"/>
                                            </p:txEl>
                                          </p:spTgt>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8" presetClass="exit" presetSubtype="12" fill="hold" grpId="1" nodeType="clickEffect">
                                  <p:stCondLst>
                                    <p:cond delay="0"/>
                                  </p:stCondLst>
                                  <p:childTnLst>
                                    <p:animEffect transition="out" filter="strips(downLeft)">
                                      <p:cBhvr>
                                        <p:cTn id="126" dur="1000"/>
                                        <p:tgtEl>
                                          <p:spTgt spid="6">
                                            <p:txEl>
                                              <p:pRg st="2" end="2"/>
                                            </p:txEl>
                                          </p:spTgt>
                                        </p:tgtEl>
                                      </p:cBhvr>
                                    </p:animEffect>
                                    <p:set>
                                      <p:cBhvr>
                                        <p:cTn id="127" dur="1" fill="hold">
                                          <p:stCondLst>
                                            <p:cond delay="999"/>
                                          </p:stCondLst>
                                        </p:cTn>
                                        <p:tgtEl>
                                          <p:spTgt spid="6">
                                            <p:txEl>
                                              <p:pRg st="2" end="2"/>
                                            </p:txEl>
                                          </p:spTgt>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8" presetClass="exit" presetSubtype="12" fill="hold" grpId="1" nodeType="clickEffect">
                                  <p:stCondLst>
                                    <p:cond delay="0"/>
                                  </p:stCondLst>
                                  <p:childTnLst>
                                    <p:animEffect transition="out" filter="strips(downLeft)">
                                      <p:cBhvr>
                                        <p:cTn id="131" dur="1000"/>
                                        <p:tgtEl>
                                          <p:spTgt spid="6">
                                            <p:txEl>
                                              <p:pRg st="3" end="3"/>
                                            </p:txEl>
                                          </p:spTgt>
                                        </p:tgtEl>
                                      </p:cBhvr>
                                    </p:animEffect>
                                    <p:set>
                                      <p:cBhvr>
                                        <p:cTn id="132" dur="1" fill="hold">
                                          <p:stCondLst>
                                            <p:cond delay="999"/>
                                          </p:stCondLst>
                                        </p:cTn>
                                        <p:tgtEl>
                                          <p:spTgt spid="6">
                                            <p:txEl>
                                              <p:pRg st="3" end="3"/>
                                            </p:txEl>
                                          </p:spTgt>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8" presetClass="exit" presetSubtype="12" fill="hold" grpId="1" nodeType="clickEffect">
                                  <p:stCondLst>
                                    <p:cond delay="0"/>
                                  </p:stCondLst>
                                  <p:childTnLst>
                                    <p:animEffect transition="out" filter="strips(downLeft)">
                                      <p:cBhvr>
                                        <p:cTn id="136" dur="1000"/>
                                        <p:tgtEl>
                                          <p:spTgt spid="6">
                                            <p:txEl>
                                              <p:pRg st="4" end="4"/>
                                            </p:txEl>
                                          </p:spTgt>
                                        </p:tgtEl>
                                      </p:cBhvr>
                                    </p:animEffect>
                                    <p:set>
                                      <p:cBhvr>
                                        <p:cTn id="137" dur="1" fill="hold">
                                          <p:stCondLst>
                                            <p:cond delay="999"/>
                                          </p:stCondLst>
                                        </p:cTn>
                                        <p:tgtEl>
                                          <p:spTgt spid="6">
                                            <p:txEl>
                                              <p:pRg st="4" end="4"/>
                                            </p:txEl>
                                          </p:spTgt>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8" presetClass="exit" presetSubtype="12" fill="hold" grpId="1" nodeType="clickEffect">
                                  <p:stCondLst>
                                    <p:cond delay="0"/>
                                  </p:stCondLst>
                                  <p:childTnLst>
                                    <p:animEffect transition="out" filter="strips(downLeft)">
                                      <p:cBhvr>
                                        <p:cTn id="141" dur="1000"/>
                                        <p:tgtEl>
                                          <p:spTgt spid="6">
                                            <p:txEl>
                                              <p:pRg st="5" end="5"/>
                                            </p:txEl>
                                          </p:spTgt>
                                        </p:tgtEl>
                                      </p:cBhvr>
                                    </p:animEffect>
                                    <p:set>
                                      <p:cBhvr>
                                        <p:cTn id="142" dur="1" fill="hold">
                                          <p:stCondLst>
                                            <p:cond delay="999"/>
                                          </p:stCondLst>
                                        </p:cTn>
                                        <p:tgtEl>
                                          <p:spTgt spid="6">
                                            <p:txEl>
                                              <p:pRg st="5" end="5"/>
                                            </p:txEl>
                                          </p:spTgt>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8" presetClass="exit" presetSubtype="12" fill="hold" grpId="1" nodeType="clickEffect">
                                  <p:stCondLst>
                                    <p:cond delay="0"/>
                                  </p:stCondLst>
                                  <p:childTnLst>
                                    <p:animEffect transition="out" filter="strips(downLeft)">
                                      <p:cBhvr>
                                        <p:cTn id="146" dur="1000"/>
                                        <p:tgtEl>
                                          <p:spTgt spid="6">
                                            <p:txEl>
                                              <p:pRg st="6" end="6"/>
                                            </p:txEl>
                                          </p:spTgt>
                                        </p:tgtEl>
                                      </p:cBhvr>
                                    </p:animEffect>
                                    <p:set>
                                      <p:cBhvr>
                                        <p:cTn id="147" dur="1" fill="hold">
                                          <p:stCondLst>
                                            <p:cond delay="999"/>
                                          </p:stCondLst>
                                        </p:cTn>
                                        <p:tgtEl>
                                          <p:spTgt spid="6">
                                            <p:txEl>
                                              <p:pRg st="6" end="6"/>
                                            </p:txEl>
                                          </p:spTgt>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8" presetClass="exit" presetSubtype="12" fill="hold" grpId="1" nodeType="clickEffect">
                                  <p:stCondLst>
                                    <p:cond delay="0"/>
                                  </p:stCondLst>
                                  <p:childTnLst>
                                    <p:animEffect transition="out" filter="strips(downLeft)">
                                      <p:cBhvr>
                                        <p:cTn id="151" dur="1000"/>
                                        <p:tgtEl>
                                          <p:spTgt spid="6">
                                            <p:txEl>
                                              <p:pRg st="7" end="7"/>
                                            </p:txEl>
                                          </p:spTgt>
                                        </p:tgtEl>
                                      </p:cBhvr>
                                    </p:animEffect>
                                    <p:set>
                                      <p:cBhvr>
                                        <p:cTn id="152" dur="1" fill="hold">
                                          <p:stCondLst>
                                            <p:cond delay="999"/>
                                          </p:stCondLst>
                                        </p:cTn>
                                        <p:tgtEl>
                                          <p:spTgt spid="6">
                                            <p:txEl>
                                              <p:pRg st="7" end="7"/>
                                            </p:txEl>
                                          </p:spTgt>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8" presetClass="exit" presetSubtype="12" fill="hold" grpId="1" nodeType="clickEffect">
                                  <p:stCondLst>
                                    <p:cond delay="0"/>
                                  </p:stCondLst>
                                  <p:childTnLst>
                                    <p:animEffect transition="out" filter="strips(downLeft)">
                                      <p:cBhvr>
                                        <p:cTn id="156" dur="1000"/>
                                        <p:tgtEl>
                                          <p:spTgt spid="6">
                                            <p:txEl>
                                              <p:pRg st="8" end="8"/>
                                            </p:txEl>
                                          </p:spTgt>
                                        </p:tgtEl>
                                      </p:cBhvr>
                                    </p:animEffect>
                                    <p:set>
                                      <p:cBhvr>
                                        <p:cTn id="157" dur="1" fill="hold">
                                          <p:stCondLst>
                                            <p:cond delay="999"/>
                                          </p:stCondLst>
                                        </p:cTn>
                                        <p:tgtEl>
                                          <p:spTgt spid="6">
                                            <p:txEl>
                                              <p:pRg st="8" end="8"/>
                                            </p:txEl>
                                          </p:spTgt>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18" presetClass="exit" presetSubtype="12" fill="hold" grpId="1" nodeType="clickEffect">
                                  <p:stCondLst>
                                    <p:cond delay="0"/>
                                  </p:stCondLst>
                                  <p:childTnLst>
                                    <p:animEffect transition="out" filter="strips(downLeft)">
                                      <p:cBhvr>
                                        <p:cTn id="161" dur="1000"/>
                                        <p:tgtEl>
                                          <p:spTgt spid="6">
                                            <p:bg/>
                                          </p:spTgt>
                                        </p:tgtEl>
                                      </p:cBhvr>
                                    </p:animEffect>
                                    <p:set>
                                      <p:cBhvr>
                                        <p:cTn id="162" dur="1" fill="hold">
                                          <p:stCondLst>
                                            <p:cond delay="999"/>
                                          </p:stCondLst>
                                        </p:cTn>
                                        <p:tgtEl>
                                          <p:spTgt spid="6">
                                            <p:bg/>
                                          </p:spTgt>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8" presetClass="exit" presetSubtype="12" fill="hold" grpId="1" nodeType="clickEffect">
                                  <p:stCondLst>
                                    <p:cond delay="0"/>
                                  </p:stCondLst>
                                  <p:childTnLst>
                                    <p:animEffect transition="out" filter="strips(downLeft)">
                                      <p:cBhvr>
                                        <p:cTn id="166" dur="1000"/>
                                        <p:tgtEl>
                                          <p:spTgt spid="5"/>
                                        </p:tgtEl>
                                      </p:cBhvr>
                                    </p:animEffect>
                                    <p:set>
                                      <p:cBhvr>
                                        <p:cTn id="16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build="p" animBg="1"/>
      <p:bldP spid="6" grpI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topnews.in/law/files/Environment111.jpg"/>
          <p:cNvPicPr>
            <a:picLocks noChangeAspect="1" noChangeArrowheads="1"/>
          </p:cNvPicPr>
          <p:nvPr/>
        </p:nvPicPr>
        <p:blipFill>
          <a:blip r:embed="rId2"/>
          <a:srcRect/>
          <a:stretch>
            <a:fillRect/>
          </a:stretch>
        </p:blipFill>
        <p:spPr bwMode="auto">
          <a:xfrm>
            <a:off x="-3174" y="6752"/>
            <a:ext cx="9124026" cy="6851248"/>
          </a:xfrm>
          <a:prstGeom prst="rect">
            <a:avLst/>
          </a:prstGeom>
          <a:noFill/>
        </p:spPr>
      </p:pic>
      <p:sp>
        <p:nvSpPr>
          <p:cNvPr id="2" name="Rectangle 1"/>
          <p:cNvSpPr/>
          <p:nvPr/>
        </p:nvSpPr>
        <p:spPr>
          <a:xfrm>
            <a:off x="76200" y="1295400"/>
            <a:ext cx="9144000" cy="4401205"/>
          </a:xfrm>
          <a:prstGeom prst="rect">
            <a:avLst/>
          </a:prstGeom>
        </p:spPr>
        <p:txBody>
          <a:bodyPr wrap="square">
            <a:spAutoFit/>
          </a:bodyPr>
          <a:lstStyle/>
          <a:p>
            <a:r>
              <a:rPr lang="en-US" sz="2800" dirty="0" smtClean="0">
                <a:solidFill>
                  <a:schemeClr val="bg1"/>
                </a:solidFill>
              </a:rPr>
              <a:t>Our Environment is our surrounding. This includes living and non-living things around us. The non-living components of environment are land, water and air. The living components are germs, plants, animals and people. All plants and animals adjust to the environment in which they are born and live. A charge in any component of the environment may cause discomfort and affect normal life. Any unfavorable change or degeneration in the  environment is known as ‘Environmental Pollution.  </a:t>
            </a:r>
          </a:p>
          <a:p>
            <a:r>
              <a:rPr lang="en-US" sz="2800" dirty="0" smtClean="0">
                <a:solidFill>
                  <a:schemeClr val="bg1"/>
                </a:solidFill>
              </a:rPr>
              <a:t>We need to protect our environment to live happily. </a:t>
            </a:r>
            <a:endParaRPr lang="en-US" sz="2800" dirty="0">
              <a:solidFill>
                <a:schemeClr val="bg1"/>
              </a:solidFill>
            </a:endParaRPr>
          </a:p>
        </p:txBody>
      </p:sp>
      <p:sp>
        <p:nvSpPr>
          <p:cNvPr id="3" name="Rectangle 2"/>
          <p:cNvSpPr/>
          <p:nvPr/>
        </p:nvSpPr>
        <p:spPr>
          <a:xfrm>
            <a:off x="1295400" y="152400"/>
            <a:ext cx="5991833" cy="707886"/>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4000" b="1" dirty="0" smtClean="0">
                <a:solidFill>
                  <a:schemeClr val="bg1"/>
                </a:solidFill>
                <a:latin typeface="Cooper Black" pitchFamily="18" charset="0"/>
              </a:rPr>
              <a:t>What is Environment?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tile tx="0" ty="0" sx="100000" sy="100000" flip="none" algn="tl"/>
        </a:blipFill>
        <a:effectLst/>
      </p:bgPr>
    </p:bg>
    <p:spTree>
      <p:nvGrpSpPr>
        <p:cNvPr id="1" name=""/>
        <p:cNvGrpSpPr/>
        <p:nvPr/>
      </p:nvGrpSpPr>
      <p:grpSpPr>
        <a:xfrm>
          <a:off x="0" y="0"/>
          <a:ext cx="0" cy="0"/>
          <a:chOff x="0" y="0"/>
          <a:chExt cx="0" cy="0"/>
        </a:xfrm>
      </p:grpSpPr>
      <p:pic>
        <p:nvPicPr>
          <p:cNvPr id="11268" name="Picture 4" descr="http://www.akikdyechem.com/images/Green-Energy-Environment.jpg"/>
          <p:cNvPicPr>
            <a:picLocks noChangeAspect="1" noChangeArrowheads="1"/>
          </p:cNvPicPr>
          <p:nvPr/>
        </p:nvPicPr>
        <p:blipFill>
          <a:blip r:embed="rId3"/>
          <a:srcRect/>
          <a:stretch>
            <a:fillRect/>
          </a:stretch>
        </p:blipFill>
        <p:spPr bwMode="auto">
          <a:xfrm>
            <a:off x="1981200" y="304800"/>
            <a:ext cx="5334000" cy="6248400"/>
          </a:xfrm>
          <a:prstGeom prst="rect">
            <a:avLst/>
          </a:prstGeom>
          <a:noFill/>
        </p:spPr>
      </p:pic>
      <p:pic>
        <p:nvPicPr>
          <p:cNvPr id="11266" name="Picture 2" descr="http://t3.gstatic.com/images?q=tbn:ANd9GcToukPWz4RdB6PjgsX-QtbeFm5e-i1MyCvAZr-xtjheRInnWTMHSw"/>
          <p:cNvPicPr>
            <a:picLocks noChangeAspect="1" noChangeArrowheads="1"/>
          </p:cNvPicPr>
          <p:nvPr/>
        </p:nvPicPr>
        <p:blipFill>
          <a:blip r:embed="rId4"/>
          <a:srcRect/>
          <a:stretch>
            <a:fillRect/>
          </a:stretch>
        </p:blipFill>
        <p:spPr bwMode="auto">
          <a:xfrm>
            <a:off x="0" y="0"/>
            <a:ext cx="1066800" cy="1429733"/>
          </a:xfrm>
          <a:prstGeom prst="rect">
            <a:avLst/>
          </a:prstGeom>
          <a:noFill/>
        </p:spPr>
      </p:pic>
      <p:sp>
        <p:nvSpPr>
          <p:cNvPr id="2" name="Rectangle 1"/>
          <p:cNvSpPr/>
          <p:nvPr/>
        </p:nvSpPr>
        <p:spPr>
          <a:xfrm>
            <a:off x="381000" y="1642170"/>
            <a:ext cx="8305800" cy="3108543"/>
          </a:xfrm>
          <a:prstGeom prst="rect">
            <a:avLst/>
          </a:prstGeom>
        </p:spPr>
        <p:txBody>
          <a:bodyPr wrap="square">
            <a:spAutoFit/>
          </a:bodyPr>
          <a:lstStyle/>
          <a:p>
            <a:r>
              <a:rPr lang="en-US" sz="2800" dirty="0" smtClean="0">
                <a:solidFill>
                  <a:srgbClr val="FF0000"/>
                </a:solidFill>
              </a:rPr>
              <a:t> </a:t>
            </a:r>
            <a:r>
              <a:rPr lang="en-US" sz="2800" b="1" dirty="0" smtClean="0">
                <a:solidFill>
                  <a:srgbClr val="FF0000"/>
                </a:solidFill>
              </a:rPr>
              <a:t>How to Maintain a Good Environment? </a:t>
            </a:r>
          </a:p>
          <a:p>
            <a:r>
              <a:rPr lang="en-US" sz="2800" dirty="0" smtClean="0">
                <a:solidFill>
                  <a:schemeClr val="bg1"/>
                </a:solidFill>
              </a:rPr>
              <a:t>For better environment, all its components should be protected from pollution and the surroundings should be clean. We need to take good care of our land, water resources, forests and atmosphere . it is also necessary to ensure a balance between these resources and living creatures, to meet our needs. </a:t>
            </a:r>
            <a:endParaRPr lang="en-US" sz="2800" dirty="0">
              <a:solidFill>
                <a:schemeClr val="bg1"/>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1000"/>
            <a:ext cx="4419600" cy="624786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4000" b="1" dirty="0" smtClean="0">
                <a:solidFill>
                  <a:schemeClr val="bg1"/>
                </a:solidFill>
                <a:latin typeface="Elephant" pitchFamily="18" charset="0"/>
              </a:rPr>
              <a:t>We can protect our environment in many ways. Let us act now and persuade others to join us. This will ensure safety for our future generations. </a:t>
            </a:r>
            <a:endParaRPr lang="en-US" sz="4000" b="1" dirty="0">
              <a:solidFill>
                <a:schemeClr val="bg1"/>
              </a:solidFill>
              <a:latin typeface="Elephant" pitchFamily="18" charset="0"/>
            </a:endParaRPr>
          </a:p>
        </p:txBody>
      </p:sp>
      <p:pic>
        <p:nvPicPr>
          <p:cNvPr id="3075" name="Picture 3" descr="D:\My pictures\animation\men124.gif"/>
          <p:cNvPicPr>
            <a:picLocks noChangeAspect="1" noChangeArrowheads="1" noCrop="1"/>
          </p:cNvPicPr>
          <p:nvPr/>
        </p:nvPicPr>
        <p:blipFill>
          <a:blip r:embed="rId2"/>
          <a:srcRect/>
          <a:stretch>
            <a:fillRect/>
          </a:stretch>
        </p:blipFill>
        <p:spPr bwMode="auto">
          <a:xfrm flipH="1">
            <a:off x="6019800" y="685800"/>
            <a:ext cx="2743200" cy="571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1000"/>
                                        <p:tgtEl>
                                          <p:spTgt spid="3075"/>
                                        </p:tgtEl>
                                      </p:cBhvr>
                                    </p:animEffect>
                                    <p:anim calcmode="lin" valueType="num">
                                      <p:cBhvr>
                                        <p:cTn id="13" dur="1000" fill="hold"/>
                                        <p:tgtEl>
                                          <p:spTgt spid="3075"/>
                                        </p:tgtEl>
                                        <p:attrNameLst>
                                          <p:attrName>ppt_x</p:attrName>
                                        </p:attrNameLst>
                                      </p:cBhvr>
                                      <p:tavLst>
                                        <p:tav tm="0">
                                          <p:val>
                                            <p:strVal val="#ppt_x"/>
                                          </p:val>
                                        </p:tav>
                                        <p:tav tm="100000">
                                          <p:val>
                                            <p:strVal val="#ppt_x"/>
                                          </p:val>
                                        </p:tav>
                                      </p:tavLst>
                                    </p:anim>
                                    <p:anim calcmode="lin" valueType="num">
                                      <p:cBhvr>
                                        <p:cTn id="14"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xit" presetSubtype="26" fill="hold" grpId="1" nodeType="clickEffect">
                                  <p:stCondLst>
                                    <p:cond delay="0"/>
                                  </p:stCondLst>
                                  <p:childTnLst>
                                    <p:animEffect transition="out" filter="barn(in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xit" presetSubtype="26" fill="hold" nodeType="clickEffect">
                                  <p:stCondLst>
                                    <p:cond delay="0"/>
                                  </p:stCondLst>
                                  <p:childTnLst>
                                    <p:animEffect transition="out" filter="barn(inHorizontal)">
                                      <p:cBhvr>
                                        <p:cTn id="23" dur="500"/>
                                        <p:tgtEl>
                                          <p:spTgt spid="3075"/>
                                        </p:tgtEl>
                                      </p:cBhvr>
                                    </p:animEffect>
                                    <p:set>
                                      <p:cBhvr>
                                        <p:cTn id="24" dur="1" fill="hold">
                                          <p:stCondLst>
                                            <p:cond delay="499"/>
                                          </p:stCondLst>
                                        </p:cTn>
                                        <p:tgtEl>
                                          <p:spTgt spid="30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What are Natural Resources</a:t>
            </a:r>
            <a:endParaRPr kumimoji="0" lang="en-IN"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381000" y="1646237"/>
            <a:ext cx="4191000" cy="4525963"/>
          </a:xfrm>
          <a:prstGeom prst="rect">
            <a:avLst/>
          </a:prstGeom>
          <a:effectLst>
            <a:glow rad="139700">
              <a:schemeClr val="accent6">
                <a:satMod val="175000"/>
                <a:alpha val="40000"/>
              </a:schemeClr>
            </a:glow>
            <a:outerShdw blurRad="40000" dist="20000" dir="5400000" rotWithShape="0">
              <a:srgbClr val="000000">
                <a:alpha val="38000"/>
              </a:srgbClr>
            </a:outerShdw>
            <a:softEdge rad="12700"/>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800" b="1" i="1" u="none" strike="noStrike" kern="1200" cap="none" spc="0" normalizeH="0" baseline="0" noProof="0" dirty="0" smtClean="0">
                <a:ln>
                  <a:noFill/>
                </a:ln>
                <a:effectLst/>
                <a:uLnTx/>
                <a:uFillTx/>
                <a:latin typeface="Arial Narrow" pitchFamily="34" charset="0"/>
                <a:cs typeface="Aparajita" pitchFamily="34" charset="0"/>
              </a:rPr>
              <a:t>Natural resources are the material which gifted by nature, and we use them as resources in our day to day life. Thus mining, petroleum extraction, fishing, hunting, and forestry are generally considered as natural-resource industries. </a:t>
            </a:r>
            <a:endParaRPr kumimoji="0" lang="en-IN" sz="2800" b="1" i="1" u="none" strike="noStrike" kern="1200" cap="none" spc="0" normalizeH="0" baseline="0" noProof="0" dirty="0">
              <a:ln>
                <a:noFill/>
              </a:ln>
              <a:effectLst/>
              <a:uLnTx/>
              <a:uFillTx/>
              <a:latin typeface="Arial Narrow" pitchFamily="34" charset="0"/>
              <a:cs typeface="Aparajita"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81565" y="2286000"/>
            <a:ext cx="3352835" cy="3082203"/>
          </a:xfrm>
          <a:prstGeom prst="rect">
            <a:avLst/>
          </a:prstGeom>
          <a:ln w="57150">
            <a:solidFill>
              <a:schemeClr val="bg1">
                <a:lumMod val="50000"/>
              </a:schemeClr>
            </a:solidFill>
          </a:ln>
          <a:effectLst>
            <a:glow rad="228600">
              <a:schemeClr val="accent6">
                <a:satMod val="175000"/>
                <a:alpha val="40000"/>
              </a:schemeClr>
            </a:glow>
            <a:outerShdw blurRad="40000" dist="23000" dir="5400000" rotWithShape="0">
              <a:srgbClr val="000000">
                <a:alpha val="3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style>
          <a:lnRef idx="0">
            <a:schemeClr val="accent1"/>
          </a:lnRef>
          <a:fillRef idx="3">
            <a:schemeClr val="accent1"/>
          </a:fillRef>
          <a:effectRef idx="3">
            <a:schemeClr val="accent1"/>
          </a:effectRef>
          <a:fontRef idx="minor">
            <a:schemeClr val="lt1"/>
          </a:fontRef>
        </p:style>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4" presetClass="exit" presetSubtype="0" fill="hold" nodeType="clickEffect">
                                  <p:stCondLst>
                                    <p:cond delay="0"/>
                                  </p:stCondLst>
                                  <p:childTnLst>
                                    <p:anim to="" calcmode="lin" valueType="num">
                                      <p:cBhvr>
                                        <p:cTn id="37" dur="1"/>
                                        <p:tgtEl>
                                          <p:spTgt spid="6"/>
                                        </p:tgtEl>
                                        <p:attrNameLst>
                                          <p:attrName/>
                                        </p:attrNameLst>
                                      </p:cBhvr>
                                    </p:anim>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4" presetClass="exit" presetSubtype="0" fill="hold" grpId="1" nodeType="clickEffect">
                                  <p:stCondLst>
                                    <p:cond delay="0"/>
                                  </p:stCondLst>
                                  <p:childTnLst>
                                    <p:anim to="" calcmode="lin" valueType="num">
                                      <p:cBhvr>
                                        <p:cTn id="42" dur="1"/>
                                        <p:tgtEl>
                                          <p:spTgt spid="5"/>
                                        </p:tgtEl>
                                        <p:attrNameLst>
                                          <p:attrName/>
                                        </p:attrNameLst>
                                      </p:cBhvr>
                                    </p:anim>
                                    <p:set>
                                      <p:cBhvr>
                                        <p:cTn id="43" dur="1" fill="hold">
                                          <p:stCondLst>
                                            <p:cond delay="0"/>
                                          </p:stCondLst>
                                        </p:cTn>
                                        <p:tgtEl>
                                          <p:spTgt spid="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4" presetClass="exit" presetSubtype="0" fill="hold" grpId="1" nodeType="clickEffect">
                                  <p:stCondLst>
                                    <p:cond delay="0"/>
                                  </p:stCondLst>
                                  <p:childTnLst>
                                    <p:anim to="" calcmode="lin" valueType="num">
                                      <p:cBhvr>
                                        <p:cTn id="47" dur="1"/>
                                        <p:tgtEl>
                                          <p:spTgt spid="3"/>
                                        </p:tgtEl>
                                        <p:attrNameLst>
                                          <p:attrName/>
                                        </p:attrNameLst>
                                      </p:cBhvr>
                                    </p:anim>
                                    <p:set>
                                      <p:cBhvr>
                                        <p:cTn id="4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fferent_minerals"/>
          <p:cNvPicPr>
            <a:picLocks noChangeAspect="1" noChangeArrowheads="1"/>
          </p:cNvPicPr>
          <p:nvPr/>
        </p:nvPicPr>
        <p:blipFill>
          <a:blip r:embed="rId2"/>
          <a:srcRect/>
          <a:stretch>
            <a:fillRect/>
          </a:stretch>
        </p:blipFill>
        <p:spPr bwMode="auto">
          <a:xfrm>
            <a:off x="6172200" y="4648200"/>
            <a:ext cx="2819400" cy="2133600"/>
          </a:xfrm>
          <a:prstGeom prst="rect">
            <a:avLst/>
          </a:prstGeom>
          <a:noFill/>
          <a:ln w="9525">
            <a:noFill/>
            <a:miter lim="800000"/>
            <a:headEnd/>
            <a:tailEnd/>
          </a:ln>
        </p:spPr>
      </p:pic>
      <p:pic>
        <p:nvPicPr>
          <p:cNvPr id="4099" name="Picture 3" descr="water_01"/>
          <p:cNvPicPr>
            <a:picLocks noChangeAspect="1" noChangeArrowheads="1"/>
          </p:cNvPicPr>
          <p:nvPr/>
        </p:nvPicPr>
        <p:blipFill>
          <a:blip r:embed="rId3"/>
          <a:srcRect/>
          <a:stretch>
            <a:fillRect/>
          </a:stretch>
        </p:blipFill>
        <p:spPr bwMode="auto">
          <a:xfrm>
            <a:off x="228600" y="533400"/>
            <a:ext cx="2819400" cy="1981200"/>
          </a:xfrm>
          <a:prstGeom prst="rect">
            <a:avLst/>
          </a:prstGeom>
          <a:noFill/>
          <a:ln w="9525">
            <a:noFill/>
            <a:miter lim="800000"/>
            <a:headEnd/>
            <a:tailEnd/>
          </a:ln>
        </p:spPr>
      </p:pic>
      <p:pic>
        <p:nvPicPr>
          <p:cNvPr id="4100" name="Picture 4" descr="Image2"/>
          <p:cNvPicPr>
            <a:picLocks noChangeAspect="1" noChangeArrowheads="1"/>
          </p:cNvPicPr>
          <p:nvPr/>
        </p:nvPicPr>
        <p:blipFill>
          <a:blip r:embed="rId4"/>
          <a:srcRect/>
          <a:stretch>
            <a:fillRect/>
          </a:stretch>
        </p:blipFill>
        <p:spPr bwMode="auto">
          <a:xfrm>
            <a:off x="6172200" y="533400"/>
            <a:ext cx="2819400" cy="1981200"/>
          </a:xfrm>
          <a:prstGeom prst="rect">
            <a:avLst/>
          </a:prstGeom>
          <a:noFill/>
          <a:ln w="9525">
            <a:noFill/>
            <a:miter lim="800000"/>
            <a:headEnd/>
            <a:tailEnd/>
          </a:ln>
        </p:spPr>
      </p:pic>
      <p:pic>
        <p:nvPicPr>
          <p:cNvPr id="4101" name="Picture 5" descr="forest"/>
          <p:cNvPicPr>
            <a:picLocks noChangeAspect="1" noChangeArrowheads="1"/>
          </p:cNvPicPr>
          <p:nvPr/>
        </p:nvPicPr>
        <p:blipFill>
          <a:blip r:embed="rId5"/>
          <a:srcRect/>
          <a:stretch>
            <a:fillRect/>
          </a:stretch>
        </p:blipFill>
        <p:spPr bwMode="auto">
          <a:xfrm>
            <a:off x="6172200" y="2590800"/>
            <a:ext cx="2819400" cy="1981200"/>
          </a:xfrm>
          <a:prstGeom prst="rect">
            <a:avLst/>
          </a:prstGeom>
          <a:noFill/>
          <a:ln w="9525">
            <a:noFill/>
            <a:miter lim="800000"/>
            <a:headEnd/>
            <a:tailEnd/>
          </a:ln>
        </p:spPr>
      </p:pic>
      <p:pic>
        <p:nvPicPr>
          <p:cNvPr id="4102" name="Picture 6" descr="wildlife-at-periyar-kerala"/>
          <p:cNvPicPr>
            <a:picLocks noChangeAspect="1" noChangeArrowheads="1"/>
          </p:cNvPicPr>
          <p:nvPr/>
        </p:nvPicPr>
        <p:blipFill>
          <a:blip r:embed="rId6"/>
          <a:srcRect/>
          <a:stretch>
            <a:fillRect/>
          </a:stretch>
        </p:blipFill>
        <p:spPr bwMode="auto">
          <a:xfrm>
            <a:off x="304800" y="2514600"/>
            <a:ext cx="2819400" cy="1981200"/>
          </a:xfrm>
          <a:prstGeom prst="rect">
            <a:avLst/>
          </a:prstGeom>
          <a:noFill/>
          <a:ln w="9525">
            <a:noFill/>
            <a:miter lim="800000"/>
            <a:headEnd/>
            <a:tailEnd/>
          </a:ln>
        </p:spPr>
      </p:pic>
      <p:pic>
        <p:nvPicPr>
          <p:cNvPr id="4103" name="Picture 7" descr="A%20hopper%20of%20coal%20is%20on%20display%20outside%20a%20mine"/>
          <p:cNvPicPr>
            <a:picLocks noChangeAspect="1" noChangeArrowheads="1"/>
          </p:cNvPicPr>
          <p:nvPr/>
        </p:nvPicPr>
        <p:blipFill>
          <a:blip r:embed="rId7"/>
          <a:srcRect/>
          <a:stretch>
            <a:fillRect/>
          </a:stretch>
        </p:blipFill>
        <p:spPr bwMode="auto">
          <a:xfrm>
            <a:off x="3200400" y="4648200"/>
            <a:ext cx="2819400" cy="2133600"/>
          </a:xfrm>
          <a:prstGeom prst="rect">
            <a:avLst/>
          </a:prstGeom>
          <a:noFill/>
          <a:ln w="9525">
            <a:noFill/>
            <a:miter lim="800000"/>
            <a:headEnd/>
            <a:tailEnd/>
          </a:ln>
        </p:spPr>
      </p:pic>
      <p:pic>
        <p:nvPicPr>
          <p:cNvPr id="4104" name="Picture 8" descr="wsci_03_img0403"/>
          <p:cNvPicPr>
            <a:picLocks noChangeAspect="1" noChangeArrowheads="1"/>
          </p:cNvPicPr>
          <p:nvPr/>
        </p:nvPicPr>
        <p:blipFill>
          <a:blip r:embed="rId8"/>
          <a:srcRect/>
          <a:stretch>
            <a:fillRect/>
          </a:stretch>
        </p:blipFill>
        <p:spPr bwMode="auto">
          <a:xfrm>
            <a:off x="304800" y="4724400"/>
            <a:ext cx="2819400" cy="2133600"/>
          </a:xfrm>
          <a:prstGeom prst="rect">
            <a:avLst/>
          </a:prstGeom>
          <a:noFill/>
          <a:ln w="9525">
            <a:noFill/>
            <a:miter lim="800000"/>
            <a:headEnd/>
            <a:tailEnd/>
          </a:ln>
        </p:spPr>
      </p:pic>
      <p:pic>
        <p:nvPicPr>
          <p:cNvPr id="4105" name="Picture 9" descr="bob-green-nest"/>
          <p:cNvPicPr>
            <a:picLocks noChangeAspect="1" noChangeArrowheads="1"/>
          </p:cNvPicPr>
          <p:nvPr/>
        </p:nvPicPr>
        <p:blipFill>
          <a:blip r:embed="rId9"/>
          <a:srcRect/>
          <a:stretch>
            <a:fillRect/>
          </a:stretch>
        </p:blipFill>
        <p:spPr bwMode="auto">
          <a:xfrm>
            <a:off x="3200400" y="2590800"/>
            <a:ext cx="2819400" cy="1981200"/>
          </a:xfrm>
          <a:prstGeom prst="rect">
            <a:avLst/>
          </a:prstGeom>
          <a:noFill/>
          <a:ln w="9525">
            <a:noFill/>
            <a:miter lim="800000"/>
            <a:headEnd/>
            <a:tailEnd/>
          </a:ln>
        </p:spPr>
      </p:pic>
      <p:pic>
        <p:nvPicPr>
          <p:cNvPr id="4106" name="Picture 10" descr="Scenery-Mountains"/>
          <p:cNvPicPr>
            <a:picLocks noChangeAspect="1" noChangeArrowheads="1"/>
          </p:cNvPicPr>
          <p:nvPr/>
        </p:nvPicPr>
        <p:blipFill>
          <a:blip r:embed="rId10"/>
          <a:srcRect/>
          <a:stretch>
            <a:fillRect/>
          </a:stretch>
        </p:blipFill>
        <p:spPr bwMode="auto">
          <a:xfrm>
            <a:off x="3200400" y="533400"/>
            <a:ext cx="2824163" cy="1981200"/>
          </a:xfrm>
          <a:prstGeom prst="rect">
            <a:avLst/>
          </a:prstGeom>
          <a:noFill/>
          <a:ln w="9525">
            <a:noFill/>
            <a:miter lim="800000"/>
            <a:headEnd/>
            <a:tailEnd/>
          </a:ln>
        </p:spPr>
      </p:pic>
      <p:sp>
        <p:nvSpPr>
          <p:cNvPr id="4107" name="Text Box 11"/>
          <p:cNvSpPr txBox="1">
            <a:spLocks noChangeArrowheads="1"/>
          </p:cNvSpPr>
          <p:nvPr/>
        </p:nvSpPr>
        <p:spPr bwMode="auto">
          <a:xfrm>
            <a:off x="2209800" y="0"/>
            <a:ext cx="4724400" cy="51911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800" b="1" i="1" dirty="0" smtClean="0">
                <a:solidFill>
                  <a:schemeClr val="bg1"/>
                </a:solidFill>
                <a:latin typeface="Times New Roman" pitchFamily="18" charset="0"/>
              </a:rPr>
              <a:t>    NATURAL </a:t>
            </a:r>
            <a:r>
              <a:rPr lang="en-US" sz="2800" b="1" i="1" dirty="0">
                <a:solidFill>
                  <a:schemeClr val="bg1"/>
                </a:solidFill>
                <a:latin typeface="Times New Roman" pitchFamily="18" charset="0"/>
              </a:rPr>
              <a:t>RESOURCES</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107"/>
                                        </p:tgtEl>
                                        <p:attrNameLst>
                                          <p:attrName>style.visibility</p:attrName>
                                        </p:attrNameLst>
                                      </p:cBhvr>
                                      <p:to>
                                        <p:strVal val="visible"/>
                                      </p:to>
                                    </p:set>
                                    <p:animEffect transition="in" filter="fade">
                                      <p:cBhvr>
                                        <p:cTn id="7" dur="800" decel="100000"/>
                                        <p:tgtEl>
                                          <p:spTgt spid="4107"/>
                                        </p:tgtEl>
                                      </p:cBhvr>
                                    </p:animEffect>
                                    <p:anim calcmode="lin" valueType="num">
                                      <p:cBhvr>
                                        <p:cTn id="8" dur="800" decel="100000" fill="hold"/>
                                        <p:tgtEl>
                                          <p:spTgt spid="4107"/>
                                        </p:tgtEl>
                                        <p:attrNameLst>
                                          <p:attrName>style.rotation</p:attrName>
                                        </p:attrNameLst>
                                      </p:cBhvr>
                                      <p:tavLst>
                                        <p:tav tm="0">
                                          <p:val>
                                            <p:fltVal val="-90"/>
                                          </p:val>
                                        </p:tav>
                                        <p:tav tm="100000">
                                          <p:val>
                                            <p:fltVal val="0"/>
                                          </p:val>
                                        </p:tav>
                                      </p:tavLst>
                                    </p:anim>
                                    <p:anim calcmode="lin" valueType="num">
                                      <p:cBhvr>
                                        <p:cTn id="9" dur="800" decel="100000" fill="hold"/>
                                        <p:tgtEl>
                                          <p:spTgt spid="4107"/>
                                        </p:tgtEl>
                                        <p:attrNameLst>
                                          <p:attrName>ppt_x</p:attrName>
                                        </p:attrNameLst>
                                      </p:cBhvr>
                                      <p:tavLst>
                                        <p:tav tm="0">
                                          <p:val>
                                            <p:strVal val="#ppt_x+0.4"/>
                                          </p:val>
                                        </p:tav>
                                        <p:tav tm="100000">
                                          <p:val>
                                            <p:strVal val="#ppt_x-0.05"/>
                                          </p:val>
                                        </p:tav>
                                      </p:tavLst>
                                    </p:anim>
                                    <p:anim calcmode="lin" valueType="num">
                                      <p:cBhvr>
                                        <p:cTn id="10" dur="800" decel="100000" fill="hold"/>
                                        <p:tgtEl>
                                          <p:spTgt spid="410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10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10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fade">
                                      <p:cBhvr>
                                        <p:cTn id="17" dur="800" decel="100000"/>
                                        <p:tgtEl>
                                          <p:spTgt spid="4099"/>
                                        </p:tgtEl>
                                      </p:cBhvr>
                                    </p:animEffect>
                                    <p:anim calcmode="lin" valueType="num">
                                      <p:cBhvr>
                                        <p:cTn id="18" dur="800" decel="100000" fill="hold"/>
                                        <p:tgtEl>
                                          <p:spTgt spid="4099"/>
                                        </p:tgtEl>
                                        <p:attrNameLst>
                                          <p:attrName>style.rotation</p:attrName>
                                        </p:attrNameLst>
                                      </p:cBhvr>
                                      <p:tavLst>
                                        <p:tav tm="0">
                                          <p:val>
                                            <p:fltVal val="-90"/>
                                          </p:val>
                                        </p:tav>
                                        <p:tav tm="100000">
                                          <p:val>
                                            <p:fltVal val="0"/>
                                          </p:val>
                                        </p:tav>
                                      </p:tavLst>
                                    </p:anim>
                                    <p:anim calcmode="lin" valueType="num">
                                      <p:cBhvr>
                                        <p:cTn id="19" dur="800" decel="100000" fill="hold"/>
                                        <p:tgtEl>
                                          <p:spTgt spid="4099"/>
                                        </p:tgtEl>
                                        <p:attrNameLst>
                                          <p:attrName>ppt_x</p:attrName>
                                        </p:attrNameLst>
                                      </p:cBhvr>
                                      <p:tavLst>
                                        <p:tav tm="0">
                                          <p:val>
                                            <p:strVal val="#ppt_x+0.4"/>
                                          </p:val>
                                        </p:tav>
                                        <p:tav tm="100000">
                                          <p:val>
                                            <p:strVal val="#ppt_x-0.05"/>
                                          </p:val>
                                        </p:tav>
                                      </p:tavLst>
                                    </p:anim>
                                    <p:anim calcmode="lin" valueType="num">
                                      <p:cBhvr>
                                        <p:cTn id="20" dur="800" decel="100000" fill="hold"/>
                                        <p:tgtEl>
                                          <p:spTgt spid="4099"/>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099"/>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099"/>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4106"/>
                                        </p:tgtEl>
                                        <p:attrNameLst>
                                          <p:attrName>style.visibility</p:attrName>
                                        </p:attrNameLst>
                                      </p:cBhvr>
                                      <p:to>
                                        <p:strVal val="visible"/>
                                      </p:to>
                                    </p:set>
                                    <p:animEffect transition="in" filter="fade">
                                      <p:cBhvr>
                                        <p:cTn id="27" dur="800" decel="100000"/>
                                        <p:tgtEl>
                                          <p:spTgt spid="4106"/>
                                        </p:tgtEl>
                                      </p:cBhvr>
                                    </p:animEffect>
                                    <p:anim calcmode="lin" valueType="num">
                                      <p:cBhvr>
                                        <p:cTn id="28" dur="800" decel="100000" fill="hold"/>
                                        <p:tgtEl>
                                          <p:spTgt spid="4106"/>
                                        </p:tgtEl>
                                        <p:attrNameLst>
                                          <p:attrName>style.rotation</p:attrName>
                                        </p:attrNameLst>
                                      </p:cBhvr>
                                      <p:tavLst>
                                        <p:tav tm="0">
                                          <p:val>
                                            <p:fltVal val="-90"/>
                                          </p:val>
                                        </p:tav>
                                        <p:tav tm="100000">
                                          <p:val>
                                            <p:fltVal val="0"/>
                                          </p:val>
                                        </p:tav>
                                      </p:tavLst>
                                    </p:anim>
                                    <p:anim calcmode="lin" valueType="num">
                                      <p:cBhvr>
                                        <p:cTn id="29" dur="800" decel="100000" fill="hold"/>
                                        <p:tgtEl>
                                          <p:spTgt spid="4106"/>
                                        </p:tgtEl>
                                        <p:attrNameLst>
                                          <p:attrName>ppt_x</p:attrName>
                                        </p:attrNameLst>
                                      </p:cBhvr>
                                      <p:tavLst>
                                        <p:tav tm="0">
                                          <p:val>
                                            <p:strVal val="#ppt_x+0.4"/>
                                          </p:val>
                                        </p:tav>
                                        <p:tav tm="100000">
                                          <p:val>
                                            <p:strVal val="#ppt_x-0.05"/>
                                          </p:val>
                                        </p:tav>
                                      </p:tavLst>
                                    </p:anim>
                                    <p:anim calcmode="lin" valueType="num">
                                      <p:cBhvr>
                                        <p:cTn id="30" dur="800" decel="100000" fill="hold"/>
                                        <p:tgtEl>
                                          <p:spTgt spid="410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410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4106"/>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4100"/>
                                        </p:tgtEl>
                                        <p:attrNameLst>
                                          <p:attrName>style.visibility</p:attrName>
                                        </p:attrNameLst>
                                      </p:cBhvr>
                                      <p:to>
                                        <p:strVal val="visible"/>
                                      </p:to>
                                    </p:set>
                                    <p:animEffect transition="in" filter="fade">
                                      <p:cBhvr>
                                        <p:cTn id="37" dur="800" decel="100000"/>
                                        <p:tgtEl>
                                          <p:spTgt spid="4100"/>
                                        </p:tgtEl>
                                      </p:cBhvr>
                                    </p:animEffect>
                                    <p:anim calcmode="lin" valueType="num">
                                      <p:cBhvr>
                                        <p:cTn id="38" dur="800" decel="100000" fill="hold"/>
                                        <p:tgtEl>
                                          <p:spTgt spid="4100"/>
                                        </p:tgtEl>
                                        <p:attrNameLst>
                                          <p:attrName>style.rotation</p:attrName>
                                        </p:attrNameLst>
                                      </p:cBhvr>
                                      <p:tavLst>
                                        <p:tav tm="0">
                                          <p:val>
                                            <p:fltVal val="-90"/>
                                          </p:val>
                                        </p:tav>
                                        <p:tav tm="100000">
                                          <p:val>
                                            <p:fltVal val="0"/>
                                          </p:val>
                                        </p:tav>
                                      </p:tavLst>
                                    </p:anim>
                                    <p:anim calcmode="lin" valueType="num">
                                      <p:cBhvr>
                                        <p:cTn id="39" dur="800" decel="100000" fill="hold"/>
                                        <p:tgtEl>
                                          <p:spTgt spid="4100"/>
                                        </p:tgtEl>
                                        <p:attrNameLst>
                                          <p:attrName>ppt_x</p:attrName>
                                        </p:attrNameLst>
                                      </p:cBhvr>
                                      <p:tavLst>
                                        <p:tav tm="0">
                                          <p:val>
                                            <p:strVal val="#ppt_x+0.4"/>
                                          </p:val>
                                        </p:tav>
                                        <p:tav tm="100000">
                                          <p:val>
                                            <p:strVal val="#ppt_x-0.05"/>
                                          </p:val>
                                        </p:tav>
                                      </p:tavLst>
                                    </p:anim>
                                    <p:anim calcmode="lin" valueType="num">
                                      <p:cBhvr>
                                        <p:cTn id="40" dur="800" decel="100000" fill="hold"/>
                                        <p:tgtEl>
                                          <p:spTgt spid="4100"/>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4100"/>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4100"/>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4102"/>
                                        </p:tgtEl>
                                        <p:attrNameLst>
                                          <p:attrName>style.visibility</p:attrName>
                                        </p:attrNameLst>
                                      </p:cBhvr>
                                      <p:to>
                                        <p:strVal val="visible"/>
                                      </p:to>
                                    </p:set>
                                    <p:animEffect transition="in" filter="fade">
                                      <p:cBhvr>
                                        <p:cTn id="47" dur="800" decel="100000"/>
                                        <p:tgtEl>
                                          <p:spTgt spid="4102"/>
                                        </p:tgtEl>
                                      </p:cBhvr>
                                    </p:animEffect>
                                    <p:anim calcmode="lin" valueType="num">
                                      <p:cBhvr>
                                        <p:cTn id="48" dur="800" decel="100000" fill="hold"/>
                                        <p:tgtEl>
                                          <p:spTgt spid="4102"/>
                                        </p:tgtEl>
                                        <p:attrNameLst>
                                          <p:attrName>style.rotation</p:attrName>
                                        </p:attrNameLst>
                                      </p:cBhvr>
                                      <p:tavLst>
                                        <p:tav tm="0">
                                          <p:val>
                                            <p:fltVal val="-90"/>
                                          </p:val>
                                        </p:tav>
                                        <p:tav tm="100000">
                                          <p:val>
                                            <p:fltVal val="0"/>
                                          </p:val>
                                        </p:tav>
                                      </p:tavLst>
                                    </p:anim>
                                    <p:anim calcmode="lin" valueType="num">
                                      <p:cBhvr>
                                        <p:cTn id="49" dur="800" decel="100000" fill="hold"/>
                                        <p:tgtEl>
                                          <p:spTgt spid="4102"/>
                                        </p:tgtEl>
                                        <p:attrNameLst>
                                          <p:attrName>ppt_x</p:attrName>
                                        </p:attrNameLst>
                                      </p:cBhvr>
                                      <p:tavLst>
                                        <p:tav tm="0">
                                          <p:val>
                                            <p:strVal val="#ppt_x+0.4"/>
                                          </p:val>
                                        </p:tav>
                                        <p:tav tm="100000">
                                          <p:val>
                                            <p:strVal val="#ppt_x-0.05"/>
                                          </p:val>
                                        </p:tav>
                                      </p:tavLst>
                                    </p:anim>
                                    <p:anim calcmode="lin" valueType="num">
                                      <p:cBhvr>
                                        <p:cTn id="50" dur="800" decel="100000" fill="hold"/>
                                        <p:tgtEl>
                                          <p:spTgt spid="4102"/>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102"/>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102"/>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4105"/>
                                        </p:tgtEl>
                                        <p:attrNameLst>
                                          <p:attrName>style.visibility</p:attrName>
                                        </p:attrNameLst>
                                      </p:cBhvr>
                                      <p:to>
                                        <p:strVal val="visible"/>
                                      </p:to>
                                    </p:set>
                                    <p:animEffect transition="in" filter="fade">
                                      <p:cBhvr>
                                        <p:cTn id="57" dur="800" decel="100000"/>
                                        <p:tgtEl>
                                          <p:spTgt spid="4105"/>
                                        </p:tgtEl>
                                      </p:cBhvr>
                                    </p:animEffect>
                                    <p:anim calcmode="lin" valueType="num">
                                      <p:cBhvr>
                                        <p:cTn id="58" dur="800" decel="100000" fill="hold"/>
                                        <p:tgtEl>
                                          <p:spTgt spid="4105"/>
                                        </p:tgtEl>
                                        <p:attrNameLst>
                                          <p:attrName>style.rotation</p:attrName>
                                        </p:attrNameLst>
                                      </p:cBhvr>
                                      <p:tavLst>
                                        <p:tav tm="0">
                                          <p:val>
                                            <p:fltVal val="-90"/>
                                          </p:val>
                                        </p:tav>
                                        <p:tav tm="100000">
                                          <p:val>
                                            <p:fltVal val="0"/>
                                          </p:val>
                                        </p:tav>
                                      </p:tavLst>
                                    </p:anim>
                                    <p:anim calcmode="lin" valueType="num">
                                      <p:cBhvr>
                                        <p:cTn id="59" dur="800" decel="100000" fill="hold"/>
                                        <p:tgtEl>
                                          <p:spTgt spid="4105"/>
                                        </p:tgtEl>
                                        <p:attrNameLst>
                                          <p:attrName>ppt_x</p:attrName>
                                        </p:attrNameLst>
                                      </p:cBhvr>
                                      <p:tavLst>
                                        <p:tav tm="0">
                                          <p:val>
                                            <p:strVal val="#ppt_x+0.4"/>
                                          </p:val>
                                        </p:tav>
                                        <p:tav tm="100000">
                                          <p:val>
                                            <p:strVal val="#ppt_x-0.05"/>
                                          </p:val>
                                        </p:tav>
                                      </p:tavLst>
                                    </p:anim>
                                    <p:anim calcmode="lin" valueType="num">
                                      <p:cBhvr>
                                        <p:cTn id="60" dur="800" decel="100000" fill="hold"/>
                                        <p:tgtEl>
                                          <p:spTgt spid="4105"/>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4105"/>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4105"/>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nodeType="clickEffect">
                                  <p:stCondLst>
                                    <p:cond delay="0"/>
                                  </p:stCondLst>
                                  <p:childTnLst>
                                    <p:set>
                                      <p:cBhvr>
                                        <p:cTn id="66" dur="1" fill="hold">
                                          <p:stCondLst>
                                            <p:cond delay="0"/>
                                          </p:stCondLst>
                                        </p:cTn>
                                        <p:tgtEl>
                                          <p:spTgt spid="4101"/>
                                        </p:tgtEl>
                                        <p:attrNameLst>
                                          <p:attrName>style.visibility</p:attrName>
                                        </p:attrNameLst>
                                      </p:cBhvr>
                                      <p:to>
                                        <p:strVal val="visible"/>
                                      </p:to>
                                    </p:set>
                                    <p:animEffect transition="in" filter="fade">
                                      <p:cBhvr>
                                        <p:cTn id="67" dur="800" decel="100000"/>
                                        <p:tgtEl>
                                          <p:spTgt spid="4101"/>
                                        </p:tgtEl>
                                      </p:cBhvr>
                                    </p:animEffect>
                                    <p:anim calcmode="lin" valueType="num">
                                      <p:cBhvr>
                                        <p:cTn id="68" dur="800" decel="100000" fill="hold"/>
                                        <p:tgtEl>
                                          <p:spTgt spid="4101"/>
                                        </p:tgtEl>
                                        <p:attrNameLst>
                                          <p:attrName>style.rotation</p:attrName>
                                        </p:attrNameLst>
                                      </p:cBhvr>
                                      <p:tavLst>
                                        <p:tav tm="0">
                                          <p:val>
                                            <p:fltVal val="-90"/>
                                          </p:val>
                                        </p:tav>
                                        <p:tav tm="100000">
                                          <p:val>
                                            <p:fltVal val="0"/>
                                          </p:val>
                                        </p:tav>
                                      </p:tavLst>
                                    </p:anim>
                                    <p:anim calcmode="lin" valueType="num">
                                      <p:cBhvr>
                                        <p:cTn id="69" dur="800" decel="100000" fill="hold"/>
                                        <p:tgtEl>
                                          <p:spTgt spid="4101"/>
                                        </p:tgtEl>
                                        <p:attrNameLst>
                                          <p:attrName>ppt_x</p:attrName>
                                        </p:attrNameLst>
                                      </p:cBhvr>
                                      <p:tavLst>
                                        <p:tav tm="0">
                                          <p:val>
                                            <p:strVal val="#ppt_x+0.4"/>
                                          </p:val>
                                        </p:tav>
                                        <p:tav tm="100000">
                                          <p:val>
                                            <p:strVal val="#ppt_x-0.05"/>
                                          </p:val>
                                        </p:tav>
                                      </p:tavLst>
                                    </p:anim>
                                    <p:anim calcmode="lin" valueType="num">
                                      <p:cBhvr>
                                        <p:cTn id="70" dur="800" decel="100000" fill="hold"/>
                                        <p:tgtEl>
                                          <p:spTgt spid="4101"/>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4101"/>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4101"/>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nodeType="clickEffect">
                                  <p:stCondLst>
                                    <p:cond delay="0"/>
                                  </p:stCondLst>
                                  <p:childTnLst>
                                    <p:set>
                                      <p:cBhvr>
                                        <p:cTn id="76" dur="1" fill="hold">
                                          <p:stCondLst>
                                            <p:cond delay="0"/>
                                          </p:stCondLst>
                                        </p:cTn>
                                        <p:tgtEl>
                                          <p:spTgt spid="4104"/>
                                        </p:tgtEl>
                                        <p:attrNameLst>
                                          <p:attrName>style.visibility</p:attrName>
                                        </p:attrNameLst>
                                      </p:cBhvr>
                                      <p:to>
                                        <p:strVal val="visible"/>
                                      </p:to>
                                    </p:set>
                                    <p:animEffect transition="in" filter="fade">
                                      <p:cBhvr>
                                        <p:cTn id="77" dur="800" decel="100000"/>
                                        <p:tgtEl>
                                          <p:spTgt spid="4104"/>
                                        </p:tgtEl>
                                      </p:cBhvr>
                                    </p:animEffect>
                                    <p:anim calcmode="lin" valueType="num">
                                      <p:cBhvr>
                                        <p:cTn id="78" dur="800" decel="100000" fill="hold"/>
                                        <p:tgtEl>
                                          <p:spTgt spid="4104"/>
                                        </p:tgtEl>
                                        <p:attrNameLst>
                                          <p:attrName>style.rotation</p:attrName>
                                        </p:attrNameLst>
                                      </p:cBhvr>
                                      <p:tavLst>
                                        <p:tav tm="0">
                                          <p:val>
                                            <p:fltVal val="-90"/>
                                          </p:val>
                                        </p:tav>
                                        <p:tav tm="100000">
                                          <p:val>
                                            <p:fltVal val="0"/>
                                          </p:val>
                                        </p:tav>
                                      </p:tavLst>
                                    </p:anim>
                                    <p:anim calcmode="lin" valueType="num">
                                      <p:cBhvr>
                                        <p:cTn id="79" dur="800" decel="100000" fill="hold"/>
                                        <p:tgtEl>
                                          <p:spTgt spid="4104"/>
                                        </p:tgtEl>
                                        <p:attrNameLst>
                                          <p:attrName>ppt_x</p:attrName>
                                        </p:attrNameLst>
                                      </p:cBhvr>
                                      <p:tavLst>
                                        <p:tav tm="0">
                                          <p:val>
                                            <p:strVal val="#ppt_x+0.4"/>
                                          </p:val>
                                        </p:tav>
                                        <p:tav tm="100000">
                                          <p:val>
                                            <p:strVal val="#ppt_x-0.05"/>
                                          </p:val>
                                        </p:tav>
                                      </p:tavLst>
                                    </p:anim>
                                    <p:anim calcmode="lin" valueType="num">
                                      <p:cBhvr>
                                        <p:cTn id="80" dur="800" decel="100000" fill="hold"/>
                                        <p:tgtEl>
                                          <p:spTgt spid="4104"/>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4104"/>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4104"/>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0" presetClass="entr" presetSubtype="0" fill="hold" nodeType="clickEffect">
                                  <p:stCondLst>
                                    <p:cond delay="0"/>
                                  </p:stCondLst>
                                  <p:childTnLst>
                                    <p:set>
                                      <p:cBhvr>
                                        <p:cTn id="86" dur="1" fill="hold">
                                          <p:stCondLst>
                                            <p:cond delay="0"/>
                                          </p:stCondLst>
                                        </p:cTn>
                                        <p:tgtEl>
                                          <p:spTgt spid="4103"/>
                                        </p:tgtEl>
                                        <p:attrNameLst>
                                          <p:attrName>style.visibility</p:attrName>
                                        </p:attrNameLst>
                                      </p:cBhvr>
                                      <p:to>
                                        <p:strVal val="visible"/>
                                      </p:to>
                                    </p:set>
                                    <p:animEffect transition="in" filter="fade">
                                      <p:cBhvr>
                                        <p:cTn id="87" dur="800" decel="100000"/>
                                        <p:tgtEl>
                                          <p:spTgt spid="4103"/>
                                        </p:tgtEl>
                                      </p:cBhvr>
                                    </p:animEffect>
                                    <p:anim calcmode="lin" valueType="num">
                                      <p:cBhvr>
                                        <p:cTn id="88" dur="800" decel="100000" fill="hold"/>
                                        <p:tgtEl>
                                          <p:spTgt spid="4103"/>
                                        </p:tgtEl>
                                        <p:attrNameLst>
                                          <p:attrName>style.rotation</p:attrName>
                                        </p:attrNameLst>
                                      </p:cBhvr>
                                      <p:tavLst>
                                        <p:tav tm="0">
                                          <p:val>
                                            <p:fltVal val="-90"/>
                                          </p:val>
                                        </p:tav>
                                        <p:tav tm="100000">
                                          <p:val>
                                            <p:fltVal val="0"/>
                                          </p:val>
                                        </p:tav>
                                      </p:tavLst>
                                    </p:anim>
                                    <p:anim calcmode="lin" valueType="num">
                                      <p:cBhvr>
                                        <p:cTn id="89" dur="800" decel="100000" fill="hold"/>
                                        <p:tgtEl>
                                          <p:spTgt spid="4103"/>
                                        </p:tgtEl>
                                        <p:attrNameLst>
                                          <p:attrName>ppt_x</p:attrName>
                                        </p:attrNameLst>
                                      </p:cBhvr>
                                      <p:tavLst>
                                        <p:tav tm="0">
                                          <p:val>
                                            <p:strVal val="#ppt_x+0.4"/>
                                          </p:val>
                                        </p:tav>
                                        <p:tav tm="100000">
                                          <p:val>
                                            <p:strVal val="#ppt_x-0.05"/>
                                          </p:val>
                                        </p:tav>
                                      </p:tavLst>
                                    </p:anim>
                                    <p:anim calcmode="lin" valueType="num">
                                      <p:cBhvr>
                                        <p:cTn id="90" dur="800" decel="100000" fill="hold"/>
                                        <p:tgtEl>
                                          <p:spTgt spid="4103"/>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4103"/>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4103"/>
                                        </p:tgtEl>
                                        <p:attrNameLst>
                                          <p:attrName>ppt_y</p:attrName>
                                        </p:attrNameLst>
                                      </p:cBhvr>
                                      <p:tavLst>
                                        <p:tav tm="0">
                                          <p:val>
                                            <p:strVal val="#ppt_y+0.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0" presetClass="entr" presetSubtype="0" fill="hold" nodeType="clickEffect">
                                  <p:stCondLst>
                                    <p:cond delay="0"/>
                                  </p:stCondLst>
                                  <p:childTnLst>
                                    <p:set>
                                      <p:cBhvr>
                                        <p:cTn id="96" dur="1" fill="hold">
                                          <p:stCondLst>
                                            <p:cond delay="0"/>
                                          </p:stCondLst>
                                        </p:cTn>
                                        <p:tgtEl>
                                          <p:spTgt spid="4098"/>
                                        </p:tgtEl>
                                        <p:attrNameLst>
                                          <p:attrName>style.visibility</p:attrName>
                                        </p:attrNameLst>
                                      </p:cBhvr>
                                      <p:to>
                                        <p:strVal val="visible"/>
                                      </p:to>
                                    </p:set>
                                    <p:animEffect transition="in" filter="fade">
                                      <p:cBhvr>
                                        <p:cTn id="97" dur="800" decel="100000"/>
                                        <p:tgtEl>
                                          <p:spTgt spid="4098"/>
                                        </p:tgtEl>
                                      </p:cBhvr>
                                    </p:animEffect>
                                    <p:anim calcmode="lin" valueType="num">
                                      <p:cBhvr>
                                        <p:cTn id="98" dur="800" decel="100000" fill="hold"/>
                                        <p:tgtEl>
                                          <p:spTgt spid="4098"/>
                                        </p:tgtEl>
                                        <p:attrNameLst>
                                          <p:attrName>style.rotation</p:attrName>
                                        </p:attrNameLst>
                                      </p:cBhvr>
                                      <p:tavLst>
                                        <p:tav tm="0">
                                          <p:val>
                                            <p:fltVal val="-90"/>
                                          </p:val>
                                        </p:tav>
                                        <p:tav tm="100000">
                                          <p:val>
                                            <p:fltVal val="0"/>
                                          </p:val>
                                        </p:tav>
                                      </p:tavLst>
                                    </p:anim>
                                    <p:anim calcmode="lin" valueType="num">
                                      <p:cBhvr>
                                        <p:cTn id="99" dur="800" decel="100000" fill="hold"/>
                                        <p:tgtEl>
                                          <p:spTgt spid="4098"/>
                                        </p:tgtEl>
                                        <p:attrNameLst>
                                          <p:attrName>ppt_x</p:attrName>
                                        </p:attrNameLst>
                                      </p:cBhvr>
                                      <p:tavLst>
                                        <p:tav tm="0">
                                          <p:val>
                                            <p:strVal val="#ppt_x+0.4"/>
                                          </p:val>
                                        </p:tav>
                                        <p:tav tm="100000">
                                          <p:val>
                                            <p:strVal val="#ppt_x-0.05"/>
                                          </p:val>
                                        </p:tav>
                                      </p:tavLst>
                                    </p:anim>
                                    <p:anim calcmode="lin" valueType="num">
                                      <p:cBhvr>
                                        <p:cTn id="100" dur="800" decel="100000" fill="hold"/>
                                        <p:tgtEl>
                                          <p:spTgt spid="4098"/>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4098"/>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4098"/>
                                        </p:tgtEl>
                                        <p:attrNameLst>
                                          <p:attrName>ppt_y</p:attrName>
                                        </p:attrNameLst>
                                      </p:cBhvr>
                                      <p:tavLst>
                                        <p:tav tm="0">
                                          <p:val>
                                            <p:strVal val="#ppt_y+0.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5" presetClass="exit" presetSubtype="0" fill="hold" nodeType="clickEffect">
                                  <p:stCondLst>
                                    <p:cond delay="0"/>
                                  </p:stCondLst>
                                  <p:childTnLst>
                                    <p:anim calcmode="lin" valueType="num">
                                      <p:cBhvr>
                                        <p:cTn id="106" dur="1000"/>
                                        <p:tgtEl>
                                          <p:spTgt spid="4099"/>
                                        </p:tgtEl>
                                        <p:attrNameLst>
                                          <p:attrName>ppt_w</p:attrName>
                                        </p:attrNameLst>
                                      </p:cBhvr>
                                      <p:tavLst>
                                        <p:tav tm="0">
                                          <p:val>
                                            <p:strVal val="ppt_w"/>
                                          </p:val>
                                        </p:tav>
                                        <p:tav tm="100000">
                                          <p:val>
                                            <p:strVal val="ppt_w*0.70"/>
                                          </p:val>
                                        </p:tav>
                                      </p:tavLst>
                                    </p:anim>
                                    <p:anim calcmode="lin" valueType="num">
                                      <p:cBhvr>
                                        <p:cTn id="107" dur="1000"/>
                                        <p:tgtEl>
                                          <p:spTgt spid="4099"/>
                                        </p:tgtEl>
                                        <p:attrNameLst>
                                          <p:attrName>ppt_h</p:attrName>
                                        </p:attrNameLst>
                                      </p:cBhvr>
                                      <p:tavLst>
                                        <p:tav tm="0">
                                          <p:val>
                                            <p:strVal val="ppt_h"/>
                                          </p:val>
                                        </p:tav>
                                        <p:tav tm="100000">
                                          <p:val>
                                            <p:strVal val="ppt_h"/>
                                          </p:val>
                                        </p:tav>
                                      </p:tavLst>
                                    </p:anim>
                                    <p:animEffect transition="out" filter="fade">
                                      <p:cBhvr>
                                        <p:cTn id="108" dur="1000"/>
                                        <p:tgtEl>
                                          <p:spTgt spid="4099"/>
                                        </p:tgtEl>
                                      </p:cBhvr>
                                    </p:animEffect>
                                    <p:set>
                                      <p:cBhvr>
                                        <p:cTn id="109" dur="1" fill="hold">
                                          <p:stCondLst>
                                            <p:cond delay="999"/>
                                          </p:stCondLst>
                                        </p:cTn>
                                        <p:tgtEl>
                                          <p:spTgt spid="4099"/>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55" presetClass="exit" presetSubtype="0" fill="hold" nodeType="clickEffect">
                                  <p:stCondLst>
                                    <p:cond delay="0"/>
                                  </p:stCondLst>
                                  <p:childTnLst>
                                    <p:anim calcmode="lin" valueType="num">
                                      <p:cBhvr>
                                        <p:cTn id="113" dur="1000"/>
                                        <p:tgtEl>
                                          <p:spTgt spid="4106"/>
                                        </p:tgtEl>
                                        <p:attrNameLst>
                                          <p:attrName>ppt_w</p:attrName>
                                        </p:attrNameLst>
                                      </p:cBhvr>
                                      <p:tavLst>
                                        <p:tav tm="0">
                                          <p:val>
                                            <p:strVal val="ppt_w"/>
                                          </p:val>
                                        </p:tav>
                                        <p:tav tm="100000">
                                          <p:val>
                                            <p:strVal val="ppt_w*0.70"/>
                                          </p:val>
                                        </p:tav>
                                      </p:tavLst>
                                    </p:anim>
                                    <p:anim calcmode="lin" valueType="num">
                                      <p:cBhvr>
                                        <p:cTn id="114" dur="1000"/>
                                        <p:tgtEl>
                                          <p:spTgt spid="4106"/>
                                        </p:tgtEl>
                                        <p:attrNameLst>
                                          <p:attrName>ppt_h</p:attrName>
                                        </p:attrNameLst>
                                      </p:cBhvr>
                                      <p:tavLst>
                                        <p:tav tm="0">
                                          <p:val>
                                            <p:strVal val="ppt_h"/>
                                          </p:val>
                                        </p:tav>
                                        <p:tav tm="100000">
                                          <p:val>
                                            <p:strVal val="ppt_h"/>
                                          </p:val>
                                        </p:tav>
                                      </p:tavLst>
                                    </p:anim>
                                    <p:animEffect transition="out" filter="fade">
                                      <p:cBhvr>
                                        <p:cTn id="115" dur="1000"/>
                                        <p:tgtEl>
                                          <p:spTgt spid="4106"/>
                                        </p:tgtEl>
                                      </p:cBhvr>
                                    </p:animEffect>
                                    <p:set>
                                      <p:cBhvr>
                                        <p:cTn id="116" dur="1" fill="hold">
                                          <p:stCondLst>
                                            <p:cond delay="999"/>
                                          </p:stCondLst>
                                        </p:cTn>
                                        <p:tgtEl>
                                          <p:spTgt spid="4106"/>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55" presetClass="exit" presetSubtype="0" fill="hold" nodeType="clickEffect">
                                  <p:stCondLst>
                                    <p:cond delay="0"/>
                                  </p:stCondLst>
                                  <p:childTnLst>
                                    <p:anim calcmode="lin" valueType="num">
                                      <p:cBhvr>
                                        <p:cTn id="120" dur="1000"/>
                                        <p:tgtEl>
                                          <p:spTgt spid="4100"/>
                                        </p:tgtEl>
                                        <p:attrNameLst>
                                          <p:attrName>ppt_w</p:attrName>
                                        </p:attrNameLst>
                                      </p:cBhvr>
                                      <p:tavLst>
                                        <p:tav tm="0">
                                          <p:val>
                                            <p:strVal val="ppt_w"/>
                                          </p:val>
                                        </p:tav>
                                        <p:tav tm="100000">
                                          <p:val>
                                            <p:strVal val="ppt_w*0.70"/>
                                          </p:val>
                                        </p:tav>
                                      </p:tavLst>
                                    </p:anim>
                                    <p:anim calcmode="lin" valueType="num">
                                      <p:cBhvr>
                                        <p:cTn id="121" dur="1000"/>
                                        <p:tgtEl>
                                          <p:spTgt spid="4100"/>
                                        </p:tgtEl>
                                        <p:attrNameLst>
                                          <p:attrName>ppt_h</p:attrName>
                                        </p:attrNameLst>
                                      </p:cBhvr>
                                      <p:tavLst>
                                        <p:tav tm="0">
                                          <p:val>
                                            <p:strVal val="ppt_h"/>
                                          </p:val>
                                        </p:tav>
                                        <p:tav tm="100000">
                                          <p:val>
                                            <p:strVal val="ppt_h"/>
                                          </p:val>
                                        </p:tav>
                                      </p:tavLst>
                                    </p:anim>
                                    <p:animEffect transition="out" filter="fade">
                                      <p:cBhvr>
                                        <p:cTn id="122" dur="1000"/>
                                        <p:tgtEl>
                                          <p:spTgt spid="4100"/>
                                        </p:tgtEl>
                                      </p:cBhvr>
                                    </p:animEffect>
                                    <p:set>
                                      <p:cBhvr>
                                        <p:cTn id="123" dur="1" fill="hold">
                                          <p:stCondLst>
                                            <p:cond delay="999"/>
                                          </p:stCondLst>
                                        </p:cTn>
                                        <p:tgtEl>
                                          <p:spTgt spid="4100"/>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55" presetClass="exit" presetSubtype="0" fill="hold" nodeType="clickEffect">
                                  <p:stCondLst>
                                    <p:cond delay="0"/>
                                  </p:stCondLst>
                                  <p:childTnLst>
                                    <p:anim calcmode="lin" valueType="num">
                                      <p:cBhvr>
                                        <p:cTn id="127" dur="1000"/>
                                        <p:tgtEl>
                                          <p:spTgt spid="4102"/>
                                        </p:tgtEl>
                                        <p:attrNameLst>
                                          <p:attrName>ppt_w</p:attrName>
                                        </p:attrNameLst>
                                      </p:cBhvr>
                                      <p:tavLst>
                                        <p:tav tm="0">
                                          <p:val>
                                            <p:strVal val="ppt_w"/>
                                          </p:val>
                                        </p:tav>
                                        <p:tav tm="100000">
                                          <p:val>
                                            <p:strVal val="ppt_w*0.70"/>
                                          </p:val>
                                        </p:tav>
                                      </p:tavLst>
                                    </p:anim>
                                    <p:anim calcmode="lin" valueType="num">
                                      <p:cBhvr>
                                        <p:cTn id="128" dur="1000"/>
                                        <p:tgtEl>
                                          <p:spTgt spid="4102"/>
                                        </p:tgtEl>
                                        <p:attrNameLst>
                                          <p:attrName>ppt_h</p:attrName>
                                        </p:attrNameLst>
                                      </p:cBhvr>
                                      <p:tavLst>
                                        <p:tav tm="0">
                                          <p:val>
                                            <p:strVal val="ppt_h"/>
                                          </p:val>
                                        </p:tav>
                                        <p:tav tm="100000">
                                          <p:val>
                                            <p:strVal val="ppt_h"/>
                                          </p:val>
                                        </p:tav>
                                      </p:tavLst>
                                    </p:anim>
                                    <p:animEffect transition="out" filter="fade">
                                      <p:cBhvr>
                                        <p:cTn id="129" dur="1000"/>
                                        <p:tgtEl>
                                          <p:spTgt spid="4102"/>
                                        </p:tgtEl>
                                      </p:cBhvr>
                                    </p:animEffect>
                                    <p:set>
                                      <p:cBhvr>
                                        <p:cTn id="130" dur="1" fill="hold">
                                          <p:stCondLst>
                                            <p:cond delay="999"/>
                                          </p:stCondLst>
                                        </p:cTn>
                                        <p:tgtEl>
                                          <p:spTgt spid="4102"/>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55" presetClass="exit" presetSubtype="0" fill="hold" nodeType="clickEffect">
                                  <p:stCondLst>
                                    <p:cond delay="0"/>
                                  </p:stCondLst>
                                  <p:childTnLst>
                                    <p:anim calcmode="lin" valueType="num">
                                      <p:cBhvr>
                                        <p:cTn id="134" dur="1000"/>
                                        <p:tgtEl>
                                          <p:spTgt spid="4105"/>
                                        </p:tgtEl>
                                        <p:attrNameLst>
                                          <p:attrName>ppt_w</p:attrName>
                                        </p:attrNameLst>
                                      </p:cBhvr>
                                      <p:tavLst>
                                        <p:tav tm="0">
                                          <p:val>
                                            <p:strVal val="ppt_w"/>
                                          </p:val>
                                        </p:tav>
                                        <p:tav tm="100000">
                                          <p:val>
                                            <p:strVal val="ppt_w*0.70"/>
                                          </p:val>
                                        </p:tav>
                                      </p:tavLst>
                                    </p:anim>
                                    <p:anim calcmode="lin" valueType="num">
                                      <p:cBhvr>
                                        <p:cTn id="135" dur="1000"/>
                                        <p:tgtEl>
                                          <p:spTgt spid="4105"/>
                                        </p:tgtEl>
                                        <p:attrNameLst>
                                          <p:attrName>ppt_h</p:attrName>
                                        </p:attrNameLst>
                                      </p:cBhvr>
                                      <p:tavLst>
                                        <p:tav tm="0">
                                          <p:val>
                                            <p:strVal val="ppt_h"/>
                                          </p:val>
                                        </p:tav>
                                        <p:tav tm="100000">
                                          <p:val>
                                            <p:strVal val="ppt_h"/>
                                          </p:val>
                                        </p:tav>
                                      </p:tavLst>
                                    </p:anim>
                                    <p:animEffect transition="out" filter="fade">
                                      <p:cBhvr>
                                        <p:cTn id="136" dur="1000"/>
                                        <p:tgtEl>
                                          <p:spTgt spid="4105"/>
                                        </p:tgtEl>
                                      </p:cBhvr>
                                    </p:animEffect>
                                    <p:set>
                                      <p:cBhvr>
                                        <p:cTn id="137" dur="1" fill="hold">
                                          <p:stCondLst>
                                            <p:cond delay="999"/>
                                          </p:stCondLst>
                                        </p:cTn>
                                        <p:tgtEl>
                                          <p:spTgt spid="4105"/>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55" presetClass="exit" presetSubtype="0" fill="hold" nodeType="clickEffect">
                                  <p:stCondLst>
                                    <p:cond delay="0"/>
                                  </p:stCondLst>
                                  <p:childTnLst>
                                    <p:anim calcmode="lin" valueType="num">
                                      <p:cBhvr>
                                        <p:cTn id="141" dur="1000"/>
                                        <p:tgtEl>
                                          <p:spTgt spid="4101"/>
                                        </p:tgtEl>
                                        <p:attrNameLst>
                                          <p:attrName>ppt_w</p:attrName>
                                        </p:attrNameLst>
                                      </p:cBhvr>
                                      <p:tavLst>
                                        <p:tav tm="0">
                                          <p:val>
                                            <p:strVal val="ppt_w"/>
                                          </p:val>
                                        </p:tav>
                                        <p:tav tm="100000">
                                          <p:val>
                                            <p:strVal val="ppt_w*0.70"/>
                                          </p:val>
                                        </p:tav>
                                      </p:tavLst>
                                    </p:anim>
                                    <p:anim calcmode="lin" valueType="num">
                                      <p:cBhvr>
                                        <p:cTn id="142" dur="1000"/>
                                        <p:tgtEl>
                                          <p:spTgt spid="4101"/>
                                        </p:tgtEl>
                                        <p:attrNameLst>
                                          <p:attrName>ppt_h</p:attrName>
                                        </p:attrNameLst>
                                      </p:cBhvr>
                                      <p:tavLst>
                                        <p:tav tm="0">
                                          <p:val>
                                            <p:strVal val="ppt_h"/>
                                          </p:val>
                                        </p:tav>
                                        <p:tav tm="100000">
                                          <p:val>
                                            <p:strVal val="ppt_h"/>
                                          </p:val>
                                        </p:tav>
                                      </p:tavLst>
                                    </p:anim>
                                    <p:animEffect transition="out" filter="fade">
                                      <p:cBhvr>
                                        <p:cTn id="143" dur="1000"/>
                                        <p:tgtEl>
                                          <p:spTgt spid="4101"/>
                                        </p:tgtEl>
                                      </p:cBhvr>
                                    </p:animEffect>
                                    <p:set>
                                      <p:cBhvr>
                                        <p:cTn id="144" dur="1" fill="hold">
                                          <p:stCondLst>
                                            <p:cond delay="999"/>
                                          </p:stCondLst>
                                        </p:cTn>
                                        <p:tgtEl>
                                          <p:spTgt spid="4101"/>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55" presetClass="exit" presetSubtype="0" fill="hold" nodeType="clickEffect">
                                  <p:stCondLst>
                                    <p:cond delay="0"/>
                                  </p:stCondLst>
                                  <p:childTnLst>
                                    <p:anim calcmode="lin" valueType="num">
                                      <p:cBhvr>
                                        <p:cTn id="148" dur="1000"/>
                                        <p:tgtEl>
                                          <p:spTgt spid="4104"/>
                                        </p:tgtEl>
                                        <p:attrNameLst>
                                          <p:attrName>ppt_w</p:attrName>
                                        </p:attrNameLst>
                                      </p:cBhvr>
                                      <p:tavLst>
                                        <p:tav tm="0">
                                          <p:val>
                                            <p:strVal val="ppt_w"/>
                                          </p:val>
                                        </p:tav>
                                        <p:tav tm="100000">
                                          <p:val>
                                            <p:strVal val="ppt_w*0.70"/>
                                          </p:val>
                                        </p:tav>
                                      </p:tavLst>
                                    </p:anim>
                                    <p:anim calcmode="lin" valueType="num">
                                      <p:cBhvr>
                                        <p:cTn id="149" dur="1000"/>
                                        <p:tgtEl>
                                          <p:spTgt spid="4104"/>
                                        </p:tgtEl>
                                        <p:attrNameLst>
                                          <p:attrName>ppt_h</p:attrName>
                                        </p:attrNameLst>
                                      </p:cBhvr>
                                      <p:tavLst>
                                        <p:tav tm="0">
                                          <p:val>
                                            <p:strVal val="ppt_h"/>
                                          </p:val>
                                        </p:tav>
                                        <p:tav tm="100000">
                                          <p:val>
                                            <p:strVal val="ppt_h"/>
                                          </p:val>
                                        </p:tav>
                                      </p:tavLst>
                                    </p:anim>
                                    <p:animEffect transition="out" filter="fade">
                                      <p:cBhvr>
                                        <p:cTn id="150" dur="1000"/>
                                        <p:tgtEl>
                                          <p:spTgt spid="4104"/>
                                        </p:tgtEl>
                                      </p:cBhvr>
                                    </p:animEffect>
                                    <p:set>
                                      <p:cBhvr>
                                        <p:cTn id="151" dur="1" fill="hold">
                                          <p:stCondLst>
                                            <p:cond delay="999"/>
                                          </p:stCondLst>
                                        </p:cTn>
                                        <p:tgtEl>
                                          <p:spTgt spid="4104"/>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55" presetClass="exit" presetSubtype="0" fill="hold" nodeType="clickEffect">
                                  <p:stCondLst>
                                    <p:cond delay="0"/>
                                  </p:stCondLst>
                                  <p:childTnLst>
                                    <p:anim calcmode="lin" valueType="num">
                                      <p:cBhvr>
                                        <p:cTn id="155" dur="1000"/>
                                        <p:tgtEl>
                                          <p:spTgt spid="4103"/>
                                        </p:tgtEl>
                                        <p:attrNameLst>
                                          <p:attrName>ppt_w</p:attrName>
                                        </p:attrNameLst>
                                      </p:cBhvr>
                                      <p:tavLst>
                                        <p:tav tm="0">
                                          <p:val>
                                            <p:strVal val="ppt_w"/>
                                          </p:val>
                                        </p:tav>
                                        <p:tav tm="100000">
                                          <p:val>
                                            <p:strVal val="ppt_w*0.70"/>
                                          </p:val>
                                        </p:tav>
                                      </p:tavLst>
                                    </p:anim>
                                    <p:anim calcmode="lin" valueType="num">
                                      <p:cBhvr>
                                        <p:cTn id="156" dur="1000"/>
                                        <p:tgtEl>
                                          <p:spTgt spid="4103"/>
                                        </p:tgtEl>
                                        <p:attrNameLst>
                                          <p:attrName>ppt_h</p:attrName>
                                        </p:attrNameLst>
                                      </p:cBhvr>
                                      <p:tavLst>
                                        <p:tav tm="0">
                                          <p:val>
                                            <p:strVal val="ppt_h"/>
                                          </p:val>
                                        </p:tav>
                                        <p:tav tm="100000">
                                          <p:val>
                                            <p:strVal val="ppt_h"/>
                                          </p:val>
                                        </p:tav>
                                      </p:tavLst>
                                    </p:anim>
                                    <p:animEffect transition="out" filter="fade">
                                      <p:cBhvr>
                                        <p:cTn id="157" dur="1000"/>
                                        <p:tgtEl>
                                          <p:spTgt spid="4103"/>
                                        </p:tgtEl>
                                      </p:cBhvr>
                                    </p:animEffect>
                                    <p:set>
                                      <p:cBhvr>
                                        <p:cTn id="158" dur="1" fill="hold">
                                          <p:stCondLst>
                                            <p:cond delay="999"/>
                                          </p:stCondLst>
                                        </p:cTn>
                                        <p:tgtEl>
                                          <p:spTgt spid="4103"/>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55" presetClass="exit" presetSubtype="0" fill="hold" nodeType="clickEffect">
                                  <p:stCondLst>
                                    <p:cond delay="0"/>
                                  </p:stCondLst>
                                  <p:childTnLst>
                                    <p:anim calcmode="lin" valueType="num">
                                      <p:cBhvr>
                                        <p:cTn id="162" dur="1000"/>
                                        <p:tgtEl>
                                          <p:spTgt spid="4098"/>
                                        </p:tgtEl>
                                        <p:attrNameLst>
                                          <p:attrName>ppt_w</p:attrName>
                                        </p:attrNameLst>
                                      </p:cBhvr>
                                      <p:tavLst>
                                        <p:tav tm="0">
                                          <p:val>
                                            <p:strVal val="ppt_w"/>
                                          </p:val>
                                        </p:tav>
                                        <p:tav tm="100000">
                                          <p:val>
                                            <p:strVal val="ppt_w*0.70"/>
                                          </p:val>
                                        </p:tav>
                                      </p:tavLst>
                                    </p:anim>
                                    <p:anim calcmode="lin" valueType="num">
                                      <p:cBhvr>
                                        <p:cTn id="163" dur="1000"/>
                                        <p:tgtEl>
                                          <p:spTgt spid="4098"/>
                                        </p:tgtEl>
                                        <p:attrNameLst>
                                          <p:attrName>ppt_h</p:attrName>
                                        </p:attrNameLst>
                                      </p:cBhvr>
                                      <p:tavLst>
                                        <p:tav tm="0">
                                          <p:val>
                                            <p:strVal val="ppt_h"/>
                                          </p:val>
                                        </p:tav>
                                        <p:tav tm="100000">
                                          <p:val>
                                            <p:strVal val="ppt_h"/>
                                          </p:val>
                                        </p:tav>
                                      </p:tavLst>
                                    </p:anim>
                                    <p:animEffect transition="out" filter="fade">
                                      <p:cBhvr>
                                        <p:cTn id="164" dur="1000"/>
                                        <p:tgtEl>
                                          <p:spTgt spid="4098"/>
                                        </p:tgtEl>
                                      </p:cBhvr>
                                    </p:animEffect>
                                    <p:set>
                                      <p:cBhvr>
                                        <p:cTn id="165" dur="1" fill="hold">
                                          <p:stCondLst>
                                            <p:cond delay="999"/>
                                          </p:stCondLst>
                                        </p:cTn>
                                        <p:tgtEl>
                                          <p:spTgt spid="4098"/>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1" nodeType="clickEffect">
                                  <p:stCondLst>
                                    <p:cond delay="0"/>
                                  </p:stCondLst>
                                  <p:childTnLst>
                                    <p:animEffect transition="out" filter="fade">
                                      <p:cBhvr>
                                        <p:cTn id="169" dur="2000"/>
                                        <p:tgtEl>
                                          <p:spTgt spid="4107"/>
                                        </p:tgtEl>
                                      </p:cBhvr>
                                    </p:animEffect>
                                    <p:set>
                                      <p:cBhvr>
                                        <p:cTn id="170" dur="1" fill="hold">
                                          <p:stCondLst>
                                            <p:cond delay="1999"/>
                                          </p:stCondLst>
                                        </p:cTn>
                                        <p:tgtEl>
                                          <p:spTgt spid="4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animBg="1"/>
      <p:bldP spid="410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447800"/>
            <a:ext cx="5562600" cy="4678363"/>
          </a:xfrm>
        </p:spPr>
        <p:style>
          <a:lnRef idx="0">
            <a:schemeClr val="accent5"/>
          </a:lnRef>
          <a:fillRef idx="3">
            <a:schemeClr val="accent5"/>
          </a:fillRef>
          <a:effectRef idx="3">
            <a:schemeClr val="accent5"/>
          </a:effectRef>
          <a:fontRef idx="minor">
            <a:schemeClr val="lt1"/>
          </a:fontRef>
        </p:style>
        <p:txBody>
          <a:bodyPr>
            <a:normAutofit fontScale="92500"/>
          </a:bodyPr>
          <a:lstStyle/>
          <a:p>
            <a:r>
              <a:rPr lang="en-IN" sz="3200" b="1" i="1" dirty="0" smtClean="0">
                <a:solidFill>
                  <a:schemeClr val="bg1"/>
                </a:solidFill>
                <a:latin typeface="Book Antiqua" pitchFamily="18" charset="0"/>
              </a:rPr>
              <a:t>Natural resources play a significant part in our lives. It will be really difficult to imagine the world without the natural resources. The globe without natural resources will be the as the globe without nature. The resources not only add to our lives, they serve the realm of progress.</a:t>
            </a:r>
          </a:p>
          <a:p>
            <a:endParaRPr lang="en-IN" dirty="0"/>
          </a:p>
        </p:txBody>
      </p:sp>
      <p:sp>
        <p:nvSpPr>
          <p:cNvPr id="7" name="Rectangle 6"/>
          <p:cNvSpPr/>
          <p:nvPr/>
        </p:nvSpPr>
        <p:spPr>
          <a:xfrm>
            <a:off x="0" y="0"/>
            <a:ext cx="9144000" cy="830997"/>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askerville Old Face" pitchFamily="18" charset="0"/>
              </a:rPr>
              <a:t>Importance of natural resources</a:t>
            </a:r>
            <a:endPar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askerville Old Face" pitchFamily="18" charset="0"/>
            </a:endParaRP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05600" y="2743200"/>
            <a:ext cx="1676400" cy="2330958"/>
          </a:xfrm>
          <a:prstGeom prst="rect">
            <a:avLst/>
          </a:prstGeom>
          <a:ln/>
          <a:effectLst>
            <a:glow rad="228600">
              <a:schemeClr val="accent3">
                <a:satMod val="175000"/>
                <a:alpha val="40000"/>
              </a:schemeClr>
            </a:glow>
            <a:outerShdw blurRad="40000" dist="23000" dir="5400000" rotWithShape="0">
              <a:srgbClr val="000000">
                <a:alpha val="3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style>
          <a:lnRef idx="0">
            <a:schemeClr val="accent1"/>
          </a:lnRef>
          <a:fillRef idx="3">
            <a:schemeClr val="accent1"/>
          </a:fillRef>
          <a:effectRef idx="3">
            <a:schemeClr val="accent1"/>
          </a:effectRef>
          <a:fontRef idx="minor">
            <a:schemeClr val="lt1"/>
          </a:fontRef>
        </p:style>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to="" calcmode="lin" valueType="num">
                                      <p:cBhvr>
                                        <p:cTn id="12" dur="1" fill="hold"/>
                                        <p:tgtEl>
                                          <p:spTgt spid="4">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xit" presetSubtype="0" fill="hold" nodeType="clickEffect">
                                  <p:stCondLst>
                                    <p:cond delay="0"/>
                                  </p:stCondLst>
                                  <p:childTnLst>
                                    <p:anim to="" calcmode="lin" valueType="num">
                                      <p:cBhvr>
                                        <p:cTn id="26" dur="1"/>
                                        <p:tgtEl>
                                          <p:spTgt spid="10"/>
                                        </p:tgtEl>
                                        <p:attrNameLst>
                                          <p:attrName/>
                                        </p:attrNameLst>
                                      </p:cBhvr>
                                    </p:anim>
                                    <p:set>
                                      <p:cBhvr>
                                        <p:cTn id="27" dur="1" fill="hold">
                                          <p:stCondLst>
                                            <p:cond delay="0"/>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4" presetClass="exit" presetSubtype="0" fill="hold" grpId="1" nodeType="clickEffect">
                                  <p:stCondLst>
                                    <p:cond delay="0"/>
                                  </p:stCondLst>
                                  <p:childTnLst>
                                    <p:anim to="" calcmode="lin" valueType="num">
                                      <p:cBhvr>
                                        <p:cTn id="31" dur="1"/>
                                        <p:tgtEl>
                                          <p:spTgt spid="4">
                                            <p:txEl>
                                              <p:pRg st="0" end="0"/>
                                            </p:txEl>
                                          </p:spTgt>
                                        </p:tgtEl>
                                        <p:attrNameLst>
                                          <p:attrName/>
                                        </p:attrNameLst>
                                      </p:cBhvr>
                                    </p:anim>
                                    <p:set>
                                      <p:cBhvr>
                                        <p:cTn id="32"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4" presetClass="exit" presetSubtype="0" fill="hold" grpId="1" nodeType="clickEffect">
                                  <p:stCondLst>
                                    <p:cond delay="0"/>
                                  </p:stCondLst>
                                  <p:childTnLst>
                                    <p:anim to="" calcmode="lin" valueType="num">
                                      <p:cBhvr>
                                        <p:cTn id="36" dur="1"/>
                                        <p:tgtEl>
                                          <p:spTgt spid="4">
                                            <p:bg/>
                                          </p:spTgt>
                                        </p:tgtEl>
                                        <p:attrNameLst>
                                          <p:attrName/>
                                        </p:attrNameLst>
                                      </p:cBhvr>
                                    </p:anim>
                                    <p:set>
                                      <p:cBhvr>
                                        <p:cTn id="37" dur="1" fill="hold">
                                          <p:stCondLst>
                                            <p:cond delay="0"/>
                                          </p:stCondLst>
                                        </p:cTn>
                                        <p:tgtEl>
                                          <p:spTgt spid="4">
                                            <p:bg/>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4" presetClass="exit" presetSubtype="0" fill="hold" grpId="1" nodeType="clickEffect">
                                  <p:stCondLst>
                                    <p:cond delay="0"/>
                                  </p:stCondLst>
                                  <p:childTnLst>
                                    <p:anim to="" calcmode="lin" valueType="num">
                                      <p:cBhvr>
                                        <p:cTn id="41" dur="1"/>
                                        <p:tgtEl>
                                          <p:spTgt spid="7"/>
                                        </p:tgtEl>
                                        <p:attrNameLst>
                                          <p:attrName/>
                                        </p:attrNameLst>
                                      </p:cBhvr>
                                    </p:anim>
                                    <p:set>
                                      <p:cBhvr>
                                        <p:cTn id="4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4" grpId="1" build="p"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p:spPr>
        <p:style>
          <a:lnRef idx="0">
            <a:schemeClr val="accent3"/>
          </a:lnRef>
          <a:fillRef idx="3">
            <a:schemeClr val="accent3"/>
          </a:fillRef>
          <a:effectRef idx="3">
            <a:schemeClr val="accent3"/>
          </a:effectRef>
          <a:fontRef idx="minor">
            <a:schemeClr val="lt1"/>
          </a:fontRef>
        </p:style>
        <p:txBody>
          <a:bodyPr>
            <a:noAutofit/>
          </a:bodyPr>
          <a:lstStyle/>
          <a:p>
            <a:r>
              <a:rPr lang="en-US" sz="4000" b="1" i="1" dirty="0" smtClean="0">
                <a:solidFill>
                  <a:schemeClr val="bg1"/>
                </a:solidFill>
                <a:latin typeface="Arabic Typesetting" pitchFamily="66" charset="-78"/>
                <a:cs typeface="Arabic Typesetting" pitchFamily="66" charset="-78"/>
              </a:rPr>
              <a:t>NATURAL RESOURCES ARE OF TWO TYPES :-</a:t>
            </a:r>
            <a:endParaRPr lang="en-IN" sz="4000" b="1" i="1" dirty="0">
              <a:solidFill>
                <a:schemeClr val="bg1"/>
              </a:solidFill>
              <a:latin typeface="Arabic Typesetting" pitchFamily="66" charset="-78"/>
              <a:cs typeface="Arabic Typesetting" pitchFamily="66" charset="-78"/>
            </a:endParaRPr>
          </a:p>
        </p:txBody>
      </p:sp>
      <p:sp>
        <p:nvSpPr>
          <p:cNvPr id="5" name="Text Placeholder 4"/>
          <p:cNvSpPr>
            <a:spLocks noGrp="1"/>
          </p:cNvSpPr>
          <p:nvPr>
            <p:ph type="body" idx="1"/>
          </p:nvPr>
        </p:nvSpPr>
        <p:spPr>
          <a:xfrm>
            <a:off x="457200" y="1570038"/>
            <a:ext cx="4040188" cy="639762"/>
          </a:xfrm>
          <a:ln/>
        </p:spPr>
        <p:style>
          <a:lnRef idx="0">
            <a:schemeClr val="accent2"/>
          </a:lnRef>
          <a:fillRef idx="3">
            <a:schemeClr val="accent2"/>
          </a:fillRef>
          <a:effectRef idx="3">
            <a:schemeClr val="accent2"/>
          </a:effectRef>
          <a:fontRef idx="minor">
            <a:schemeClr val="lt1"/>
          </a:fontRef>
        </p:style>
        <p:txBody>
          <a:bodyPr>
            <a:normAutofit fontScale="92500" lnSpcReduction="20000"/>
          </a:bodyPr>
          <a:lstStyle/>
          <a:p>
            <a:pPr algn="ctr"/>
            <a:r>
              <a:rPr lang="en-US" dirty="0" smtClean="0"/>
              <a:t>RENEWABLE NATURAL RESOURCE</a:t>
            </a:r>
            <a:endParaRPr lang="en-IN" dirty="0"/>
          </a:p>
        </p:txBody>
      </p:sp>
      <p:sp>
        <p:nvSpPr>
          <p:cNvPr id="6" name="Content Placeholder 5"/>
          <p:cNvSpPr>
            <a:spLocks noGrp="1"/>
          </p:cNvSpPr>
          <p:nvPr>
            <p:ph sz="half" idx="2"/>
          </p:nvPr>
        </p:nvSpPr>
        <p:spPr>
          <a:xfrm>
            <a:off x="457200" y="2514600"/>
            <a:ext cx="4040188" cy="3951288"/>
          </a:xfrm>
          <a:ln/>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sz="2800" b="1" i="1" dirty="0" smtClean="0">
                <a:solidFill>
                  <a:schemeClr val="tx1"/>
                </a:solidFill>
                <a:latin typeface="Andalus" pitchFamily="18" charset="-78"/>
                <a:ea typeface="Arial"/>
                <a:cs typeface="Andalus" pitchFamily="18" charset="-78"/>
                <a:sym typeface="Arial"/>
              </a:rPr>
              <a:t>Those resources which can be replenished in a short period of time like air, water, sunlight, forests etc.</a:t>
            </a:r>
            <a:endParaRPr lang="en-IN" sz="2800" i="1" dirty="0">
              <a:solidFill>
                <a:schemeClr val="tx1"/>
              </a:solidFill>
              <a:latin typeface="Andalus" pitchFamily="18" charset="-78"/>
              <a:cs typeface="Andalus" pitchFamily="18" charset="-78"/>
            </a:endParaRPr>
          </a:p>
        </p:txBody>
      </p:sp>
      <p:sp>
        <p:nvSpPr>
          <p:cNvPr id="7" name="Text Placeholder 6"/>
          <p:cNvSpPr>
            <a:spLocks noGrp="1"/>
          </p:cNvSpPr>
          <p:nvPr>
            <p:ph type="body" sz="quarter" idx="3"/>
          </p:nvPr>
        </p:nvSpPr>
        <p:spPr>
          <a:xfrm>
            <a:off x="4645025" y="1570038"/>
            <a:ext cx="4041775" cy="639762"/>
          </a:xfrm>
          <a:ln/>
        </p:spPr>
        <p:style>
          <a:lnRef idx="0">
            <a:schemeClr val="accent2"/>
          </a:lnRef>
          <a:fillRef idx="3">
            <a:schemeClr val="accent2"/>
          </a:fillRef>
          <a:effectRef idx="3">
            <a:schemeClr val="accent2"/>
          </a:effectRef>
          <a:fontRef idx="minor">
            <a:schemeClr val="lt1"/>
          </a:fontRef>
        </p:style>
        <p:txBody>
          <a:bodyPr>
            <a:normAutofit fontScale="92500" lnSpcReduction="20000"/>
          </a:bodyPr>
          <a:lstStyle/>
          <a:p>
            <a:pPr algn="ctr"/>
            <a:r>
              <a:rPr lang="en-US" dirty="0" smtClean="0"/>
              <a:t>NON-RENEWABLE NATURAL RESOURCE</a:t>
            </a:r>
            <a:endParaRPr lang="en-IN" dirty="0"/>
          </a:p>
        </p:txBody>
      </p:sp>
      <p:sp>
        <p:nvSpPr>
          <p:cNvPr id="8" name="Content Placeholder 7"/>
          <p:cNvSpPr>
            <a:spLocks noGrp="1"/>
          </p:cNvSpPr>
          <p:nvPr>
            <p:ph sz="quarter" idx="4"/>
          </p:nvPr>
        </p:nvSpPr>
        <p:spPr>
          <a:xfrm>
            <a:off x="4648200" y="2514600"/>
            <a:ext cx="4041775" cy="3951288"/>
          </a:xfrm>
          <a:ln/>
        </p:spPr>
        <p:style>
          <a:lnRef idx="0">
            <a:schemeClr val="accent1"/>
          </a:lnRef>
          <a:fillRef idx="3">
            <a:schemeClr val="accent1"/>
          </a:fillRef>
          <a:effectRef idx="3">
            <a:schemeClr val="accent1"/>
          </a:effectRef>
          <a:fontRef idx="minor">
            <a:schemeClr val="lt1"/>
          </a:fontRef>
        </p:style>
        <p:txBody>
          <a:bodyPr>
            <a:normAutofit/>
          </a:bodyPr>
          <a:lstStyle/>
          <a:p>
            <a:r>
              <a:rPr lang="en-US" sz="2800" b="1" i="1" dirty="0" smtClean="0">
                <a:solidFill>
                  <a:schemeClr val="tx1"/>
                </a:solidFill>
                <a:latin typeface="Andalus" pitchFamily="18" charset="-78"/>
                <a:ea typeface="Arial"/>
                <a:cs typeface="Andalus" pitchFamily="18" charset="-78"/>
                <a:sym typeface="Arial"/>
              </a:rPr>
              <a:t>Those resources which cannot be replenished in a short period of time like minerals (coal, petroleum, natural gas, metals etc.) because they take millions of years to be formed.</a:t>
            </a:r>
            <a:endParaRPr lang="en-IN" sz="2800" i="1" dirty="0">
              <a:solidFill>
                <a:schemeClr val="tx1"/>
              </a:solidFill>
              <a:latin typeface="Andalus" pitchFamily="18" charset="-78"/>
              <a:cs typeface="Andalus" pitchFamily="18" charset="-78"/>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5">
                                            <p:bg/>
                                          </p:spTgt>
                                        </p:tgtEl>
                                        <p:attrNameLst>
                                          <p:attrName>style.visibility</p:attrName>
                                        </p:attrNameLst>
                                      </p:cBhvr>
                                      <p:to>
                                        <p:strVal val="visible"/>
                                      </p:to>
                                    </p:set>
                                    <p:anim calcmode="lin" valueType="num">
                                      <p:cBhvr>
                                        <p:cTn id="16" dur="500" fill="hold"/>
                                        <p:tgtEl>
                                          <p:spTgt spid="5">
                                            <p:bg/>
                                          </p:spTgt>
                                        </p:tgtEl>
                                        <p:attrNameLst>
                                          <p:attrName>ppt_w</p:attrName>
                                        </p:attrNameLst>
                                      </p:cBhvr>
                                      <p:tavLst>
                                        <p:tav tm="0">
                                          <p:val>
                                            <p:fltVal val="0"/>
                                          </p:val>
                                        </p:tav>
                                        <p:tav tm="100000">
                                          <p:val>
                                            <p:strVal val="#ppt_w"/>
                                          </p:val>
                                        </p:tav>
                                      </p:tavLst>
                                    </p:anim>
                                    <p:anim calcmode="lin" valueType="num">
                                      <p:cBhvr>
                                        <p:cTn id="17" dur="500" fill="hold"/>
                                        <p:tgtEl>
                                          <p:spTgt spid="5">
                                            <p:bg/>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7">
                                            <p:bg/>
                                          </p:spTgt>
                                        </p:tgtEl>
                                        <p:attrNameLst>
                                          <p:attrName>style.visibility</p:attrName>
                                        </p:attrNameLst>
                                      </p:cBhvr>
                                      <p:to>
                                        <p:strVal val="visible"/>
                                      </p:to>
                                    </p:set>
                                    <p:anim calcmode="lin" valueType="num">
                                      <p:cBhvr>
                                        <p:cTn id="28" dur="500" fill="hold"/>
                                        <p:tgtEl>
                                          <p:spTgt spid="7">
                                            <p:bg/>
                                          </p:spTgt>
                                        </p:tgtEl>
                                        <p:attrNameLst>
                                          <p:attrName>ppt_w</p:attrName>
                                        </p:attrNameLst>
                                      </p:cBhvr>
                                      <p:tavLst>
                                        <p:tav tm="0">
                                          <p:val>
                                            <p:fltVal val="0"/>
                                          </p:val>
                                        </p:tav>
                                        <p:tav tm="100000">
                                          <p:val>
                                            <p:strVal val="#ppt_w"/>
                                          </p:val>
                                        </p:tav>
                                      </p:tavLst>
                                    </p:anim>
                                    <p:anim calcmode="lin" valueType="num">
                                      <p:cBhvr>
                                        <p:cTn id="29"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p:cTn id="3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grpId="0" nodeType="clickEffect">
                                  <p:stCondLst>
                                    <p:cond delay="0"/>
                                  </p:stCondLst>
                                  <p:childTnLst>
                                    <p:set>
                                      <p:cBhvr>
                                        <p:cTn id="39" dur="1" fill="hold">
                                          <p:stCondLst>
                                            <p:cond delay="0"/>
                                          </p:stCondLst>
                                        </p:cTn>
                                        <p:tgtEl>
                                          <p:spTgt spid="6">
                                            <p:bg/>
                                          </p:spTgt>
                                        </p:tgtEl>
                                        <p:attrNameLst>
                                          <p:attrName>style.visibility</p:attrName>
                                        </p:attrNameLst>
                                      </p:cBhvr>
                                      <p:to>
                                        <p:strVal val="visible"/>
                                      </p:to>
                                    </p:set>
                                    <p:animEffect transition="in" filter="fade">
                                      <p:cBhvr>
                                        <p:cTn id="40" dur="800" decel="100000"/>
                                        <p:tgtEl>
                                          <p:spTgt spid="6">
                                            <p:bg/>
                                          </p:spTgt>
                                        </p:tgtEl>
                                      </p:cBhvr>
                                    </p:animEffect>
                                    <p:anim calcmode="lin" valueType="num">
                                      <p:cBhvr>
                                        <p:cTn id="41" dur="800" decel="100000" fill="hold"/>
                                        <p:tgtEl>
                                          <p:spTgt spid="6">
                                            <p:bg/>
                                          </p:spTgt>
                                        </p:tgtEl>
                                        <p:attrNameLst>
                                          <p:attrName>style.rotation</p:attrName>
                                        </p:attrNameLst>
                                      </p:cBhvr>
                                      <p:tavLst>
                                        <p:tav tm="0">
                                          <p:val>
                                            <p:fltVal val="-90"/>
                                          </p:val>
                                        </p:tav>
                                        <p:tav tm="100000">
                                          <p:val>
                                            <p:fltVal val="0"/>
                                          </p:val>
                                        </p:tav>
                                      </p:tavLst>
                                    </p:anim>
                                    <p:anim calcmode="lin" valueType="num">
                                      <p:cBhvr>
                                        <p:cTn id="42" dur="800" decel="100000" fill="hold"/>
                                        <p:tgtEl>
                                          <p:spTgt spid="6">
                                            <p:bg/>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6">
                                            <p:bg/>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6">
                                            <p:bg/>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6">
                                            <p:bg/>
                                          </p:spTgt>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0" presetClass="entr" presetSubtype="0" fill="hold" grpId="0"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fade">
                                      <p:cBhvr>
                                        <p:cTn id="50" dur="800" decel="100000"/>
                                        <p:tgtEl>
                                          <p:spTgt spid="6">
                                            <p:txEl>
                                              <p:pRg st="0" end="0"/>
                                            </p:txEl>
                                          </p:spTgt>
                                        </p:tgtEl>
                                      </p:cBhvr>
                                    </p:animEffect>
                                    <p:anim calcmode="lin" valueType="num">
                                      <p:cBhvr>
                                        <p:cTn id="51"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52"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53"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grpId="0" nodeType="clickEffect">
                                  <p:stCondLst>
                                    <p:cond delay="0"/>
                                  </p:stCondLst>
                                  <p:childTnLst>
                                    <p:set>
                                      <p:cBhvr>
                                        <p:cTn id="59" dur="1" fill="hold">
                                          <p:stCondLst>
                                            <p:cond delay="0"/>
                                          </p:stCondLst>
                                        </p:cTn>
                                        <p:tgtEl>
                                          <p:spTgt spid="8">
                                            <p:bg/>
                                          </p:spTgt>
                                        </p:tgtEl>
                                        <p:attrNameLst>
                                          <p:attrName>style.visibility</p:attrName>
                                        </p:attrNameLst>
                                      </p:cBhvr>
                                      <p:to>
                                        <p:strVal val="visible"/>
                                      </p:to>
                                    </p:set>
                                    <p:animEffect transition="in" filter="fade">
                                      <p:cBhvr>
                                        <p:cTn id="60" dur="800" decel="100000"/>
                                        <p:tgtEl>
                                          <p:spTgt spid="8">
                                            <p:bg/>
                                          </p:spTgt>
                                        </p:tgtEl>
                                      </p:cBhvr>
                                    </p:animEffect>
                                    <p:anim calcmode="lin" valueType="num">
                                      <p:cBhvr>
                                        <p:cTn id="61" dur="800" decel="100000" fill="hold"/>
                                        <p:tgtEl>
                                          <p:spTgt spid="8">
                                            <p:bg/>
                                          </p:spTgt>
                                        </p:tgtEl>
                                        <p:attrNameLst>
                                          <p:attrName>style.rotation</p:attrName>
                                        </p:attrNameLst>
                                      </p:cBhvr>
                                      <p:tavLst>
                                        <p:tav tm="0">
                                          <p:val>
                                            <p:fltVal val="-90"/>
                                          </p:val>
                                        </p:tav>
                                        <p:tav tm="100000">
                                          <p:val>
                                            <p:fltVal val="0"/>
                                          </p:val>
                                        </p:tav>
                                      </p:tavLst>
                                    </p:anim>
                                    <p:anim calcmode="lin" valueType="num">
                                      <p:cBhvr>
                                        <p:cTn id="62" dur="800" decel="100000" fill="hold"/>
                                        <p:tgtEl>
                                          <p:spTgt spid="8">
                                            <p:bg/>
                                          </p:spTgt>
                                        </p:tgtEl>
                                        <p:attrNameLst>
                                          <p:attrName>ppt_x</p:attrName>
                                        </p:attrNameLst>
                                      </p:cBhvr>
                                      <p:tavLst>
                                        <p:tav tm="0">
                                          <p:val>
                                            <p:strVal val="#ppt_x+0.4"/>
                                          </p:val>
                                        </p:tav>
                                        <p:tav tm="100000">
                                          <p:val>
                                            <p:strVal val="#ppt_x-0.05"/>
                                          </p:val>
                                        </p:tav>
                                      </p:tavLst>
                                    </p:anim>
                                    <p:anim calcmode="lin" valueType="num">
                                      <p:cBhvr>
                                        <p:cTn id="63" dur="800" decel="100000" fill="hold"/>
                                        <p:tgtEl>
                                          <p:spTgt spid="8">
                                            <p:bg/>
                                          </p:spTgt>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8">
                                            <p:bg/>
                                          </p:spTgt>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8">
                                            <p:bg/>
                                          </p:spTgt>
                                        </p:tgtEl>
                                        <p:attrNameLst>
                                          <p:attrName>ppt_y</p:attrName>
                                        </p:attrNameLst>
                                      </p:cBhvr>
                                      <p:tavLst>
                                        <p:tav tm="0">
                                          <p:val>
                                            <p:strVal val="#ppt_y+0.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0" presetClass="entr" presetSubtype="0" fill="hold" grpId="0" nodeType="clickEffect">
                                  <p:stCondLst>
                                    <p:cond delay="0"/>
                                  </p:stCondLst>
                                  <p:childTnLst>
                                    <p:set>
                                      <p:cBhvr>
                                        <p:cTn id="69" dur="1" fill="hold">
                                          <p:stCondLst>
                                            <p:cond delay="0"/>
                                          </p:stCondLst>
                                        </p:cTn>
                                        <p:tgtEl>
                                          <p:spTgt spid="8">
                                            <p:txEl>
                                              <p:pRg st="0" end="0"/>
                                            </p:txEl>
                                          </p:spTgt>
                                        </p:tgtEl>
                                        <p:attrNameLst>
                                          <p:attrName>style.visibility</p:attrName>
                                        </p:attrNameLst>
                                      </p:cBhvr>
                                      <p:to>
                                        <p:strVal val="visible"/>
                                      </p:to>
                                    </p:set>
                                    <p:animEffect transition="in" filter="fade">
                                      <p:cBhvr>
                                        <p:cTn id="70" dur="800" decel="100000"/>
                                        <p:tgtEl>
                                          <p:spTgt spid="8">
                                            <p:txEl>
                                              <p:pRg st="0" end="0"/>
                                            </p:txEl>
                                          </p:spTgt>
                                        </p:tgtEl>
                                      </p:cBhvr>
                                    </p:animEffect>
                                    <p:anim calcmode="lin" valueType="num">
                                      <p:cBhvr>
                                        <p:cTn id="71" dur="800" decel="100000" fill="hold"/>
                                        <p:tgtEl>
                                          <p:spTgt spid="8">
                                            <p:txEl>
                                              <p:pRg st="0" end="0"/>
                                            </p:txEl>
                                          </p:spTgt>
                                        </p:tgtEl>
                                        <p:attrNameLst>
                                          <p:attrName>style.rotation</p:attrName>
                                        </p:attrNameLst>
                                      </p:cBhvr>
                                      <p:tavLst>
                                        <p:tav tm="0">
                                          <p:val>
                                            <p:fltVal val="-90"/>
                                          </p:val>
                                        </p:tav>
                                        <p:tav tm="100000">
                                          <p:val>
                                            <p:fltVal val="0"/>
                                          </p:val>
                                        </p:tav>
                                      </p:tavLst>
                                    </p:anim>
                                    <p:anim calcmode="lin" valueType="num">
                                      <p:cBhvr>
                                        <p:cTn id="72" dur="800" decel="100000" fill="hold"/>
                                        <p:tgtEl>
                                          <p:spTgt spid="8">
                                            <p:txEl>
                                              <p:pRg st="0" end="0"/>
                                            </p:txEl>
                                          </p:spTgt>
                                        </p:tgtEl>
                                        <p:attrNameLst>
                                          <p:attrName>ppt_x</p:attrName>
                                        </p:attrNameLst>
                                      </p:cBhvr>
                                      <p:tavLst>
                                        <p:tav tm="0">
                                          <p:val>
                                            <p:strVal val="#ppt_x+0.4"/>
                                          </p:val>
                                        </p:tav>
                                        <p:tav tm="100000">
                                          <p:val>
                                            <p:strVal val="#ppt_x-0.05"/>
                                          </p:val>
                                        </p:tav>
                                      </p:tavLst>
                                    </p:anim>
                                    <p:anim calcmode="lin" valueType="num">
                                      <p:cBhvr>
                                        <p:cTn id="73" dur="800" decel="100000" fill="hold"/>
                                        <p:tgtEl>
                                          <p:spTgt spid="8">
                                            <p:txEl>
                                              <p:pRg st="0" end="0"/>
                                            </p:txEl>
                                          </p:spTgt>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8">
                                            <p:txEl>
                                              <p:pRg st="0" end="0"/>
                                            </p:txEl>
                                          </p:spTgt>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4" presetClass="exit" presetSubtype="0" fill="hold" grpId="1" nodeType="clickEffect">
                                  <p:stCondLst>
                                    <p:cond delay="0"/>
                                  </p:stCondLst>
                                  <p:childTnLst>
                                    <p:anim to="" calcmode="lin" valueType="num">
                                      <p:cBhvr>
                                        <p:cTn id="79" dur="1"/>
                                        <p:tgtEl>
                                          <p:spTgt spid="8">
                                            <p:txEl>
                                              <p:pRg st="0" end="0"/>
                                            </p:txEl>
                                          </p:spTgt>
                                        </p:tgtEl>
                                        <p:attrNameLst>
                                          <p:attrName/>
                                        </p:attrNameLst>
                                      </p:cBhvr>
                                    </p:anim>
                                    <p:set>
                                      <p:cBhvr>
                                        <p:cTn id="80" dur="1" fill="hold">
                                          <p:stCondLst>
                                            <p:cond delay="0"/>
                                          </p:stCondLst>
                                        </p:cTn>
                                        <p:tgtEl>
                                          <p:spTgt spid="8">
                                            <p:txEl>
                                              <p:pRg st="0" end="0"/>
                                            </p:txEl>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4" presetClass="exit" presetSubtype="0" fill="hold" grpId="1" nodeType="clickEffect">
                                  <p:stCondLst>
                                    <p:cond delay="0"/>
                                  </p:stCondLst>
                                  <p:childTnLst>
                                    <p:anim to="" calcmode="lin" valueType="num">
                                      <p:cBhvr>
                                        <p:cTn id="84" dur="1"/>
                                        <p:tgtEl>
                                          <p:spTgt spid="8">
                                            <p:bg/>
                                          </p:spTgt>
                                        </p:tgtEl>
                                        <p:attrNameLst>
                                          <p:attrName/>
                                        </p:attrNameLst>
                                      </p:cBhvr>
                                    </p:anim>
                                    <p:set>
                                      <p:cBhvr>
                                        <p:cTn id="85" dur="1" fill="hold">
                                          <p:stCondLst>
                                            <p:cond delay="0"/>
                                          </p:stCondLst>
                                        </p:cTn>
                                        <p:tgtEl>
                                          <p:spTgt spid="8">
                                            <p:bg/>
                                          </p:spTgt>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4" presetClass="exit" presetSubtype="0" fill="hold" grpId="1" nodeType="clickEffect">
                                  <p:stCondLst>
                                    <p:cond delay="0"/>
                                  </p:stCondLst>
                                  <p:childTnLst>
                                    <p:anim to="" calcmode="lin" valueType="num">
                                      <p:cBhvr>
                                        <p:cTn id="89" dur="1"/>
                                        <p:tgtEl>
                                          <p:spTgt spid="6">
                                            <p:txEl>
                                              <p:pRg st="0" end="0"/>
                                            </p:txEl>
                                          </p:spTgt>
                                        </p:tgtEl>
                                        <p:attrNameLst>
                                          <p:attrName/>
                                        </p:attrNameLst>
                                      </p:cBhvr>
                                    </p:anim>
                                    <p:set>
                                      <p:cBhvr>
                                        <p:cTn id="90" dur="1" fill="hold">
                                          <p:stCondLst>
                                            <p:cond delay="0"/>
                                          </p:stCondLst>
                                        </p:cTn>
                                        <p:tgtEl>
                                          <p:spTgt spid="6">
                                            <p:txEl>
                                              <p:pRg st="0" end="0"/>
                                            </p:txEl>
                                          </p:spTgt>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4" presetClass="exit" presetSubtype="0" fill="hold" grpId="1" nodeType="clickEffect">
                                  <p:stCondLst>
                                    <p:cond delay="0"/>
                                  </p:stCondLst>
                                  <p:childTnLst>
                                    <p:anim to="" calcmode="lin" valueType="num">
                                      <p:cBhvr>
                                        <p:cTn id="94" dur="1"/>
                                        <p:tgtEl>
                                          <p:spTgt spid="6">
                                            <p:bg/>
                                          </p:spTgt>
                                        </p:tgtEl>
                                        <p:attrNameLst>
                                          <p:attrName/>
                                        </p:attrNameLst>
                                      </p:cBhvr>
                                    </p:anim>
                                    <p:set>
                                      <p:cBhvr>
                                        <p:cTn id="95" dur="1" fill="hold">
                                          <p:stCondLst>
                                            <p:cond delay="0"/>
                                          </p:stCondLst>
                                        </p:cTn>
                                        <p:tgtEl>
                                          <p:spTgt spid="6">
                                            <p:bg/>
                                          </p:spTgt>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4" presetClass="exit" presetSubtype="0" fill="hold" grpId="1" nodeType="clickEffect">
                                  <p:stCondLst>
                                    <p:cond delay="0"/>
                                  </p:stCondLst>
                                  <p:childTnLst>
                                    <p:anim to="" calcmode="lin" valueType="num">
                                      <p:cBhvr>
                                        <p:cTn id="99" dur="1"/>
                                        <p:tgtEl>
                                          <p:spTgt spid="7">
                                            <p:txEl>
                                              <p:pRg st="0" end="0"/>
                                            </p:txEl>
                                          </p:spTgt>
                                        </p:tgtEl>
                                        <p:attrNameLst>
                                          <p:attrName/>
                                        </p:attrNameLst>
                                      </p:cBhvr>
                                    </p:anim>
                                    <p:set>
                                      <p:cBhvr>
                                        <p:cTn id="100"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4" presetClass="exit" presetSubtype="0" fill="hold" grpId="1" nodeType="clickEffect">
                                  <p:stCondLst>
                                    <p:cond delay="0"/>
                                  </p:stCondLst>
                                  <p:childTnLst>
                                    <p:anim to="" calcmode="lin" valueType="num">
                                      <p:cBhvr>
                                        <p:cTn id="104" dur="1"/>
                                        <p:tgtEl>
                                          <p:spTgt spid="7">
                                            <p:bg/>
                                          </p:spTgt>
                                        </p:tgtEl>
                                        <p:attrNameLst>
                                          <p:attrName/>
                                        </p:attrNameLst>
                                      </p:cBhvr>
                                    </p:anim>
                                    <p:set>
                                      <p:cBhvr>
                                        <p:cTn id="105" dur="1" fill="hold">
                                          <p:stCondLst>
                                            <p:cond delay="0"/>
                                          </p:stCondLst>
                                        </p:cTn>
                                        <p:tgtEl>
                                          <p:spTgt spid="7">
                                            <p:bg/>
                                          </p:spTgt>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4" presetClass="exit" presetSubtype="0" fill="hold" grpId="1" nodeType="clickEffect">
                                  <p:stCondLst>
                                    <p:cond delay="0"/>
                                  </p:stCondLst>
                                  <p:childTnLst>
                                    <p:anim to="" calcmode="lin" valueType="num">
                                      <p:cBhvr>
                                        <p:cTn id="109" dur="1"/>
                                        <p:tgtEl>
                                          <p:spTgt spid="5">
                                            <p:txEl>
                                              <p:pRg st="0" end="0"/>
                                            </p:txEl>
                                          </p:spTgt>
                                        </p:tgtEl>
                                        <p:attrNameLst>
                                          <p:attrName/>
                                        </p:attrNameLst>
                                      </p:cBhvr>
                                    </p:anim>
                                    <p:set>
                                      <p:cBhvr>
                                        <p:cTn id="110"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4" presetClass="exit" presetSubtype="0" fill="hold" grpId="1" nodeType="clickEffect">
                                  <p:stCondLst>
                                    <p:cond delay="0"/>
                                  </p:stCondLst>
                                  <p:childTnLst>
                                    <p:anim to="" calcmode="lin" valueType="num">
                                      <p:cBhvr>
                                        <p:cTn id="114" dur="1"/>
                                        <p:tgtEl>
                                          <p:spTgt spid="5">
                                            <p:bg/>
                                          </p:spTgt>
                                        </p:tgtEl>
                                        <p:attrNameLst>
                                          <p:attrName/>
                                        </p:attrNameLst>
                                      </p:cBhvr>
                                    </p:anim>
                                    <p:set>
                                      <p:cBhvr>
                                        <p:cTn id="115" dur="1" fill="hold">
                                          <p:stCondLst>
                                            <p:cond delay="0"/>
                                          </p:stCondLst>
                                        </p:cTn>
                                        <p:tgtEl>
                                          <p:spTgt spid="5">
                                            <p:bg/>
                                          </p:spTgt>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24" presetClass="exit" presetSubtype="0" fill="hold" grpId="1" nodeType="clickEffect">
                                  <p:stCondLst>
                                    <p:cond delay="0"/>
                                  </p:stCondLst>
                                  <p:iterate type="lt">
                                    <p:tmAbs val="0"/>
                                  </p:iterate>
                                  <p:childTnLst>
                                    <p:anim to="" calcmode="lin" valueType="num">
                                      <p:cBhvr>
                                        <p:cTn id="119" dur="1"/>
                                        <p:tgtEl>
                                          <p:spTgt spid="4"/>
                                        </p:tgtEl>
                                        <p:attrNameLst>
                                          <p:attrName/>
                                        </p:attrNameLst>
                                      </p:cBhvr>
                                    </p:anim>
                                    <p:set>
                                      <p:cBhvr>
                                        <p:cTn id="12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build="p" animBg="1"/>
      <p:bldP spid="5" grpId="1" build="p" animBg="1"/>
      <p:bldP spid="6" grpId="0" build="p" animBg="1"/>
      <p:bldP spid="6" grpId="1" build="p" animBg="1"/>
      <p:bldP spid="7" grpId="0" build="p" animBg="1"/>
      <p:bldP spid="7" grpId="1" build="p" animBg="1"/>
      <p:bldP spid="8" grpId="0" build="p" animBg="1"/>
      <p:bldP spid="8" grpI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90500" y="152400"/>
            <a:ext cx="87630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dirty="0" smtClean="0">
                <a:solidFill>
                  <a:schemeClr val="bg1"/>
                </a:solidFill>
                <a:latin typeface="David" pitchFamily="34" charset="-79"/>
                <a:cs typeface="David" pitchFamily="34" charset="-79"/>
              </a:rPr>
              <a:t>CONSERVATION OF NATURAL RESOURCES</a:t>
            </a:r>
            <a:endParaRPr lang="en-US" sz="2800" b="1" dirty="0">
              <a:solidFill>
                <a:schemeClr val="bg1"/>
              </a:solidFill>
              <a:latin typeface="David" pitchFamily="34" charset="-79"/>
              <a:cs typeface="David" pitchFamily="34" charset="-79"/>
            </a:endParaRPr>
          </a:p>
        </p:txBody>
      </p:sp>
      <p:sp>
        <p:nvSpPr>
          <p:cNvPr id="5" name="Content Placeholder 4"/>
          <p:cNvSpPr>
            <a:spLocks noGrp="1"/>
          </p:cNvSpPr>
          <p:nvPr>
            <p:ph idx="1"/>
          </p:nvPr>
        </p:nvSpPr>
        <p:spPr>
          <a:xfrm>
            <a:off x="457200" y="838200"/>
            <a:ext cx="8229600" cy="541071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b="1" i="1" dirty="0" smtClean="0">
                <a:solidFill>
                  <a:schemeClr val="bg1"/>
                </a:solidFill>
                <a:latin typeface="Times New Roman" pitchFamily="18" charset="0"/>
                <a:cs typeface="Times New Roman" pitchFamily="18" charset="0"/>
              </a:rPr>
              <a:t>As the human population is continuously growing the consumption of natural resources is also increasing. With the increasing industrialization and urbanization of the modern human society, the use of all the resources is rising. If they are not properly used and well managed, a serious scarcity will result. Therefore we need to conserve the natural resources. This will also upset the ecological balance.</a:t>
            </a:r>
          </a:p>
          <a:p>
            <a:r>
              <a:rPr lang="en-US" sz="2400" b="1" i="1" dirty="0" smtClean="0">
                <a:solidFill>
                  <a:schemeClr val="bg1"/>
                </a:solidFill>
                <a:latin typeface="Times New Roman" pitchFamily="18" charset="0"/>
                <a:cs typeface="Times New Roman" pitchFamily="18" charset="0"/>
              </a:rPr>
              <a:t>Conservation is the proper management of a natural resource to prevent its exploitation, destruction or degradation.</a:t>
            </a:r>
          </a:p>
          <a:p>
            <a:r>
              <a:rPr lang="en-US" sz="2400" b="1" i="1" dirty="0" smtClean="0">
                <a:solidFill>
                  <a:schemeClr val="bg1"/>
                </a:solidFill>
                <a:latin typeface="Times New Roman" pitchFamily="18" charset="0"/>
                <a:cs typeface="Times New Roman" pitchFamily="18" charset="0"/>
              </a:rPr>
              <a:t>Conservation is the sum total of activities, which can derive benefits from natural resources but at the same time prevent excessive use leading to destruction or degradation.</a:t>
            </a:r>
            <a:endParaRPr lang="en-US" sz="2400" b="1" i="1" dirty="0">
              <a:solidFill>
                <a:schemeClr val="bg1"/>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xit" presetSubtype="0" fill="hold" grpId="1" nodeType="clickEffect">
                                  <p:stCondLst>
                                    <p:cond delay="0"/>
                                  </p:stCondLst>
                                  <p:childTnLst>
                                    <p:animEffect transition="out" filter="wedge">
                                      <p:cBhvr>
                                        <p:cTn id="26" dur="2000"/>
                                        <p:tgtEl>
                                          <p:spTgt spid="5">
                                            <p:txEl>
                                              <p:pRg st="0" end="0"/>
                                            </p:txEl>
                                          </p:spTgt>
                                        </p:tgtEl>
                                      </p:cBhvr>
                                    </p:animEffect>
                                    <p:set>
                                      <p:cBhvr>
                                        <p:cTn id="27"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0" presetClass="exit" presetSubtype="0" fill="hold" grpId="1" nodeType="clickEffect">
                                  <p:stCondLst>
                                    <p:cond delay="0"/>
                                  </p:stCondLst>
                                  <p:childTnLst>
                                    <p:animEffect transition="out" filter="wedge">
                                      <p:cBhvr>
                                        <p:cTn id="31" dur="2000"/>
                                        <p:tgtEl>
                                          <p:spTgt spid="5">
                                            <p:txEl>
                                              <p:pRg st="1" end="1"/>
                                            </p:txEl>
                                          </p:spTgt>
                                        </p:tgtEl>
                                      </p:cBhvr>
                                    </p:animEffect>
                                    <p:set>
                                      <p:cBhvr>
                                        <p:cTn id="32" dur="1" fill="hold">
                                          <p:stCondLst>
                                            <p:cond delay="1999"/>
                                          </p:stCondLst>
                                        </p:cTn>
                                        <p:tgtEl>
                                          <p:spTgt spid="5">
                                            <p:txEl>
                                              <p:pRg st="1" end="1"/>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0" presetClass="exit" presetSubtype="0" fill="hold" grpId="1" nodeType="clickEffect">
                                  <p:stCondLst>
                                    <p:cond delay="0"/>
                                  </p:stCondLst>
                                  <p:childTnLst>
                                    <p:animEffect transition="out" filter="wedge">
                                      <p:cBhvr>
                                        <p:cTn id="36" dur="2000"/>
                                        <p:tgtEl>
                                          <p:spTgt spid="5">
                                            <p:txEl>
                                              <p:pRg st="2" end="2"/>
                                            </p:txEl>
                                          </p:spTgt>
                                        </p:tgtEl>
                                      </p:cBhvr>
                                    </p:animEffect>
                                    <p:set>
                                      <p:cBhvr>
                                        <p:cTn id="37" dur="1" fill="hold">
                                          <p:stCondLst>
                                            <p:cond delay="1999"/>
                                          </p:stCondLst>
                                        </p:cTn>
                                        <p:tgtEl>
                                          <p:spTgt spid="5">
                                            <p:txEl>
                                              <p:pRg st="2" end="2"/>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0" presetClass="exit" presetSubtype="0" fill="hold" grpId="1" nodeType="clickEffect">
                                  <p:stCondLst>
                                    <p:cond delay="0"/>
                                  </p:stCondLst>
                                  <p:childTnLst>
                                    <p:animEffect transition="out" filter="wedge">
                                      <p:cBhvr>
                                        <p:cTn id="41" dur="2000"/>
                                        <p:tgtEl>
                                          <p:spTgt spid="5">
                                            <p:bg/>
                                          </p:spTgt>
                                        </p:tgtEl>
                                      </p:cBhvr>
                                    </p:animEffect>
                                    <p:set>
                                      <p:cBhvr>
                                        <p:cTn id="42" dur="1" fill="hold">
                                          <p:stCondLst>
                                            <p:cond delay="1999"/>
                                          </p:stCondLst>
                                        </p:cTn>
                                        <p:tgtEl>
                                          <p:spTgt spid="5">
                                            <p:bg/>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2000"/>
                                        <p:tgtEl>
                                          <p:spTgt spid="4"/>
                                        </p:tgtEl>
                                      </p:cBhvr>
                                    </p:animEffect>
                                    <p:set>
                                      <p:cBhvr>
                                        <p:cTn id="4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5" grpI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effectLst>
            <a:outerShdw blurRad="40000" dist="23000" dir="5400000" rotWithShape="0">
              <a:srgbClr val="000000">
                <a:alpha val="35000"/>
              </a:srgbClr>
            </a:outerShdw>
            <a:softEdge rad="12700"/>
          </a:effectLst>
        </p:spPr>
        <p:style>
          <a:lnRef idx="0">
            <a:schemeClr val="dk1"/>
          </a:lnRef>
          <a:fillRef idx="3">
            <a:schemeClr val="dk1"/>
          </a:fillRef>
          <a:effectRef idx="3">
            <a:schemeClr val="dk1"/>
          </a:effectRef>
          <a:fontRef idx="minor">
            <a:schemeClr val="lt1"/>
          </a:fontRef>
        </p:style>
        <p:txBody>
          <a:bodyPr>
            <a:normAutofit fontScale="77500" lnSpcReduction="20000"/>
          </a:bodyPr>
          <a:lstStyle/>
          <a:p>
            <a:r>
              <a:rPr lang="en-US" i="1" dirty="0" smtClean="0">
                <a:latin typeface="Times New Roman" pitchFamily="18" charset="0"/>
                <a:cs typeface="Times New Roman" pitchFamily="18" charset="0"/>
              </a:rPr>
              <a:t>We know that nature provides us all our basic needs but we tend to overexploit it. If we go on exploiting the nature, there will be no more resources available in future. </a:t>
            </a:r>
          </a:p>
          <a:p>
            <a:endParaRPr lang="en-US" i="1" dirty="0" smtClean="0">
              <a:latin typeface="Times New Roman" pitchFamily="18" charset="0"/>
              <a:cs typeface="Times New Roman" pitchFamily="18" charset="0"/>
            </a:endParaRPr>
          </a:p>
          <a:p>
            <a:r>
              <a:rPr lang="en-US" i="1" dirty="0" smtClean="0">
                <a:latin typeface="Times New Roman" pitchFamily="18" charset="0"/>
                <a:cs typeface="Times New Roman" pitchFamily="18" charset="0"/>
              </a:rPr>
              <a:t>There is an urgent need to conserve the nature. Some of the needs are :</a:t>
            </a:r>
          </a:p>
          <a:p>
            <a:pPr>
              <a:buFont typeface="Wingdings" pitchFamily="2" charset="2"/>
              <a:buChar char="Ø"/>
            </a:pPr>
            <a:endParaRPr lang="en-US" i="1" dirty="0" smtClean="0">
              <a:latin typeface="Times New Roman" pitchFamily="18" charset="0"/>
              <a:cs typeface="Times New Roman" pitchFamily="18" charset="0"/>
            </a:endParaRPr>
          </a:p>
          <a:p>
            <a:pPr>
              <a:buFont typeface="Wingdings" pitchFamily="2" charset="2"/>
              <a:buChar char="Ø"/>
            </a:pPr>
            <a:r>
              <a:rPr lang="en-US" i="1" dirty="0" smtClean="0">
                <a:latin typeface="Times New Roman" pitchFamily="18" charset="0"/>
                <a:cs typeface="Times New Roman" pitchFamily="18" charset="0"/>
              </a:rPr>
              <a:t>to maintain ecological balance for supporting life.</a:t>
            </a:r>
          </a:p>
          <a:p>
            <a:pPr>
              <a:buFont typeface="Wingdings" pitchFamily="2" charset="2"/>
              <a:buChar char="Ø"/>
            </a:pPr>
            <a:r>
              <a:rPr lang="en-US" i="1" dirty="0" smtClean="0">
                <a:latin typeface="Times New Roman" pitchFamily="18" charset="0"/>
                <a:cs typeface="Times New Roman" pitchFamily="18" charset="0"/>
              </a:rPr>
              <a:t>to preserve different kinds of species (biodiversity).</a:t>
            </a:r>
          </a:p>
          <a:p>
            <a:pPr>
              <a:buFont typeface="Wingdings" pitchFamily="2" charset="2"/>
              <a:buChar char="Ø"/>
            </a:pPr>
            <a:r>
              <a:rPr lang="en-US" i="1" dirty="0" smtClean="0">
                <a:latin typeface="Times New Roman" pitchFamily="18" charset="0"/>
                <a:cs typeface="Times New Roman" pitchFamily="18" charset="0"/>
              </a:rPr>
              <a:t>to make the resources available for present and future generation.</a:t>
            </a:r>
          </a:p>
          <a:p>
            <a:pPr>
              <a:buFont typeface="Wingdings" pitchFamily="2" charset="2"/>
              <a:buChar char="Ø"/>
            </a:pPr>
            <a:r>
              <a:rPr lang="en-US" i="1" dirty="0" smtClean="0">
                <a:latin typeface="Times New Roman" pitchFamily="18" charset="0"/>
                <a:cs typeface="Times New Roman" pitchFamily="18" charset="0"/>
              </a:rPr>
              <a:t>to ensure the survival of human race.</a:t>
            </a:r>
            <a:endParaRPr lang="en-IN" i="1" dirty="0">
              <a:latin typeface="Times New Roman" pitchFamily="18" charset="0"/>
              <a:cs typeface="Times New Roman" pitchFamily="18" charset="0"/>
            </a:endParaRPr>
          </a:p>
        </p:txBody>
      </p:sp>
      <p:sp>
        <p:nvSpPr>
          <p:cNvPr id="4" name="Title 3"/>
          <p:cNvSpPr>
            <a:spLocks noGrp="1"/>
          </p:cNvSpPr>
          <p:nvPr>
            <p:ph type="title"/>
          </p:nvPr>
        </p:nvSpPr>
        <p:spPr>
          <a:xfrm>
            <a:off x="457200" y="274638"/>
            <a:ext cx="8229600"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sz="3200" b="1" dirty="0" smtClean="0">
                <a:solidFill>
                  <a:schemeClr val="bg1"/>
                </a:solidFill>
                <a:latin typeface="Cooper Black" pitchFamily="18" charset="0"/>
              </a:rPr>
              <a:t>Need for Conservation of Natural Resources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800" decel="100000"/>
                                        <p:tgtEl>
                                          <p:spTgt spid="3">
                                            <p:bg/>
                                          </p:spTgt>
                                        </p:tgtEl>
                                      </p:cBhvr>
                                    </p:animEffect>
                                    <p:anim calcmode="lin" valueType="num">
                                      <p:cBhvr>
                                        <p:cTn id="18" dur="800" decel="100000" fill="hold"/>
                                        <p:tgtEl>
                                          <p:spTgt spid="3">
                                            <p:bg/>
                                          </p:spTgt>
                                        </p:tgtEl>
                                        <p:attrNameLst>
                                          <p:attrName>style.rotation</p:attrName>
                                        </p:attrNameLst>
                                      </p:cBhvr>
                                      <p:tavLst>
                                        <p:tav tm="0">
                                          <p:val>
                                            <p:fltVal val="-90"/>
                                          </p:val>
                                        </p:tav>
                                        <p:tav tm="100000">
                                          <p:val>
                                            <p:fltVal val="0"/>
                                          </p:val>
                                        </p:tav>
                                      </p:tavLst>
                                    </p:anim>
                                    <p:anim calcmode="lin" valueType="num">
                                      <p:cBhvr>
                                        <p:cTn id="19" dur="800" decel="100000" fill="hold"/>
                                        <p:tgtEl>
                                          <p:spTgt spid="3">
                                            <p:bg/>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bg/>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bg/>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bg/>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800" decel="100000"/>
                                        <p:tgtEl>
                                          <p:spTgt spid="3">
                                            <p:txEl>
                                              <p:pRg st="0" end="0"/>
                                            </p:txEl>
                                          </p:spTgt>
                                        </p:tgtEl>
                                      </p:cBhvr>
                                    </p:animEffect>
                                    <p:anim calcmode="lin" valueType="num">
                                      <p:cBhvr>
                                        <p:cTn id="2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800" decel="100000"/>
                                        <p:tgtEl>
                                          <p:spTgt spid="3">
                                            <p:txEl>
                                              <p:pRg st="2" end="2"/>
                                            </p:txEl>
                                          </p:spTgt>
                                        </p:tgtEl>
                                      </p:cBhvr>
                                    </p:animEffect>
                                    <p:anim calcmode="lin" valueType="num">
                                      <p:cBhvr>
                                        <p:cTn id="3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800" decel="100000"/>
                                        <p:tgtEl>
                                          <p:spTgt spid="3">
                                            <p:txEl>
                                              <p:pRg st="4" end="4"/>
                                            </p:txEl>
                                          </p:spTgt>
                                        </p:tgtEl>
                                      </p:cBhvr>
                                    </p:animEffect>
                                    <p:anim calcmode="lin" valueType="num">
                                      <p:cBhvr>
                                        <p:cTn id="4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800" decel="100000"/>
                                        <p:tgtEl>
                                          <p:spTgt spid="3">
                                            <p:txEl>
                                              <p:pRg st="5" end="5"/>
                                            </p:txEl>
                                          </p:spTgt>
                                        </p:tgtEl>
                                      </p:cBhvr>
                                    </p:animEffect>
                                    <p:anim calcmode="lin" valueType="num">
                                      <p:cBhvr>
                                        <p:cTn id="58"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800" decel="100000"/>
                                        <p:tgtEl>
                                          <p:spTgt spid="3">
                                            <p:txEl>
                                              <p:pRg st="6" end="6"/>
                                            </p:txEl>
                                          </p:spTgt>
                                        </p:tgtEl>
                                      </p:cBhvr>
                                    </p:animEffect>
                                    <p:anim calcmode="lin" valueType="num">
                                      <p:cBhvr>
                                        <p:cTn id="68"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fade">
                                      <p:cBhvr>
                                        <p:cTn id="77" dur="800" decel="100000"/>
                                        <p:tgtEl>
                                          <p:spTgt spid="3">
                                            <p:txEl>
                                              <p:pRg st="7" end="7"/>
                                            </p:txEl>
                                          </p:spTgt>
                                        </p:tgtEl>
                                      </p:cBhvr>
                                    </p:animEffect>
                                    <p:anim calcmode="lin" valueType="num">
                                      <p:cBhvr>
                                        <p:cTn id="78"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2000"/>
                                        <p:tgtEl>
                                          <p:spTgt spid="3">
                                            <p:txEl>
                                              <p:pRg st="0" end="0"/>
                                            </p:txEl>
                                          </p:spTgt>
                                        </p:tgtEl>
                                      </p:cBhvr>
                                    </p:animEffect>
                                    <p:set>
                                      <p:cBhvr>
                                        <p:cTn id="8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2000"/>
                                        <p:tgtEl>
                                          <p:spTgt spid="3">
                                            <p:txEl>
                                              <p:pRg st="2" end="2"/>
                                            </p:txEl>
                                          </p:spTgt>
                                        </p:tgtEl>
                                      </p:cBhvr>
                                    </p:animEffect>
                                    <p:set>
                                      <p:cBhvr>
                                        <p:cTn id="92"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2000"/>
                                        <p:tgtEl>
                                          <p:spTgt spid="3">
                                            <p:txEl>
                                              <p:pRg st="4" end="4"/>
                                            </p:txEl>
                                          </p:spTgt>
                                        </p:tgtEl>
                                      </p:cBhvr>
                                    </p:animEffect>
                                    <p:set>
                                      <p:cBhvr>
                                        <p:cTn id="97"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2000"/>
                                        <p:tgtEl>
                                          <p:spTgt spid="3">
                                            <p:txEl>
                                              <p:pRg st="5" end="5"/>
                                            </p:txEl>
                                          </p:spTgt>
                                        </p:tgtEl>
                                      </p:cBhvr>
                                    </p:animEffect>
                                    <p:set>
                                      <p:cBhvr>
                                        <p:cTn id="102" dur="1" fill="hold">
                                          <p:stCondLst>
                                            <p:cond delay="1999"/>
                                          </p:stCondLst>
                                        </p:cTn>
                                        <p:tgtEl>
                                          <p:spTgt spid="3">
                                            <p:txEl>
                                              <p:pRg st="5" end="5"/>
                                            </p:txEl>
                                          </p:spTgt>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2000"/>
                                        <p:tgtEl>
                                          <p:spTgt spid="3">
                                            <p:txEl>
                                              <p:pRg st="6" end="6"/>
                                            </p:txEl>
                                          </p:spTgt>
                                        </p:tgtEl>
                                      </p:cBhvr>
                                    </p:animEffect>
                                    <p:set>
                                      <p:cBhvr>
                                        <p:cTn id="107" dur="1" fill="hold">
                                          <p:stCondLst>
                                            <p:cond delay="1999"/>
                                          </p:stCondLst>
                                        </p:cTn>
                                        <p:tgtEl>
                                          <p:spTgt spid="3">
                                            <p:txEl>
                                              <p:pRg st="6" end="6"/>
                                            </p:txEl>
                                          </p:spTgt>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2000"/>
                                        <p:tgtEl>
                                          <p:spTgt spid="3">
                                            <p:txEl>
                                              <p:pRg st="7" end="7"/>
                                            </p:txEl>
                                          </p:spTgt>
                                        </p:tgtEl>
                                      </p:cBhvr>
                                    </p:animEffect>
                                    <p:set>
                                      <p:cBhvr>
                                        <p:cTn id="112" dur="1" fill="hold">
                                          <p:stCondLst>
                                            <p:cond delay="1999"/>
                                          </p:stCondLst>
                                        </p:cTn>
                                        <p:tgtEl>
                                          <p:spTgt spid="3">
                                            <p:txEl>
                                              <p:pRg st="7" end="7"/>
                                            </p:txEl>
                                          </p:spTgt>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1" nodeType="clickEffect">
                                  <p:stCondLst>
                                    <p:cond delay="0"/>
                                  </p:stCondLst>
                                  <p:childTnLst>
                                    <p:animEffect transition="out" filter="fade">
                                      <p:cBhvr>
                                        <p:cTn id="116" dur="2000"/>
                                        <p:tgtEl>
                                          <p:spTgt spid="3">
                                            <p:bg/>
                                          </p:spTgt>
                                        </p:tgtEl>
                                      </p:cBhvr>
                                    </p:animEffect>
                                    <p:set>
                                      <p:cBhvr>
                                        <p:cTn id="117" dur="1" fill="hold">
                                          <p:stCondLst>
                                            <p:cond delay="1999"/>
                                          </p:stCondLst>
                                        </p:cTn>
                                        <p:tgtEl>
                                          <p:spTgt spid="3">
                                            <p:bg/>
                                          </p:spTgt>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45" presetClass="exit" presetSubtype="0" fill="hold" grpId="1" nodeType="clickEffect">
                                  <p:stCondLst>
                                    <p:cond delay="0"/>
                                  </p:stCondLst>
                                  <p:iterate type="lt">
                                    <p:tmPct val="10000"/>
                                  </p:iterate>
                                  <p:childTnLst>
                                    <p:animEffect transition="out" filter="fade">
                                      <p:cBhvr>
                                        <p:cTn id="121" dur="2000"/>
                                        <p:tgtEl>
                                          <p:spTgt spid="4"/>
                                        </p:tgtEl>
                                      </p:cBhvr>
                                    </p:animEffect>
                                    <p:anim calcmode="lin" valueType="num">
                                      <p:cBhvr>
                                        <p:cTn id="122"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3" dur="2000"/>
                                        <p:tgtEl>
                                          <p:spTgt spid="4"/>
                                        </p:tgtEl>
                                        <p:attrNameLst>
                                          <p:attrName>ppt_h</p:attrName>
                                        </p:attrNameLst>
                                      </p:cBhvr>
                                      <p:tavLst>
                                        <p:tav tm="0">
                                          <p:val>
                                            <p:strVal val="ppt_h"/>
                                          </p:val>
                                        </p:tav>
                                        <p:tav tm="100000">
                                          <p:val>
                                            <p:strVal val="ppt_h"/>
                                          </p:val>
                                        </p:tav>
                                      </p:tavLst>
                                    </p:anim>
                                    <p:set>
                                      <p:cBhvr>
                                        <p:cTn id="124"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400" b="1" dirty="0" smtClean="0">
                <a:latin typeface="Broadway" pitchFamily="82" charset="0"/>
              </a:rPr>
              <a:t>Conservation of Natural Resources and Traditions of India</a:t>
            </a:r>
          </a:p>
        </p:txBody>
      </p:sp>
      <p:sp>
        <p:nvSpPr>
          <p:cNvPr id="7" name="Content Placeholder 6"/>
          <p:cNvSpPr>
            <a:spLocks noGrp="1"/>
          </p:cNvSpPr>
          <p:nvPr>
            <p:ph idx="1"/>
          </p:nvPr>
        </p:nvSpPr>
        <p:spPr>
          <a:xfrm>
            <a:off x="457200" y="1630263"/>
            <a:ext cx="8229600" cy="4770537"/>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1600" b="1" i="1" dirty="0" smtClean="0">
                <a:solidFill>
                  <a:schemeClr val="bg1"/>
                </a:solidFill>
                <a:latin typeface="Cambria Math" pitchFamily="18" charset="0"/>
                <a:ea typeface="Cambria Math" pitchFamily="18" charset="0"/>
                <a:cs typeface="Aharoni" pitchFamily="2" charset="-79"/>
              </a:rPr>
              <a:t>The need for conservation of natural resources was felt by our predecessors and in India, there was a tradition of respecting and preserving the nature and natural resources. Natural resources were conserved in the form of sacred groves/forests, sacred pools and lakes, sacred species etc. In our country the conservation of natural forests is known from the time of Lord Asoka. Sacred forests are forest patches of different dimensions dedicated by the tribal to their deities and ancestral spirits. Cutting down trees, hunting and other human interferences were strictly prohibited in these forests. This practice is wide spread particularly in peninsular, central and eastern India and has resulted in the protection of a large number of plants and animals and. Similarly, several water bodies, e.g., Khecheopalri lake in Sikkim was declared sacred by people, thus, protecting aquatic flora and fauna. Worshipping certain plants like banyan, peepal, tulsi etc. has not only preserved them but also encouraged us for their plantation. History recalls numerous instances where people have laid down their lives in protecting the trees.</a:t>
            </a:r>
          </a:p>
          <a:p>
            <a:r>
              <a:rPr lang="en-US" sz="1600" b="1" i="1" dirty="0" smtClean="0">
                <a:solidFill>
                  <a:schemeClr val="bg1"/>
                </a:solidFill>
                <a:latin typeface="Cambria Math" pitchFamily="18" charset="0"/>
                <a:ea typeface="Cambria Math" pitchFamily="18" charset="0"/>
                <a:cs typeface="Aharoni" pitchFamily="2" charset="-79"/>
              </a:rPr>
              <a:t>Recent Chipko movement in India is one of the best examples. This movement was</a:t>
            </a:r>
          </a:p>
          <a:p>
            <a:r>
              <a:rPr lang="en-US" sz="1600" b="1" i="1" dirty="0" smtClean="0">
                <a:solidFill>
                  <a:schemeClr val="bg1"/>
                </a:solidFill>
                <a:latin typeface="Cambria Math" pitchFamily="18" charset="0"/>
                <a:ea typeface="Cambria Math" pitchFamily="18" charset="0"/>
                <a:cs typeface="Aharoni" pitchFamily="2" charset="-79"/>
              </a:rPr>
              <a:t>started by the women in Gopeshwar village in Garhwal in the Himalayas. They</a:t>
            </a:r>
          </a:p>
          <a:p>
            <a:r>
              <a:rPr lang="en-US" sz="1600" b="1" i="1" dirty="0" smtClean="0">
                <a:solidFill>
                  <a:schemeClr val="bg1"/>
                </a:solidFill>
                <a:latin typeface="Cambria Math" pitchFamily="18" charset="0"/>
                <a:ea typeface="Cambria Math" pitchFamily="18" charset="0"/>
                <a:cs typeface="Aharoni" pitchFamily="2" charset="-79"/>
              </a:rPr>
              <a:t>stopped the felling of trees by hugging them when the lumbermen arrived to cut</a:t>
            </a:r>
          </a:p>
          <a:p>
            <a:r>
              <a:rPr lang="en-US" sz="1600" b="1" i="1" dirty="0" smtClean="0">
                <a:solidFill>
                  <a:schemeClr val="bg1"/>
                </a:solidFill>
                <a:latin typeface="Cambria Math" pitchFamily="18" charset="0"/>
                <a:ea typeface="Cambria Math" pitchFamily="18" charset="0"/>
                <a:cs typeface="Aharoni" pitchFamily="2" charset="-79"/>
              </a:rPr>
              <a:t>them. This saved about 12000 square kilometers of the sensitive water catchment</a:t>
            </a:r>
          </a:p>
          <a:p>
            <a:r>
              <a:rPr lang="en-US" sz="1600" b="1" i="1" dirty="0" smtClean="0">
                <a:solidFill>
                  <a:schemeClr val="bg1"/>
                </a:solidFill>
                <a:latin typeface="Cambria Math" pitchFamily="18" charset="0"/>
                <a:ea typeface="Cambria Math" pitchFamily="18" charset="0"/>
                <a:cs typeface="Aharoni" pitchFamily="2" charset="-79"/>
              </a:rPr>
              <a:t>area. Similar movements also occurred in some other parts of the country.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xit" presetSubtype="0" fill="hold" grpId="1" nodeType="clickEffect">
                                  <p:stCondLst>
                                    <p:cond delay="0"/>
                                  </p:stCondLst>
                                  <p:childTnLst>
                                    <p:animEffect transition="out" filter="wedge">
                                      <p:cBhvr>
                                        <p:cTn id="13" dur="2000"/>
                                        <p:tgtEl>
                                          <p:spTgt spid="7"/>
                                        </p:tgtEl>
                                      </p:cBhvr>
                                    </p:animEffect>
                                    <p:set>
                                      <p:cBhvr>
                                        <p:cTn id="14" dur="1" fill="hold">
                                          <p:stCondLst>
                                            <p:cond delay="19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8" presetClass="exit" presetSubtype="12" fill="hold" grpId="0" nodeType="clickEffect">
                                  <p:stCondLst>
                                    <p:cond delay="0"/>
                                  </p:stCondLst>
                                  <p:childTnLst>
                                    <p:animEffect transition="out" filter="strips(downLeft)">
                                      <p:cBhvr>
                                        <p:cTn id="18" dur="2000"/>
                                        <p:tgtEl>
                                          <p:spTgt spid="4"/>
                                        </p:tgtEl>
                                      </p:cBhvr>
                                    </p:animEffect>
                                    <p:set>
                                      <p:cBhvr>
                                        <p:cTn id="1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6622326" cy="1077218"/>
          </a:xfrm>
          <a:prstGeom prst="rect">
            <a:avLst/>
          </a:prstGeom>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i="1" dirty="0" smtClean="0">
                <a:ln w="11430"/>
                <a:solidFill>
                  <a:schemeClr val="bg1"/>
                </a:solidFill>
                <a:latin typeface="Algerian" pitchFamily="82" charset="0"/>
              </a:rPr>
              <a:t>As  a  Responsible  Citizen</a:t>
            </a:r>
          </a:p>
          <a:p>
            <a:pPr algn="ctr"/>
            <a:r>
              <a:rPr lang="en-US" sz="3200" b="1" i="1" cap="none" spc="0" dirty="0" smtClean="0">
                <a:ln w="11430"/>
                <a:solidFill>
                  <a:schemeClr val="bg1"/>
                </a:solidFill>
                <a:latin typeface="Algerian" pitchFamily="82" charset="0"/>
              </a:rPr>
              <a:t>We  have  to  conserve  mainly</a:t>
            </a:r>
            <a:endParaRPr lang="en-US" sz="3200" b="1" i="1" cap="none" spc="0" dirty="0">
              <a:ln w="11430"/>
              <a:solidFill>
                <a:schemeClr val="bg1"/>
              </a:solidFill>
              <a:latin typeface="Algerian" pitchFamily="82" charset="0"/>
            </a:endParaRPr>
          </a:p>
        </p:txBody>
      </p:sp>
      <p:sp>
        <p:nvSpPr>
          <p:cNvPr id="6" name="Rectangle 5"/>
          <p:cNvSpPr/>
          <p:nvPr/>
        </p:nvSpPr>
        <p:spPr>
          <a:xfrm>
            <a:off x="457200" y="1600200"/>
            <a:ext cx="129715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smtClean="0">
                <a:ln w="11430"/>
                <a:solidFill>
                  <a:srgbClr val="F79646">
                    <a:lumMod val="50000"/>
                  </a:srgbClr>
                </a:solidFill>
                <a:effectLst>
                  <a:outerShdw blurRad="50800" dist="39000" dir="5460000" algn="tl">
                    <a:srgbClr val="000000">
                      <a:alpha val="38000"/>
                    </a:srgbClr>
                  </a:outerShdw>
                </a:effectLst>
                <a:uLnTx/>
                <a:uFillTx/>
                <a:latin typeface="Cooper Black" pitchFamily="18" charset="0"/>
              </a:rPr>
              <a:t>Soil</a:t>
            </a:r>
            <a:endParaRPr kumimoji="0" lang="en-US" sz="4400" b="1" i="0" u="none" strike="noStrike" kern="0" cap="none" spc="0" normalizeH="0" baseline="0" noProof="0" dirty="0">
              <a:ln w="11430"/>
              <a:solidFill>
                <a:srgbClr val="F79646">
                  <a:lumMod val="50000"/>
                </a:srgbClr>
              </a:solidFill>
              <a:effectLst>
                <a:outerShdw blurRad="50800" dist="39000" dir="5460000" algn="tl">
                  <a:srgbClr val="000000">
                    <a:alpha val="38000"/>
                  </a:srgbClr>
                </a:outerShdw>
              </a:effectLst>
              <a:uLnTx/>
              <a:uFillTx/>
              <a:latin typeface="Cooper Black" pitchFamily="18" charset="0"/>
            </a:endParaRPr>
          </a:p>
        </p:txBody>
      </p:sp>
      <p:pic>
        <p:nvPicPr>
          <p:cNvPr id="7" name="Picture 2" descr="http://www.thejustinbowers.com/blogaway/wp-content/uploads/2011/08/improve-_your_garden_soil_2.jpg"/>
          <p:cNvPicPr>
            <a:picLocks noChangeAspect="1" noChangeArrowheads="1"/>
          </p:cNvPicPr>
          <p:nvPr/>
        </p:nvPicPr>
        <p:blipFill>
          <a:blip r:embed="rId2"/>
          <a:srcRect/>
          <a:stretch>
            <a:fillRect/>
          </a:stretch>
        </p:blipFill>
        <p:spPr bwMode="auto">
          <a:xfrm>
            <a:off x="5638801" y="1295400"/>
            <a:ext cx="1981200" cy="1371600"/>
          </a:xfrm>
          <a:prstGeom prst="rect">
            <a:avLst/>
          </a:prstGeom>
          <a:noFill/>
        </p:spPr>
      </p:pic>
      <p:sp>
        <p:nvSpPr>
          <p:cNvPr id="8" name="Rectangle 7"/>
          <p:cNvSpPr/>
          <p:nvPr/>
        </p:nvSpPr>
        <p:spPr>
          <a:xfrm>
            <a:off x="304800" y="2895600"/>
            <a:ext cx="1922129"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00B0F0"/>
                </a:solidFill>
                <a:effectLst>
                  <a:outerShdw blurRad="50800" dist="39000" dir="5460000" algn="tl">
                    <a:srgbClr val="000000">
                      <a:alpha val="38000"/>
                    </a:srgbClr>
                  </a:outerShdw>
                </a:effectLst>
                <a:latin typeface="Cooper Black" pitchFamily="18" charset="0"/>
              </a:rPr>
              <a:t>Water</a:t>
            </a:r>
            <a:endParaRPr lang="en-US" sz="4400" b="1" cap="none" spc="0" dirty="0">
              <a:ln w="11430"/>
              <a:solidFill>
                <a:srgbClr val="00B0F0"/>
              </a:solidFill>
              <a:effectLst>
                <a:outerShdw blurRad="50800" dist="39000" dir="5460000" algn="tl">
                  <a:srgbClr val="000000">
                    <a:alpha val="38000"/>
                  </a:srgbClr>
                </a:outerShdw>
              </a:effectLst>
              <a:latin typeface="Cooper Black" pitchFamily="18" charset="0"/>
            </a:endParaRPr>
          </a:p>
        </p:txBody>
      </p:sp>
      <p:pic>
        <p:nvPicPr>
          <p:cNvPr id="9" name="Picture 4" descr="http://slabworldfitness.com/wp-content/uploads/2011/10/water1.jpg"/>
          <p:cNvPicPr>
            <a:picLocks noChangeAspect="1" noChangeArrowheads="1"/>
          </p:cNvPicPr>
          <p:nvPr/>
        </p:nvPicPr>
        <p:blipFill>
          <a:blip r:embed="rId3"/>
          <a:srcRect/>
          <a:stretch>
            <a:fillRect/>
          </a:stretch>
        </p:blipFill>
        <p:spPr bwMode="auto">
          <a:xfrm>
            <a:off x="5638800" y="2667000"/>
            <a:ext cx="1988609" cy="1219200"/>
          </a:xfrm>
          <a:prstGeom prst="rect">
            <a:avLst/>
          </a:prstGeom>
          <a:noFill/>
        </p:spPr>
      </p:pic>
      <p:sp>
        <p:nvSpPr>
          <p:cNvPr id="10" name="Rectangle 9"/>
          <p:cNvSpPr/>
          <p:nvPr/>
        </p:nvSpPr>
        <p:spPr>
          <a:xfrm>
            <a:off x="381000" y="5638800"/>
            <a:ext cx="3715120"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CC0099"/>
                </a:solidFill>
                <a:effectLst>
                  <a:outerShdw blurRad="50800" dist="39000" dir="5460000" algn="tl">
                    <a:srgbClr val="000000">
                      <a:alpha val="38000"/>
                    </a:srgbClr>
                  </a:outerShdw>
                </a:effectLst>
                <a:latin typeface="Cooper Black" pitchFamily="18" charset="0"/>
              </a:rPr>
              <a:t>Biodiversity</a:t>
            </a:r>
            <a:endParaRPr lang="en-US" sz="4400" b="1" cap="none" spc="0" dirty="0">
              <a:ln w="11430"/>
              <a:solidFill>
                <a:srgbClr val="CC0099"/>
              </a:solidFill>
              <a:effectLst>
                <a:outerShdw blurRad="50800" dist="39000" dir="5460000" algn="tl">
                  <a:srgbClr val="000000">
                    <a:alpha val="38000"/>
                  </a:srgbClr>
                </a:outerShdw>
              </a:effectLst>
              <a:latin typeface="Cooper Black" pitchFamily="18" charset="0"/>
            </a:endParaRPr>
          </a:p>
        </p:txBody>
      </p:sp>
      <p:pic>
        <p:nvPicPr>
          <p:cNvPr id="11" name="Picture 6" descr="http://t3.gstatic.com/images?q=tbn:ANd9GcQmULJ_pZaQ-9MxY0GVwWNyA795QJyG62Iqwh25fk7GHBKS9hJUbkzyED_U"/>
          <p:cNvPicPr>
            <a:picLocks noChangeAspect="1" noChangeArrowheads="1"/>
          </p:cNvPicPr>
          <p:nvPr/>
        </p:nvPicPr>
        <p:blipFill>
          <a:blip r:embed="rId4"/>
          <a:srcRect/>
          <a:stretch>
            <a:fillRect/>
          </a:stretch>
        </p:blipFill>
        <p:spPr bwMode="auto">
          <a:xfrm>
            <a:off x="5638800" y="5257800"/>
            <a:ext cx="1981200" cy="1372165"/>
          </a:xfrm>
          <a:prstGeom prst="rect">
            <a:avLst/>
          </a:prstGeom>
          <a:noFill/>
        </p:spPr>
      </p:pic>
      <p:sp>
        <p:nvSpPr>
          <p:cNvPr id="12" name="Rectangle 11"/>
          <p:cNvSpPr/>
          <p:nvPr/>
        </p:nvSpPr>
        <p:spPr>
          <a:xfrm>
            <a:off x="401315" y="4191000"/>
            <a:ext cx="2265685"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009900"/>
                </a:solidFill>
                <a:effectLst>
                  <a:outerShdw blurRad="50800" dist="39000" dir="5460000" algn="tl">
                    <a:srgbClr val="000000">
                      <a:alpha val="38000"/>
                    </a:srgbClr>
                  </a:outerShdw>
                </a:effectLst>
                <a:latin typeface="Cooper Black" pitchFamily="18" charset="0"/>
              </a:rPr>
              <a:t>Forests</a:t>
            </a:r>
            <a:endParaRPr lang="en-US" sz="4400" b="1" cap="none" spc="0" dirty="0">
              <a:ln w="11430"/>
              <a:solidFill>
                <a:srgbClr val="009900"/>
              </a:solidFill>
              <a:effectLst>
                <a:outerShdw blurRad="50800" dist="39000" dir="5460000" algn="tl">
                  <a:srgbClr val="000000">
                    <a:alpha val="38000"/>
                  </a:srgbClr>
                </a:outerShdw>
              </a:effectLst>
              <a:latin typeface="Cooper Black" pitchFamily="18" charset="0"/>
            </a:endParaRPr>
          </a:p>
        </p:txBody>
      </p:sp>
      <p:pic>
        <p:nvPicPr>
          <p:cNvPr id="13" name="Picture 2" descr="D:\My pictures\animation\74441_large.jpg"/>
          <p:cNvPicPr>
            <a:picLocks noChangeAspect="1" noChangeArrowheads="1"/>
          </p:cNvPicPr>
          <p:nvPr/>
        </p:nvPicPr>
        <p:blipFill>
          <a:blip r:embed="rId5"/>
          <a:srcRect/>
          <a:stretch>
            <a:fillRect/>
          </a:stretch>
        </p:blipFill>
        <p:spPr bwMode="auto">
          <a:xfrm>
            <a:off x="5638800" y="3886200"/>
            <a:ext cx="1981200" cy="13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2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xit" presetSubtype="0" fill="hold" nodeType="clickEffect">
                                  <p:stCondLst>
                                    <p:cond delay="0"/>
                                  </p:stCondLst>
                                  <p:childTnLst>
                                    <p:animEffect transition="out" filter="wedge">
                                      <p:cBhvr>
                                        <p:cTn id="48" dur="2000"/>
                                        <p:tgtEl>
                                          <p:spTgt spid="11"/>
                                        </p:tgtEl>
                                      </p:cBhvr>
                                    </p:animEffect>
                                    <p:set>
                                      <p:cBhvr>
                                        <p:cTn id="49" dur="1" fill="hold">
                                          <p:stCondLst>
                                            <p:cond delay="1999"/>
                                          </p:stCondLst>
                                        </p:cTn>
                                        <p:tgtEl>
                                          <p:spTgt spid="1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0" presetClass="exit" presetSubtype="0" fill="hold" nodeType="clickEffect">
                                  <p:stCondLst>
                                    <p:cond delay="0"/>
                                  </p:stCondLst>
                                  <p:childTnLst>
                                    <p:animEffect transition="out" filter="wedge">
                                      <p:cBhvr>
                                        <p:cTn id="53" dur="2000"/>
                                        <p:tgtEl>
                                          <p:spTgt spid="13"/>
                                        </p:tgtEl>
                                      </p:cBhvr>
                                    </p:animEffect>
                                    <p:set>
                                      <p:cBhvr>
                                        <p:cTn id="54" dur="1" fill="hold">
                                          <p:stCondLst>
                                            <p:cond delay="1999"/>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0" presetClass="exit" presetSubtype="0" fill="hold" nodeType="clickEffect">
                                  <p:stCondLst>
                                    <p:cond delay="0"/>
                                  </p:stCondLst>
                                  <p:childTnLst>
                                    <p:animEffect transition="out" filter="wedge">
                                      <p:cBhvr>
                                        <p:cTn id="58" dur="2000"/>
                                        <p:tgtEl>
                                          <p:spTgt spid="9"/>
                                        </p:tgtEl>
                                      </p:cBhvr>
                                    </p:animEffect>
                                    <p:set>
                                      <p:cBhvr>
                                        <p:cTn id="59" dur="1" fill="hold">
                                          <p:stCondLst>
                                            <p:cond delay="1999"/>
                                          </p:stCondLst>
                                        </p:cTn>
                                        <p:tgtEl>
                                          <p:spTgt spid="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0" presetClass="exit" presetSubtype="0" fill="hold" nodeType="clickEffect">
                                  <p:stCondLst>
                                    <p:cond delay="0"/>
                                  </p:stCondLst>
                                  <p:childTnLst>
                                    <p:animEffect transition="out" filter="wedge">
                                      <p:cBhvr>
                                        <p:cTn id="63" dur="2000"/>
                                        <p:tgtEl>
                                          <p:spTgt spid="7"/>
                                        </p:tgtEl>
                                      </p:cBhvr>
                                    </p:animEffect>
                                    <p:set>
                                      <p:cBhvr>
                                        <p:cTn id="64" dur="1" fill="hold">
                                          <p:stCondLst>
                                            <p:cond delay="1999"/>
                                          </p:stCondLst>
                                        </p:cTn>
                                        <p:tgtEl>
                                          <p:spTgt spid="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5" presetClass="exit" presetSubtype="0" fill="hold" grpId="1" nodeType="clickEffect">
                                  <p:stCondLst>
                                    <p:cond delay="0"/>
                                  </p:stCondLst>
                                  <p:childTnLst>
                                    <p:anim calcmode="lin" valueType="num">
                                      <p:cBhvr>
                                        <p:cTn id="68" dur="1000"/>
                                        <p:tgtEl>
                                          <p:spTgt spid="10"/>
                                        </p:tgtEl>
                                        <p:attrNameLst>
                                          <p:attrName>ppt_w</p:attrName>
                                        </p:attrNameLst>
                                      </p:cBhvr>
                                      <p:tavLst>
                                        <p:tav tm="0">
                                          <p:val>
                                            <p:strVal val="ppt_w"/>
                                          </p:val>
                                        </p:tav>
                                        <p:tav tm="100000">
                                          <p:val>
                                            <p:strVal val="ppt_w*0.70"/>
                                          </p:val>
                                        </p:tav>
                                      </p:tavLst>
                                    </p:anim>
                                    <p:anim calcmode="lin" valueType="num">
                                      <p:cBhvr>
                                        <p:cTn id="69" dur="1000"/>
                                        <p:tgtEl>
                                          <p:spTgt spid="10"/>
                                        </p:tgtEl>
                                        <p:attrNameLst>
                                          <p:attrName>ppt_h</p:attrName>
                                        </p:attrNameLst>
                                      </p:cBhvr>
                                      <p:tavLst>
                                        <p:tav tm="0">
                                          <p:val>
                                            <p:strVal val="ppt_h"/>
                                          </p:val>
                                        </p:tav>
                                        <p:tav tm="100000">
                                          <p:val>
                                            <p:strVal val="ppt_h"/>
                                          </p:val>
                                        </p:tav>
                                      </p:tavLst>
                                    </p:anim>
                                    <p:animEffect transition="out" filter="fade">
                                      <p:cBhvr>
                                        <p:cTn id="70" dur="1000"/>
                                        <p:tgtEl>
                                          <p:spTgt spid="10"/>
                                        </p:tgtEl>
                                      </p:cBhvr>
                                    </p:animEffect>
                                    <p:set>
                                      <p:cBhvr>
                                        <p:cTn id="71" dur="1" fill="hold">
                                          <p:stCondLst>
                                            <p:cond delay="999"/>
                                          </p:stCondLst>
                                        </p:cTn>
                                        <p:tgtEl>
                                          <p:spTgt spid="1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55" presetClass="exit" presetSubtype="0" fill="hold" grpId="1" nodeType="clickEffect">
                                  <p:stCondLst>
                                    <p:cond delay="0"/>
                                  </p:stCondLst>
                                  <p:childTnLst>
                                    <p:anim calcmode="lin" valueType="num">
                                      <p:cBhvr>
                                        <p:cTn id="75" dur="1000"/>
                                        <p:tgtEl>
                                          <p:spTgt spid="12"/>
                                        </p:tgtEl>
                                        <p:attrNameLst>
                                          <p:attrName>ppt_w</p:attrName>
                                        </p:attrNameLst>
                                      </p:cBhvr>
                                      <p:tavLst>
                                        <p:tav tm="0">
                                          <p:val>
                                            <p:strVal val="ppt_w"/>
                                          </p:val>
                                        </p:tav>
                                        <p:tav tm="100000">
                                          <p:val>
                                            <p:strVal val="ppt_w*0.70"/>
                                          </p:val>
                                        </p:tav>
                                      </p:tavLst>
                                    </p:anim>
                                    <p:anim calcmode="lin" valueType="num">
                                      <p:cBhvr>
                                        <p:cTn id="76" dur="1000"/>
                                        <p:tgtEl>
                                          <p:spTgt spid="12"/>
                                        </p:tgtEl>
                                        <p:attrNameLst>
                                          <p:attrName>ppt_h</p:attrName>
                                        </p:attrNameLst>
                                      </p:cBhvr>
                                      <p:tavLst>
                                        <p:tav tm="0">
                                          <p:val>
                                            <p:strVal val="ppt_h"/>
                                          </p:val>
                                        </p:tav>
                                        <p:tav tm="100000">
                                          <p:val>
                                            <p:strVal val="ppt_h"/>
                                          </p:val>
                                        </p:tav>
                                      </p:tavLst>
                                    </p:anim>
                                    <p:animEffect transition="out" filter="fade">
                                      <p:cBhvr>
                                        <p:cTn id="77" dur="1000"/>
                                        <p:tgtEl>
                                          <p:spTgt spid="12"/>
                                        </p:tgtEl>
                                      </p:cBhvr>
                                    </p:animEffect>
                                    <p:set>
                                      <p:cBhvr>
                                        <p:cTn id="78" dur="1" fill="hold">
                                          <p:stCondLst>
                                            <p:cond delay="999"/>
                                          </p:stCondLst>
                                        </p:cTn>
                                        <p:tgtEl>
                                          <p:spTgt spid="1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55" presetClass="exit" presetSubtype="0" fill="hold" grpId="1" nodeType="clickEffect">
                                  <p:stCondLst>
                                    <p:cond delay="0"/>
                                  </p:stCondLst>
                                  <p:childTnLst>
                                    <p:anim calcmode="lin" valueType="num">
                                      <p:cBhvr>
                                        <p:cTn id="82" dur="1000"/>
                                        <p:tgtEl>
                                          <p:spTgt spid="8"/>
                                        </p:tgtEl>
                                        <p:attrNameLst>
                                          <p:attrName>ppt_w</p:attrName>
                                        </p:attrNameLst>
                                      </p:cBhvr>
                                      <p:tavLst>
                                        <p:tav tm="0">
                                          <p:val>
                                            <p:strVal val="ppt_w"/>
                                          </p:val>
                                        </p:tav>
                                        <p:tav tm="100000">
                                          <p:val>
                                            <p:strVal val="ppt_w*0.70"/>
                                          </p:val>
                                        </p:tav>
                                      </p:tavLst>
                                    </p:anim>
                                    <p:anim calcmode="lin" valueType="num">
                                      <p:cBhvr>
                                        <p:cTn id="83" dur="1000"/>
                                        <p:tgtEl>
                                          <p:spTgt spid="8"/>
                                        </p:tgtEl>
                                        <p:attrNameLst>
                                          <p:attrName>ppt_h</p:attrName>
                                        </p:attrNameLst>
                                      </p:cBhvr>
                                      <p:tavLst>
                                        <p:tav tm="0">
                                          <p:val>
                                            <p:strVal val="ppt_h"/>
                                          </p:val>
                                        </p:tav>
                                        <p:tav tm="100000">
                                          <p:val>
                                            <p:strVal val="ppt_h"/>
                                          </p:val>
                                        </p:tav>
                                      </p:tavLst>
                                    </p:anim>
                                    <p:animEffect transition="out" filter="fade">
                                      <p:cBhvr>
                                        <p:cTn id="84" dur="1000"/>
                                        <p:tgtEl>
                                          <p:spTgt spid="8"/>
                                        </p:tgtEl>
                                      </p:cBhvr>
                                    </p:animEffect>
                                    <p:set>
                                      <p:cBhvr>
                                        <p:cTn id="85" dur="1" fill="hold">
                                          <p:stCondLst>
                                            <p:cond delay="999"/>
                                          </p:stCondLst>
                                        </p:cTn>
                                        <p:tgtEl>
                                          <p:spTgt spid="8"/>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55" presetClass="exit" presetSubtype="0" fill="hold" grpId="1" nodeType="clickEffect">
                                  <p:stCondLst>
                                    <p:cond delay="0"/>
                                  </p:stCondLst>
                                  <p:childTnLst>
                                    <p:anim calcmode="lin" valueType="num">
                                      <p:cBhvr>
                                        <p:cTn id="89" dur="1000"/>
                                        <p:tgtEl>
                                          <p:spTgt spid="6"/>
                                        </p:tgtEl>
                                        <p:attrNameLst>
                                          <p:attrName>ppt_w</p:attrName>
                                        </p:attrNameLst>
                                      </p:cBhvr>
                                      <p:tavLst>
                                        <p:tav tm="0">
                                          <p:val>
                                            <p:strVal val="ppt_w"/>
                                          </p:val>
                                        </p:tav>
                                        <p:tav tm="100000">
                                          <p:val>
                                            <p:strVal val="ppt_w*0.70"/>
                                          </p:val>
                                        </p:tav>
                                      </p:tavLst>
                                    </p:anim>
                                    <p:anim calcmode="lin" valueType="num">
                                      <p:cBhvr>
                                        <p:cTn id="90" dur="1000"/>
                                        <p:tgtEl>
                                          <p:spTgt spid="6"/>
                                        </p:tgtEl>
                                        <p:attrNameLst>
                                          <p:attrName>ppt_h</p:attrName>
                                        </p:attrNameLst>
                                      </p:cBhvr>
                                      <p:tavLst>
                                        <p:tav tm="0">
                                          <p:val>
                                            <p:strVal val="ppt_h"/>
                                          </p:val>
                                        </p:tav>
                                        <p:tav tm="100000">
                                          <p:val>
                                            <p:strVal val="ppt_h"/>
                                          </p:val>
                                        </p:tav>
                                      </p:tavLst>
                                    </p:anim>
                                    <p:animEffect transition="out" filter="fade">
                                      <p:cBhvr>
                                        <p:cTn id="91" dur="1000"/>
                                        <p:tgtEl>
                                          <p:spTgt spid="6"/>
                                        </p:tgtEl>
                                      </p:cBhvr>
                                    </p:animEffect>
                                    <p:set>
                                      <p:cBhvr>
                                        <p:cTn id="92" dur="1" fill="hold">
                                          <p:stCondLst>
                                            <p:cond delay="999"/>
                                          </p:stCondLst>
                                        </p:cTn>
                                        <p:tgtEl>
                                          <p:spTgt spid="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2000"/>
                                        <p:tgtEl>
                                          <p:spTgt spid="4"/>
                                        </p:tgtEl>
                                      </p:cBhvr>
                                    </p:animEffect>
                                    <p:set>
                                      <p:cBhvr>
                                        <p:cTn id="9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P spid="8" grpId="0"/>
      <p:bldP spid="8" grpId="1"/>
      <p:bldP spid="10" grpId="0"/>
      <p:bldP spid="10" grpId="1"/>
      <p:bldP spid="12" grpId="0"/>
      <p:bldP spid="12"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1671</Words>
  <Application>Microsoft Office PowerPoint</Application>
  <PresentationFormat>On-screen Show (4:3)</PresentationFormat>
  <Paragraphs>84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NATURAL RESOURCES ARE OF TWO TYPES :-</vt:lpstr>
      <vt:lpstr>CONSERVATION OF NATURAL RESOURCES</vt:lpstr>
      <vt:lpstr>Need for Conservation of Natural Resources</vt:lpstr>
      <vt:lpstr>Conservation of Natural Resources and Traditions of India</vt:lpstr>
      <vt:lpstr>As  a  Responsible  Citizen We  have  to  conserve  mainly</vt:lpstr>
      <vt:lpstr>Slide 10</vt:lpstr>
      <vt:lpstr>Conservation of Soil</vt:lpstr>
      <vt:lpstr>Slide 12</vt:lpstr>
      <vt:lpstr>Slide 13</vt:lpstr>
      <vt:lpstr>Slide 14</vt:lpstr>
      <vt:lpstr>Slide 15</vt:lpstr>
      <vt:lpstr> For the conservation of forests, following methods can be taken: </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MOHAMMAD ALI</cp:lastModifiedBy>
  <cp:revision>126</cp:revision>
  <dcterms:created xsi:type="dcterms:W3CDTF">2006-08-16T00:00:00Z</dcterms:created>
  <dcterms:modified xsi:type="dcterms:W3CDTF">2015-09-16T20:47:26Z</dcterms:modified>
</cp:coreProperties>
</file>