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2" r:id="rId3"/>
    <p:sldId id="257" r:id="rId4"/>
    <p:sldId id="258" r:id="rId5"/>
    <p:sldId id="259" r:id="rId6"/>
    <p:sldId id="290" r:id="rId7"/>
    <p:sldId id="291" r:id="rId8"/>
    <p:sldId id="273" r:id="rId9"/>
    <p:sldId id="280" r:id="rId10"/>
    <p:sldId id="261" r:id="rId11"/>
    <p:sldId id="263" r:id="rId12"/>
    <p:sldId id="265" r:id="rId13"/>
    <p:sldId id="266" r:id="rId14"/>
    <p:sldId id="264" r:id="rId15"/>
    <p:sldId id="270" r:id="rId16"/>
    <p:sldId id="271" r:id="rId17"/>
    <p:sldId id="272" r:id="rId18"/>
    <p:sldId id="267" r:id="rId19"/>
    <p:sldId id="282" r:id="rId20"/>
    <p:sldId id="268" r:id="rId21"/>
    <p:sldId id="283" r:id="rId22"/>
    <p:sldId id="269" r:id="rId23"/>
    <p:sldId id="274" r:id="rId24"/>
    <p:sldId id="275" r:id="rId25"/>
    <p:sldId id="285" r:id="rId26"/>
    <p:sldId id="276" r:id="rId27"/>
    <p:sldId id="281" r:id="rId28"/>
    <p:sldId id="277" r:id="rId29"/>
    <p:sldId id="278" r:id="rId30"/>
    <p:sldId id="279" r:id="rId31"/>
    <p:sldId id="284" r:id="rId32"/>
    <p:sldId id="286" r:id="rId33"/>
    <p:sldId id="287" r:id="rId34"/>
    <p:sldId id="288" r:id="rId35"/>
    <p:sldId id="292" r:id="rId36"/>
    <p:sldId id="289" r:id="rId37"/>
    <p:sldId id="293" r:id="rId38"/>
    <p:sldId id="294" r:id="rId39"/>
    <p:sldId id="295" r:id="rId40"/>
    <p:sldId id="296" r:id="rId41"/>
    <p:sldId id="297" r:id="rId42"/>
    <p:sldId id="308" r:id="rId43"/>
    <p:sldId id="298" r:id="rId44"/>
    <p:sldId id="309" r:id="rId45"/>
    <p:sldId id="299" r:id="rId46"/>
    <p:sldId id="310" r:id="rId47"/>
    <p:sldId id="300" r:id="rId48"/>
    <p:sldId id="301" r:id="rId49"/>
    <p:sldId id="311" r:id="rId50"/>
    <p:sldId id="302" r:id="rId51"/>
    <p:sldId id="303" r:id="rId52"/>
    <p:sldId id="312" r:id="rId53"/>
    <p:sldId id="304" r:id="rId54"/>
    <p:sldId id="313" r:id="rId55"/>
    <p:sldId id="305" r:id="rId56"/>
    <p:sldId id="306" r:id="rId57"/>
    <p:sldId id="314" r:id="rId58"/>
    <p:sldId id="307"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398"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9AD4B89E-CC1B-4F60-9135-00C3EBE9AE34}" type="datetimeFigureOut">
              <a:rPr lang="en-US" smtClean="0"/>
              <a:t>4/22/2015</a:t>
            </a:fld>
            <a:endParaRPr lang="en-US"/>
          </a:p>
        </p:txBody>
      </p:sp>
      <p:sp>
        <p:nvSpPr>
          <p:cNvPr id="8" name="Slide Number Placeholder 7"/>
          <p:cNvSpPr>
            <a:spLocks noGrp="1"/>
          </p:cNvSpPr>
          <p:nvPr>
            <p:ph type="sldNum" sz="quarter" idx="11"/>
          </p:nvPr>
        </p:nvSpPr>
        <p:spPr/>
        <p:txBody>
          <a:bodyPr/>
          <a:lstStyle/>
          <a:p>
            <a:fld id="{34AD0F35-6D69-4109-8FD0-A88398503077}"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D4B89E-CC1B-4F60-9135-00C3EBE9AE34}" type="datetimeFigureOut">
              <a:rPr lang="en-US" smtClean="0"/>
              <a:t>4/22/2015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D0F35-6D69-4109-8FD0-A8839850307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D4B89E-CC1B-4F60-9135-00C3EBE9AE34}" type="datetimeFigureOut">
              <a:rPr lang="en-US" smtClean="0"/>
              <a:t>4/22/2015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D0F35-6D69-4109-8FD0-A8839850307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9AD4B89E-CC1B-4F60-9135-00C3EBE9AE34}" type="datetimeFigureOut">
              <a:rPr lang="en-US" smtClean="0"/>
              <a:t>4/22/2015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D0F35-6D69-4109-8FD0-A8839850307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D4B89E-CC1B-4F60-9135-00C3EBE9AE34}" type="datetimeFigureOut">
              <a:rPr lang="en-US" smtClean="0"/>
              <a:t>4/22/2015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D0F35-6D69-4109-8FD0-A88398503077}"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9AD4B89E-CC1B-4F60-9135-00C3EBE9AE34}" type="datetimeFigureOut">
              <a:rPr lang="en-US" smtClean="0"/>
              <a:t>4/22/2015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AD0F35-6D69-4109-8FD0-A88398503077}"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9AD4B89E-CC1B-4F60-9135-00C3EBE9AE34}" type="datetimeFigureOut">
              <a:rPr lang="en-US" smtClean="0"/>
              <a:t>4/22/2015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AD0F35-6D69-4109-8FD0-A88398503077}"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AD4B89E-CC1B-4F60-9135-00C3EBE9AE34}" type="datetimeFigureOut">
              <a:rPr lang="en-US" smtClean="0"/>
              <a:t>4/22/2015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AD0F35-6D69-4109-8FD0-A8839850307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D4B89E-CC1B-4F60-9135-00C3EBE9AE34}" type="datetimeFigureOut">
              <a:rPr lang="en-US" smtClean="0"/>
              <a:t>4/22/2015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AD0F35-6D69-4109-8FD0-A8839850307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D4B89E-CC1B-4F60-9135-00C3EBE9AE34}" type="datetimeFigureOut">
              <a:rPr lang="en-US" smtClean="0"/>
              <a:t>4/22/2015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AD0F35-6D69-4109-8FD0-A8839850307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D4B89E-CC1B-4F60-9135-00C3EBE9AE34}" type="datetimeFigureOut">
              <a:rPr lang="en-US" smtClean="0"/>
              <a:t>4/22/2015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AD0F35-6D69-4109-8FD0-A8839850307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9AD4B89E-CC1B-4F60-9135-00C3EBE9AE34}" type="datetimeFigureOut">
              <a:rPr lang="en-US" smtClean="0"/>
              <a:t>4/22/2015</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34AD0F35-6D69-4109-8FD0-A88398503077}"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1.bp.blogspot.com/-_fYxTQgE060/UM2j9cs4O2I/AAAAAAAAAOA/HUWhuUTlOzA/s1600/Tarsius_syrichta.jpg" TargetMode="External"/><Relationship Id="rId3" Type="http://schemas.openxmlformats.org/officeDocument/2006/relationships/image" Target="../media/image17.jpeg"/><Relationship Id="rId7" Type="http://schemas.openxmlformats.org/officeDocument/2006/relationships/image" Target="../media/image19.jpeg"/><Relationship Id="rId2" Type="http://schemas.openxmlformats.org/officeDocument/2006/relationships/hyperlink" Target="http://4.bp.blogspot.com/-9T24d8Fh3n8/UM2jLvEuCXI/AAAAAAAAANo/5iGNEvsRdBQ/s1600/common_tree_shrew_1.jpg" TargetMode="External"/><Relationship Id="rId1" Type="http://schemas.openxmlformats.org/officeDocument/2006/relationships/slideLayout" Target="../slideLayouts/slideLayout7.xml"/><Relationship Id="rId6" Type="http://schemas.openxmlformats.org/officeDocument/2006/relationships/hyperlink" Target="http://1.bp.blogspot.com/-XH04nlFz_7I/UM2jvN8a6wI/AAAAAAAAAN4/UQUZXGsLpvA/s1600/lemurs-fly.jpg" TargetMode="External"/><Relationship Id="rId5" Type="http://schemas.openxmlformats.org/officeDocument/2006/relationships/image" Target="../media/image18.jpeg"/><Relationship Id="rId4" Type="http://schemas.openxmlformats.org/officeDocument/2006/relationships/hyperlink" Target="http://4.bp.blogspot.com/-VSSVxKXA2pI/UM2jdkSRY-I/AAAAAAAAANw/cwZJWYRPvMQ/s1600/Hylobates.jpg" TargetMode="External"/><Relationship Id="rId9" Type="http://schemas.openxmlformats.org/officeDocument/2006/relationships/image" Target="../media/image20.jpeg"/></Relationships>
</file>

<file path=ppt/slides/_rels/slide15.xml.rels><?xml version="1.0" encoding="UTF-8" standalone="yes"?>
<Relationships xmlns="http://schemas.openxmlformats.org/package/2006/relationships"><Relationship Id="rId8" Type="http://schemas.openxmlformats.org/officeDocument/2006/relationships/hyperlink" Target="http://4.bp.blogspot.com/-oeX03FTae98/UM2lLsnl0hI/AAAAAAAAAOg/NHiGUfevFTA/s1600/Tapir-Tapirus-indicus.jpg" TargetMode="External"/><Relationship Id="rId3" Type="http://schemas.openxmlformats.org/officeDocument/2006/relationships/image" Target="../media/image21.jpeg"/><Relationship Id="rId7" Type="http://schemas.openxmlformats.org/officeDocument/2006/relationships/image" Target="../media/image23.jpeg"/><Relationship Id="rId2" Type="http://schemas.openxmlformats.org/officeDocument/2006/relationships/hyperlink" Target="http://3.bp.blogspot.com/-heJkdYYB5JU/UM2kMnXqk7I/AAAAAAAAAOI/V52ho-Cj03o/s1600/Loris-tardigradus-nycticeboides.jpg" TargetMode="External"/><Relationship Id="rId1" Type="http://schemas.openxmlformats.org/officeDocument/2006/relationships/slideLayout" Target="../slideLayouts/slideLayout7.xml"/><Relationship Id="rId6" Type="http://schemas.openxmlformats.org/officeDocument/2006/relationships/hyperlink" Target="http://4.bp.blogspot.com/-OnKGY7ax0wA/UM2k6HMI96I/AAAAAAAAAOY/M3LvxsriL3A/s1600/Elephas.jpg" TargetMode="External"/><Relationship Id="rId5" Type="http://schemas.openxmlformats.org/officeDocument/2006/relationships/image" Target="../media/image22.jpeg"/><Relationship Id="rId4" Type="http://schemas.openxmlformats.org/officeDocument/2006/relationships/hyperlink" Target="http://1.bp.blogspot.com/-m8iEBbyZSbs/UM2kn3sgQRI/AAAAAAAAAOQ/PstO1dPJEag/s1600/indian-pangolin-via-wikimedia-commons.jpg" TargetMode="External"/><Relationship Id="rId9" Type="http://schemas.openxmlformats.org/officeDocument/2006/relationships/image" Target="../media/image24.jpe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jpeg"/><Relationship Id="rId7" Type="http://schemas.openxmlformats.org/officeDocument/2006/relationships/image" Target="../media/image27.jpeg"/><Relationship Id="rId2" Type="http://schemas.openxmlformats.org/officeDocument/2006/relationships/hyperlink" Target="http://2.bp.blogspot.com/-H2CvOmtwZgI/UM2lbDe9WyI/AAAAAAAAAOo/EBe5Tlx3DU4/s1600/sus-scrofa.jpg" TargetMode="External"/><Relationship Id="rId1" Type="http://schemas.openxmlformats.org/officeDocument/2006/relationships/slideLayout" Target="../slideLayouts/slideLayout7.xml"/><Relationship Id="rId6" Type="http://schemas.openxmlformats.org/officeDocument/2006/relationships/hyperlink" Target="http://3.bp.blogspot.com/-j7TyEHDVmuA/UM2l9gfy9FI/AAAAAAAAAPA/2-xXtQ7ZJu8/s1600/himalayanbear02.jpg" TargetMode="External"/><Relationship Id="rId5" Type="http://schemas.openxmlformats.org/officeDocument/2006/relationships/image" Target="../media/image26.jpeg"/><Relationship Id="rId4" Type="http://schemas.openxmlformats.org/officeDocument/2006/relationships/hyperlink" Target="http://3.bp.blogspot.com/-LZ5JfMkhp58/UM2lru-EzyI/AAAAAAAAAOw/SyoTZQBuRBY/s1600/Sloth+bear.jpg"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jpeg"/><Relationship Id="rId7" Type="http://schemas.openxmlformats.org/officeDocument/2006/relationships/image" Target="../media/image31.jpeg"/><Relationship Id="rId2" Type="http://schemas.openxmlformats.org/officeDocument/2006/relationships/hyperlink" Target="http://2.bp.blogspot.com/-E6bKTsSz6iM/UM2mU7PRH6I/AAAAAAAAAPQ/U5bgJKRdL3Q/s1600/Panthera+tigris.jpg" TargetMode="External"/><Relationship Id="rId1" Type="http://schemas.openxmlformats.org/officeDocument/2006/relationships/slideLayout" Target="../slideLayouts/slideLayout7.xml"/><Relationship Id="rId6" Type="http://schemas.openxmlformats.org/officeDocument/2006/relationships/hyperlink" Target="http://3.bp.blogspot.com/-FEzuCpkJsoM/UM2m0cLPurI/AAAAAAAAAPg/BniZkDMkDTc/s1600/Acinonyx_jubatus_walking_edit.jpg" TargetMode="External"/><Relationship Id="rId5" Type="http://schemas.openxmlformats.org/officeDocument/2006/relationships/image" Target="../media/image30.jpeg"/><Relationship Id="rId4" Type="http://schemas.openxmlformats.org/officeDocument/2006/relationships/hyperlink" Target="http://1.bp.blogspot.com/-hjK47HC33y8/UM2mie8TCUI/AAAAAAAAAPY/eWHOMXMWvqE/s1600/pantera+pardus.jp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112.png"/></Relationships>
</file>

<file path=ppt/slides/_rels/slide5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hyperlink" Target="http://3.bp.blogspot.com/-Gn7SpZh11_k/UM2nz9s874I/AAAAAAAAAP4/p15NXHENb64/s1600/Indian-crested-porcupine-Hystrix-indica.jpg" TargetMode="Externa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hyperlink" Target="http://1.bp.blogspot.com/-kZrK85u8Pl4/UM2ox8Q2mCI/AAAAAAAAAQA/TdRfz12kWmU/s1600/Lesser+Bamboo+Rat.jpg" TargetMode="External"/><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7200" dirty="0" smtClean="0"/>
              <a:t>Zoogeographical regions</a:t>
            </a:r>
            <a:endParaRPr lang="en-US" dirty="0"/>
          </a:p>
        </p:txBody>
      </p:sp>
      <p:sp>
        <p:nvSpPr>
          <p:cNvPr id="3" name="Subtitle 2"/>
          <p:cNvSpPr>
            <a:spLocks noGrp="1"/>
          </p:cNvSpPr>
          <p:nvPr>
            <p:ph type="subTitle" idx="1"/>
          </p:nvPr>
        </p:nvSpPr>
        <p:spPr/>
        <p:txBody>
          <a:bodyPr/>
          <a:lstStyle/>
          <a:p>
            <a:r>
              <a:rPr lang="en-US" dirty="0" smtClean="0"/>
              <a:t>Course code: </a:t>
            </a:r>
            <a:r>
              <a:rPr lang="en-US" dirty="0"/>
              <a:t>ZOOL-15204</a:t>
            </a:r>
          </a:p>
          <a:p>
            <a:endParaRPr lang="en-US" dirty="0"/>
          </a:p>
        </p:txBody>
      </p:sp>
    </p:spTree>
    <p:extLst>
      <p:ext uri="{BB962C8B-B14F-4D97-AF65-F5344CB8AC3E}">
        <p14:creationId xmlns:p14="http://schemas.microsoft.com/office/powerpoint/2010/main" val="18751927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Oriental region</a:t>
            </a:r>
            <a:endParaRPr lang="en-US" dirty="0"/>
          </a:p>
        </p:txBody>
      </p:sp>
      <p:sp>
        <p:nvSpPr>
          <p:cNvPr id="3" name="Content Placeholder 2"/>
          <p:cNvSpPr>
            <a:spLocks noGrp="1"/>
          </p:cNvSpPr>
          <p:nvPr>
            <p:ph idx="1"/>
          </p:nvPr>
        </p:nvSpPr>
        <p:spPr/>
        <p:txBody>
          <a:bodyPr>
            <a:normAutofit fontScale="92500"/>
          </a:bodyPr>
          <a:lstStyle/>
          <a:p>
            <a:r>
              <a:rPr lang="en-US" b="1" dirty="0"/>
              <a:t>Geographic Limits of Oriental Region</a:t>
            </a:r>
            <a:endParaRPr lang="en-US" dirty="0"/>
          </a:p>
          <a:p>
            <a:r>
              <a:rPr lang="en-US" dirty="0"/>
              <a:t>The region includes almost all the tropical parts of Asia. Himalaya forms a well-marked boundary in the </a:t>
            </a:r>
            <a:r>
              <a:rPr lang="en-US" b="1" dirty="0"/>
              <a:t>north</a:t>
            </a:r>
            <a:r>
              <a:rPr lang="en-US" dirty="0"/>
              <a:t> but in north east it is not so clearly marked because some animals of Palaearctic Region are further traceable to </a:t>
            </a:r>
            <a:r>
              <a:rPr lang="en-US" b="1" dirty="0"/>
              <a:t>south</a:t>
            </a:r>
            <a:r>
              <a:rPr lang="en-US" dirty="0"/>
              <a:t> and similarly the dispersal of some Oriental animals occurs northwards. The Southern limits are those of continent including the Greater Sunda Islands (Sumatra, Borneo, Sulawesi and Java) and Sri Lanka. In the </a:t>
            </a:r>
            <a:r>
              <a:rPr lang="en-US" b="1" dirty="0"/>
              <a:t>east </a:t>
            </a:r>
            <a:r>
              <a:rPr lang="en-US" dirty="0"/>
              <a:t>boundary is vague and not clearly marked and the opinions are uncertain. About the </a:t>
            </a:r>
            <a:r>
              <a:rPr lang="en-US" b="1" dirty="0"/>
              <a:t>western </a:t>
            </a:r>
            <a:r>
              <a:rPr lang="en-US" dirty="0"/>
              <a:t>boundary opinions are different because desert fauna of Africa and Arabia is traceable to the Sind and Rajasthan.</a:t>
            </a:r>
          </a:p>
          <a:p>
            <a:endParaRPr lang="en-US" dirty="0"/>
          </a:p>
        </p:txBody>
      </p:sp>
    </p:spTree>
    <p:extLst>
      <p:ext uri="{BB962C8B-B14F-4D97-AF65-F5344CB8AC3E}">
        <p14:creationId xmlns:p14="http://schemas.microsoft.com/office/powerpoint/2010/main" val="760943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Mammals</a:t>
            </a:r>
            <a:endParaRPr lang="en-US" dirty="0"/>
          </a:p>
        </p:txBody>
      </p:sp>
      <p:sp>
        <p:nvSpPr>
          <p:cNvPr id="3" name="Content Placeholder 2"/>
          <p:cNvSpPr>
            <a:spLocks noGrp="1"/>
          </p:cNvSpPr>
          <p:nvPr>
            <p:ph idx="1"/>
          </p:nvPr>
        </p:nvSpPr>
        <p:spPr/>
        <p:txBody>
          <a:bodyPr>
            <a:normAutofit/>
          </a:bodyPr>
          <a:lstStyle/>
          <a:p>
            <a:r>
              <a:rPr lang="en-US" dirty="0" smtClean="0"/>
              <a:t>There </a:t>
            </a:r>
            <a:r>
              <a:rPr lang="en-US" dirty="0"/>
              <a:t>are 33 families of mammals which only 4 are endemic to this region.</a:t>
            </a:r>
          </a:p>
          <a:p>
            <a:r>
              <a:rPr lang="en-US" b="1" dirty="0"/>
              <a:t>Tree shrews</a:t>
            </a:r>
            <a:r>
              <a:rPr lang="en-US" dirty="0"/>
              <a:t> (Tuaiidae) are restricted to the Oriental Region inhabiting India but not reaching the Sri Lanka, then spreading eastwards to the Greater Sunda Islands and Philippines. These are represented by six genera and many species. Their ancestral history is unknown. The most primitive genus is </a:t>
            </a:r>
            <a:r>
              <a:rPr lang="en-US" i="1" dirty="0" err="1"/>
              <a:t>Ptilocerus</a:t>
            </a:r>
            <a:r>
              <a:rPr lang="en-US" dirty="0"/>
              <a:t> (Pen-tailed Tree Shrews) of family </a:t>
            </a:r>
            <a:r>
              <a:rPr lang="en-US" dirty="0" err="1"/>
              <a:t>Ptilocercidae</a:t>
            </a:r>
            <a:r>
              <a:rPr lang="en-US" dirty="0"/>
              <a:t>. It is only known from the Malaya, Sumatra, Banka and Borneo.</a:t>
            </a:r>
          </a:p>
          <a:p>
            <a:endParaRPr lang="en-US" dirty="0"/>
          </a:p>
        </p:txBody>
      </p:sp>
    </p:spTree>
    <p:extLst>
      <p:ext uri="{BB962C8B-B14F-4D97-AF65-F5344CB8AC3E}">
        <p14:creationId xmlns:p14="http://schemas.microsoft.com/office/powerpoint/2010/main" val="9201985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b="1" dirty="0"/>
              <a:t>Gibbons</a:t>
            </a:r>
            <a:r>
              <a:rPr lang="en-US" dirty="0"/>
              <a:t> of Family Holobatidae are restricted to Oriental Region. The highly specialized is </a:t>
            </a:r>
            <a:r>
              <a:rPr lang="en-US" i="1" dirty="0"/>
              <a:t>Hylobates syndactylus,</a:t>
            </a:r>
            <a:r>
              <a:rPr lang="en-US" dirty="0"/>
              <a:t> known only from the mountains of Malaya and Sumatra. </a:t>
            </a:r>
            <a:r>
              <a:rPr lang="en-US" i="1" dirty="0"/>
              <a:t>Sensu stricto</a:t>
            </a:r>
            <a:r>
              <a:rPr lang="en-US" dirty="0"/>
              <a:t> is represented by many subspecies in Java, Borneo, Sumatra, Malaya, Siam, Assam, Bhutan, and </a:t>
            </a:r>
            <a:r>
              <a:rPr lang="en-US" dirty="0" smtClean="0"/>
              <a:t>Vietnam. </a:t>
            </a:r>
            <a:r>
              <a:rPr lang="en-US" dirty="0"/>
              <a:t>Ancestors of gibbons lived in Europe up to Pliocene times, since they also occurred in Siwaliks</a:t>
            </a:r>
            <a:r>
              <a:rPr lang="en-US" dirty="0" smtClean="0"/>
              <a:t>.</a:t>
            </a:r>
          </a:p>
          <a:p>
            <a:r>
              <a:rPr lang="en-US" b="1" dirty="0"/>
              <a:t>Lemurs</a:t>
            </a:r>
            <a:r>
              <a:rPr lang="en-US" dirty="0"/>
              <a:t>, the </a:t>
            </a:r>
            <a:r>
              <a:rPr lang="en-US" i="1" dirty="0" smtClean="0"/>
              <a:t>Galeopithicus,</a:t>
            </a:r>
            <a:r>
              <a:rPr lang="en-US" i="1" dirty="0"/>
              <a:t> </a:t>
            </a:r>
            <a:r>
              <a:rPr lang="en-US" dirty="0"/>
              <a:t>only 3 species of this flying Lemur are present extending from South China through Burma, </a:t>
            </a:r>
            <a:r>
              <a:rPr lang="en-US" dirty="0" smtClean="0"/>
              <a:t>Thailand </a:t>
            </a:r>
            <a:r>
              <a:rPr lang="en-US" dirty="0"/>
              <a:t>and Malaya to Greater Sunda Islands and restricted to this region only.</a:t>
            </a:r>
          </a:p>
          <a:p>
            <a:endParaRPr lang="en-US" dirty="0"/>
          </a:p>
        </p:txBody>
      </p:sp>
    </p:spTree>
    <p:extLst>
      <p:ext uri="{BB962C8B-B14F-4D97-AF65-F5344CB8AC3E}">
        <p14:creationId xmlns:p14="http://schemas.microsoft.com/office/powerpoint/2010/main" val="10268635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Tarsius</a:t>
            </a:r>
            <a:r>
              <a:rPr lang="en-US" dirty="0"/>
              <a:t> is another relict, only few species are known. All are nocturnal and arboreal. They are present in the forests of Java, Sumatra, Bali, Banka and Biliton and are also found in Celebes and Philippines. Their ancestor lived in forests of North America and Europe during and after lower Eocene.</a:t>
            </a:r>
          </a:p>
          <a:p>
            <a:endParaRPr lang="en-US" dirty="0"/>
          </a:p>
        </p:txBody>
      </p:sp>
    </p:spTree>
    <p:extLst>
      <p:ext uri="{BB962C8B-B14F-4D97-AF65-F5344CB8AC3E}">
        <p14:creationId xmlns:p14="http://schemas.microsoft.com/office/powerpoint/2010/main" val="24992065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4.bp.blogspot.com/-9T24d8Fh3n8/UM2jLvEuCXI/AAAAAAAAANo/5iGNEvsRdBQ/s400/common_tree_shrew_1.jpg">
            <a:hlinkClick r:id="rId2"/>
          </p:cNvPr>
          <p:cNvPicPr>
            <a:picLocks noGrp="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555171" y="225754"/>
            <a:ext cx="3817938" cy="2686050"/>
          </a:xfrm>
          <a:prstGeom prst="rect">
            <a:avLst/>
          </a:prstGeom>
          <a:noFill/>
          <a:ln>
            <a:noFill/>
          </a:ln>
        </p:spPr>
      </p:pic>
      <p:pic>
        <p:nvPicPr>
          <p:cNvPr id="5" name="Picture 4" descr="http://4.bp.blogspot.com/-VSSVxKXA2pI/UM2jdkSRY-I/AAAAAAAAANw/cwZJWYRPvMQ/s400/Hylobates.jp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533400" y="3276600"/>
            <a:ext cx="3810000" cy="2533650"/>
          </a:xfrm>
          <a:prstGeom prst="rect">
            <a:avLst/>
          </a:prstGeom>
          <a:noFill/>
          <a:ln>
            <a:noFill/>
          </a:ln>
        </p:spPr>
      </p:pic>
      <p:pic>
        <p:nvPicPr>
          <p:cNvPr id="6" name="Picture 5" descr="http://1.bp.blogspot.com/-XH04nlFz_7I/UM2jvN8a6wI/AAAAAAAAAN4/UQUZXGsLpvA/s400/lemurs-fly.jpg">
            <a:hlinkClick r:id="rId6"/>
          </p:cNvPr>
          <p:cNvPicPr/>
          <p:nvPr/>
        </p:nvPicPr>
        <p:blipFill>
          <a:blip r:embed="rId7">
            <a:extLst>
              <a:ext uri="{28A0092B-C50C-407E-A947-70E740481C1C}">
                <a14:useLocalDpi xmlns:a14="http://schemas.microsoft.com/office/drawing/2010/main" val="0"/>
              </a:ext>
            </a:extLst>
          </a:blip>
          <a:srcRect/>
          <a:stretch>
            <a:fillRect/>
          </a:stretch>
        </p:blipFill>
        <p:spPr bwMode="auto">
          <a:xfrm>
            <a:off x="4724400" y="304800"/>
            <a:ext cx="3810000" cy="2686050"/>
          </a:xfrm>
          <a:prstGeom prst="rect">
            <a:avLst/>
          </a:prstGeom>
          <a:noFill/>
          <a:ln>
            <a:noFill/>
          </a:ln>
        </p:spPr>
      </p:pic>
      <p:pic>
        <p:nvPicPr>
          <p:cNvPr id="7" name="Picture 6" descr="http://1.bp.blogspot.com/-_fYxTQgE060/UM2j9cs4O2I/AAAAAAAAAOA/HUWhuUTlOzA/s400/Tarsius_syrichta.jpg">
            <a:hlinkClick r:id="rId8"/>
          </p:cNvPr>
          <p:cNvPicPr/>
          <p:nvPr/>
        </p:nvPicPr>
        <p:blipFill>
          <a:blip r:embed="rId9">
            <a:extLst>
              <a:ext uri="{28A0092B-C50C-407E-A947-70E740481C1C}">
                <a14:useLocalDpi xmlns:a14="http://schemas.microsoft.com/office/drawing/2010/main" val="0"/>
              </a:ext>
            </a:extLst>
          </a:blip>
          <a:srcRect/>
          <a:stretch>
            <a:fillRect/>
          </a:stretch>
        </p:blipFill>
        <p:spPr bwMode="auto">
          <a:xfrm>
            <a:off x="4724400" y="3276600"/>
            <a:ext cx="3810000" cy="2533650"/>
          </a:xfrm>
          <a:prstGeom prst="rect">
            <a:avLst/>
          </a:prstGeom>
          <a:noFill/>
          <a:ln>
            <a:noFill/>
          </a:ln>
        </p:spPr>
      </p:pic>
      <p:sp>
        <p:nvSpPr>
          <p:cNvPr id="8" name="TextBox 7"/>
          <p:cNvSpPr txBox="1"/>
          <p:nvPr/>
        </p:nvSpPr>
        <p:spPr>
          <a:xfrm>
            <a:off x="762000" y="2911804"/>
            <a:ext cx="1447800" cy="369332"/>
          </a:xfrm>
          <a:prstGeom prst="rect">
            <a:avLst/>
          </a:prstGeom>
          <a:noFill/>
        </p:spPr>
        <p:txBody>
          <a:bodyPr wrap="square" rtlCol="0">
            <a:spAutoFit/>
          </a:bodyPr>
          <a:lstStyle/>
          <a:p>
            <a:r>
              <a:rPr lang="en-US" dirty="0" smtClean="0"/>
              <a:t>Tree Shrews</a:t>
            </a:r>
            <a:endParaRPr lang="en-US" dirty="0"/>
          </a:p>
        </p:txBody>
      </p:sp>
      <p:sp>
        <p:nvSpPr>
          <p:cNvPr id="9" name="TextBox 8"/>
          <p:cNvSpPr txBox="1"/>
          <p:nvPr/>
        </p:nvSpPr>
        <p:spPr>
          <a:xfrm>
            <a:off x="762000" y="5943600"/>
            <a:ext cx="1447800" cy="381000"/>
          </a:xfrm>
          <a:prstGeom prst="rect">
            <a:avLst/>
          </a:prstGeom>
          <a:noFill/>
        </p:spPr>
        <p:txBody>
          <a:bodyPr wrap="square" rtlCol="0">
            <a:spAutoFit/>
          </a:bodyPr>
          <a:lstStyle/>
          <a:p>
            <a:r>
              <a:rPr lang="en-US" dirty="0" smtClean="0"/>
              <a:t>Gibbon</a:t>
            </a:r>
            <a:endParaRPr lang="en-US" dirty="0"/>
          </a:p>
        </p:txBody>
      </p:sp>
      <p:sp>
        <p:nvSpPr>
          <p:cNvPr id="10" name="TextBox 9"/>
          <p:cNvSpPr txBox="1"/>
          <p:nvPr/>
        </p:nvSpPr>
        <p:spPr>
          <a:xfrm>
            <a:off x="5029200" y="2911804"/>
            <a:ext cx="1828800" cy="369332"/>
          </a:xfrm>
          <a:prstGeom prst="rect">
            <a:avLst/>
          </a:prstGeom>
          <a:noFill/>
        </p:spPr>
        <p:txBody>
          <a:bodyPr wrap="square" rtlCol="0">
            <a:spAutoFit/>
          </a:bodyPr>
          <a:lstStyle/>
          <a:p>
            <a:r>
              <a:rPr lang="en-US" dirty="0" smtClean="0"/>
              <a:t>Flying lemur</a:t>
            </a:r>
            <a:endParaRPr lang="en-US" dirty="0"/>
          </a:p>
        </p:txBody>
      </p:sp>
      <p:sp>
        <p:nvSpPr>
          <p:cNvPr id="11" name="TextBox 10"/>
          <p:cNvSpPr txBox="1"/>
          <p:nvPr/>
        </p:nvSpPr>
        <p:spPr>
          <a:xfrm>
            <a:off x="5029200" y="5943600"/>
            <a:ext cx="1371600" cy="369332"/>
          </a:xfrm>
          <a:prstGeom prst="rect">
            <a:avLst/>
          </a:prstGeom>
          <a:noFill/>
        </p:spPr>
        <p:txBody>
          <a:bodyPr wrap="square" rtlCol="0">
            <a:spAutoFit/>
          </a:bodyPr>
          <a:lstStyle/>
          <a:p>
            <a:r>
              <a:rPr lang="en-US" dirty="0" smtClean="0"/>
              <a:t>Tarsier</a:t>
            </a:r>
            <a:endParaRPr lang="en-US" dirty="0"/>
          </a:p>
        </p:txBody>
      </p:sp>
    </p:spTree>
    <p:extLst>
      <p:ext uri="{BB962C8B-B14F-4D97-AF65-F5344CB8AC3E}">
        <p14:creationId xmlns:p14="http://schemas.microsoft.com/office/powerpoint/2010/main" val="29069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3.bp.blogspot.com/-heJkdYYB5JU/UM2kMnXqk7I/AAAAAAAAAOI/V52ho-Cj03o/s400/Loris-tardigradus-nycticeboides.jpg">
            <a:hlinkClick r:id="rId2"/>
          </p:cNvPr>
          <p:cNvPicPr>
            <a:picLocks noGrp="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625929" y="316468"/>
            <a:ext cx="3810000" cy="2667000"/>
          </a:xfrm>
          <a:prstGeom prst="rect">
            <a:avLst/>
          </a:prstGeom>
          <a:noFill/>
          <a:ln>
            <a:noFill/>
          </a:ln>
        </p:spPr>
      </p:pic>
      <p:pic>
        <p:nvPicPr>
          <p:cNvPr id="5" name="Picture 4" descr="http://1.bp.blogspot.com/-m8iEBbyZSbs/UM2kn3sgQRI/AAAAAAAAAOQ/PstO1dPJEag/s400/indian-pangolin-via-wikimedia-commons.jp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609600" y="3360057"/>
            <a:ext cx="3810000" cy="2771775"/>
          </a:xfrm>
          <a:prstGeom prst="rect">
            <a:avLst/>
          </a:prstGeom>
          <a:noFill/>
          <a:ln>
            <a:noFill/>
          </a:ln>
        </p:spPr>
      </p:pic>
      <p:pic>
        <p:nvPicPr>
          <p:cNvPr id="6" name="Picture 5" descr="http://4.bp.blogspot.com/-OnKGY7ax0wA/UM2k6HMI96I/AAAAAAAAAOY/M3LvxsriL3A/s400/Elephas.jpg">
            <a:hlinkClick r:id="rId6"/>
          </p:cNvPr>
          <p:cNvPicPr/>
          <p:nvPr/>
        </p:nvPicPr>
        <p:blipFill>
          <a:blip r:embed="rId7">
            <a:extLst>
              <a:ext uri="{28A0092B-C50C-407E-A947-70E740481C1C}">
                <a14:useLocalDpi xmlns:a14="http://schemas.microsoft.com/office/drawing/2010/main" val="0"/>
              </a:ext>
            </a:extLst>
          </a:blip>
          <a:srcRect/>
          <a:stretch>
            <a:fillRect/>
          </a:stretch>
        </p:blipFill>
        <p:spPr bwMode="auto">
          <a:xfrm>
            <a:off x="4724400" y="228600"/>
            <a:ext cx="3505200" cy="2667000"/>
          </a:xfrm>
          <a:prstGeom prst="rect">
            <a:avLst/>
          </a:prstGeom>
          <a:noFill/>
          <a:ln>
            <a:noFill/>
          </a:ln>
        </p:spPr>
      </p:pic>
      <p:pic>
        <p:nvPicPr>
          <p:cNvPr id="7" name="Picture 6" descr="http://4.bp.blogspot.com/-oeX03FTae98/UM2lLsnl0hI/AAAAAAAAAOg/NHiGUfevFTA/s400/Tapir-Tapirus-indicus.jpg">
            <a:hlinkClick r:id="rId8"/>
          </p:cNvPr>
          <p:cNvPicPr/>
          <p:nvPr/>
        </p:nvPicPr>
        <p:blipFill>
          <a:blip r:embed="rId9">
            <a:extLst>
              <a:ext uri="{28A0092B-C50C-407E-A947-70E740481C1C}">
                <a14:useLocalDpi xmlns:a14="http://schemas.microsoft.com/office/drawing/2010/main" val="0"/>
              </a:ext>
            </a:extLst>
          </a:blip>
          <a:srcRect/>
          <a:stretch>
            <a:fillRect/>
          </a:stretch>
        </p:blipFill>
        <p:spPr bwMode="auto">
          <a:xfrm>
            <a:off x="4724400" y="3352800"/>
            <a:ext cx="3505200" cy="2739116"/>
          </a:xfrm>
          <a:prstGeom prst="rect">
            <a:avLst/>
          </a:prstGeom>
          <a:noFill/>
          <a:ln>
            <a:noFill/>
          </a:ln>
        </p:spPr>
      </p:pic>
      <p:sp>
        <p:nvSpPr>
          <p:cNvPr id="8" name="TextBox 7"/>
          <p:cNvSpPr txBox="1"/>
          <p:nvPr/>
        </p:nvSpPr>
        <p:spPr>
          <a:xfrm>
            <a:off x="914400" y="2983468"/>
            <a:ext cx="1447800" cy="369332"/>
          </a:xfrm>
          <a:prstGeom prst="rect">
            <a:avLst/>
          </a:prstGeom>
          <a:noFill/>
        </p:spPr>
        <p:txBody>
          <a:bodyPr wrap="square" rtlCol="0">
            <a:spAutoFit/>
          </a:bodyPr>
          <a:lstStyle/>
          <a:p>
            <a:r>
              <a:rPr lang="en-US" dirty="0" smtClean="0"/>
              <a:t>Loris</a:t>
            </a:r>
            <a:endParaRPr lang="en-US" dirty="0"/>
          </a:p>
        </p:txBody>
      </p:sp>
      <p:sp>
        <p:nvSpPr>
          <p:cNvPr id="9" name="TextBox 8"/>
          <p:cNvSpPr txBox="1"/>
          <p:nvPr/>
        </p:nvSpPr>
        <p:spPr>
          <a:xfrm>
            <a:off x="914400" y="6248400"/>
            <a:ext cx="1600200" cy="381000"/>
          </a:xfrm>
          <a:prstGeom prst="rect">
            <a:avLst/>
          </a:prstGeom>
          <a:noFill/>
        </p:spPr>
        <p:txBody>
          <a:bodyPr wrap="square" rtlCol="0">
            <a:spAutoFit/>
          </a:bodyPr>
          <a:lstStyle/>
          <a:p>
            <a:r>
              <a:rPr lang="en-US" dirty="0" smtClean="0"/>
              <a:t>Pangolin</a:t>
            </a:r>
            <a:endParaRPr lang="en-US" dirty="0"/>
          </a:p>
        </p:txBody>
      </p:sp>
      <p:sp>
        <p:nvSpPr>
          <p:cNvPr id="10" name="TextBox 9"/>
          <p:cNvSpPr txBox="1"/>
          <p:nvPr/>
        </p:nvSpPr>
        <p:spPr>
          <a:xfrm>
            <a:off x="4800600" y="2983468"/>
            <a:ext cx="1371600" cy="369332"/>
          </a:xfrm>
          <a:prstGeom prst="rect">
            <a:avLst/>
          </a:prstGeom>
          <a:noFill/>
        </p:spPr>
        <p:txBody>
          <a:bodyPr wrap="square" rtlCol="0">
            <a:spAutoFit/>
          </a:bodyPr>
          <a:lstStyle/>
          <a:p>
            <a:r>
              <a:rPr lang="en-US" dirty="0" smtClean="0"/>
              <a:t>Elephant</a:t>
            </a:r>
            <a:endParaRPr lang="en-US" dirty="0"/>
          </a:p>
        </p:txBody>
      </p:sp>
      <p:sp>
        <p:nvSpPr>
          <p:cNvPr id="11" name="TextBox 10"/>
          <p:cNvSpPr txBox="1"/>
          <p:nvPr/>
        </p:nvSpPr>
        <p:spPr>
          <a:xfrm>
            <a:off x="4953000" y="6131832"/>
            <a:ext cx="990600" cy="369332"/>
          </a:xfrm>
          <a:prstGeom prst="rect">
            <a:avLst/>
          </a:prstGeom>
          <a:noFill/>
        </p:spPr>
        <p:txBody>
          <a:bodyPr wrap="square" rtlCol="0">
            <a:spAutoFit/>
          </a:bodyPr>
          <a:lstStyle/>
          <a:p>
            <a:r>
              <a:rPr lang="en-US" dirty="0" smtClean="0"/>
              <a:t>Tapir</a:t>
            </a:r>
            <a:endParaRPr lang="en-US" dirty="0"/>
          </a:p>
        </p:txBody>
      </p:sp>
    </p:spTree>
    <p:extLst>
      <p:ext uri="{BB962C8B-B14F-4D97-AF65-F5344CB8AC3E}">
        <p14:creationId xmlns:p14="http://schemas.microsoft.com/office/powerpoint/2010/main" val="21501290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2.bp.blogspot.com/-H2CvOmtwZgI/UM2lbDe9WyI/AAAAAAAAAOo/EBe5Tlx3DU4/s400/sus-scrofa.jpg">
            <a:hlinkClick r:id="rId2"/>
          </p:cNvPr>
          <p:cNvPicPr>
            <a:picLocks noGrp="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86657" y="79829"/>
            <a:ext cx="3810000" cy="3124200"/>
          </a:xfrm>
          <a:prstGeom prst="rect">
            <a:avLst/>
          </a:prstGeom>
          <a:noFill/>
          <a:ln>
            <a:noFill/>
          </a:ln>
        </p:spPr>
      </p:pic>
      <p:pic>
        <p:nvPicPr>
          <p:cNvPr id="5" name="Picture 4" descr="http://3.bp.blogspot.com/-LZ5JfMkhp58/UM2lru-EzyI/AAAAAAAAAOw/SyoTZQBuRBY/s400/Sloth+bear.jp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381000" y="3581400"/>
            <a:ext cx="3810000" cy="2847975"/>
          </a:xfrm>
          <a:prstGeom prst="rect">
            <a:avLst/>
          </a:prstGeom>
          <a:noFill/>
          <a:ln>
            <a:noFill/>
          </a:ln>
        </p:spPr>
      </p:pic>
      <p:pic>
        <p:nvPicPr>
          <p:cNvPr id="7" name="Picture 6" descr="http://3.bp.blogspot.com/-j7TyEHDVmuA/UM2l9gfy9FI/AAAAAAAAAPA/2-xXtQ7ZJu8/s400/himalayanbear02.jpg">
            <a:hlinkClick r:id="rId6"/>
          </p:cNvPr>
          <p:cNvPicPr/>
          <p:nvPr/>
        </p:nvPicPr>
        <p:blipFill>
          <a:blip r:embed="rId7">
            <a:extLst>
              <a:ext uri="{28A0092B-C50C-407E-A947-70E740481C1C}">
                <a14:useLocalDpi xmlns:a14="http://schemas.microsoft.com/office/drawing/2010/main" val="0"/>
              </a:ext>
            </a:extLst>
          </a:blip>
          <a:srcRect/>
          <a:stretch>
            <a:fillRect/>
          </a:stretch>
        </p:blipFill>
        <p:spPr bwMode="auto">
          <a:xfrm>
            <a:off x="4724400" y="3846286"/>
            <a:ext cx="3810000" cy="2838450"/>
          </a:xfrm>
          <a:prstGeom prst="rect">
            <a:avLst/>
          </a:prstGeom>
          <a:noFill/>
          <a:ln>
            <a:noFill/>
          </a:ln>
        </p:spPr>
      </p:pic>
      <p:sp>
        <p:nvSpPr>
          <p:cNvPr id="8" name="TextBox 7"/>
          <p:cNvSpPr txBox="1"/>
          <p:nvPr/>
        </p:nvSpPr>
        <p:spPr>
          <a:xfrm>
            <a:off x="228600" y="3193143"/>
            <a:ext cx="1600200" cy="369332"/>
          </a:xfrm>
          <a:prstGeom prst="rect">
            <a:avLst/>
          </a:prstGeom>
          <a:noFill/>
        </p:spPr>
        <p:txBody>
          <a:bodyPr wrap="square" rtlCol="0">
            <a:spAutoFit/>
          </a:bodyPr>
          <a:lstStyle/>
          <a:p>
            <a:r>
              <a:rPr lang="en-US" dirty="0" smtClean="0"/>
              <a:t>Wild Boar</a:t>
            </a:r>
            <a:endParaRPr lang="en-US" dirty="0"/>
          </a:p>
        </p:txBody>
      </p:sp>
      <p:sp>
        <p:nvSpPr>
          <p:cNvPr id="9" name="TextBox 8"/>
          <p:cNvSpPr txBox="1"/>
          <p:nvPr/>
        </p:nvSpPr>
        <p:spPr>
          <a:xfrm>
            <a:off x="2514600" y="3193143"/>
            <a:ext cx="1295400" cy="369332"/>
          </a:xfrm>
          <a:prstGeom prst="rect">
            <a:avLst/>
          </a:prstGeom>
          <a:noFill/>
        </p:spPr>
        <p:txBody>
          <a:bodyPr wrap="square" rtlCol="0">
            <a:spAutoFit/>
          </a:bodyPr>
          <a:lstStyle/>
          <a:p>
            <a:r>
              <a:rPr lang="en-US" dirty="0" smtClean="0"/>
              <a:t>Sloth Bear</a:t>
            </a:r>
            <a:endParaRPr lang="en-US" dirty="0"/>
          </a:p>
        </p:txBody>
      </p:sp>
      <p:cxnSp>
        <p:nvCxnSpPr>
          <p:cNvPr id="12" name="Straight Arrow Connector 11"/>
          <p:cNvCxnSpPr/>
          <p:nvPr/>
        </p:nvCxnSpPr>
        <p:spPr>
          <a:xfrm flipH="1">
            <a:off x="3162300" y="3483428"/>
            <a:ext cx="266700" cy="653143"/>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5" name="Straight Arrow Connector 14"/>
          <p:cNvCxnSpPr/>
          <p:nvPr/>
        </p:nvCxnSpPr>
        <p:spPr>
          <a:xfrm flipV="1">
            <a:off x="1143000" y="2590800"/>
            <a:ext cx="304800" cy="602343"/>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7" name="TextBox 16"/>
          <p:cNvSpPr txBox="1"/>
          <p:nvPr/>
        </p:nvSpPr>
        <p:spPr>
          <a:xfrm>
            <a:off x="7846785" y="2833244"/>
            <a:ext cx="1375229" cy="646331"/>
          </a:xfrm>
          <a:prstGeom prst="rect">
            <a:avLst/>
          </a:prstGeom>
          <a:noFill/>
        </p:spPr>
        <p:txBody>
          <a:bodyPr wrap="square" rtlCol="0">
            <a:spAutoFit/>
          </a:bodyPr>
          <a:lstStyle/>
          <a:p>
            <a:r>
              <a:rPr lang="en-US" dirty="0" smtClean="0"/>
              <a:t>Himalayan Black bear</a:t>
            </a:r>
            <a:endParaRPr lang="en-US" dirty="0"/>
          </a:p>
        </p:txBody>
      </p:sp>
      <p:cxnSp>
        <p:nvCxnSpPr>
          <p:cNvPr id="21" name="Straight Arrow Connector 20"/>
          <p:cNvCxnSpPr/>
          <p:nvPr/>
        </p:nvCxnSpPr>
        <p:spPr>
          <a:xfrm flipH="1">
            <a:off x="8001000" y="3483428"/>
            <a:ext cx="304800" cy="653143"/>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pic>
        <p:nvPicPr>
          <p:cNvPr id="2" name="Picture 1"/>
          <p:cNvPicPr>
            <a:picLocks noChangeAspect="1"/>
          </p:cNvPicPr>
          <p:nvPr/>
        </p:nvPicPr>
        <p:blipFill>
          <a:blip r:embed="rId8"/>
          <a:stretch>
            <a:fillRect/>
          </a:stretch>
        </p:blipFill>
        <p:spPr>
          <a:xfrm>
            <a:off x="4495799" y="228599"/>
            <a:ext cx="3467721" cy="2600791"/>
          </a:xfrm>
          <a:prstGeom prst="rect">
            <a:avLst/>
          </a:prstGeom>
        </p:spPr>
      </p:pic>
      <p:sp>
        <p:nvSpPr>
          <p:cNvPr id="3" name="TextBox 2"/>
          <p:cNvSpPr txBox="1"/>
          <p:nvPr/>
        </p:nvSpPr>
        <p:spPr>
          <a:xfrm>
            <a:off x="4740728" y="2966179"/>
            <a:ext cx="1676400" cy="369332"/>
          </a:xfrm>
          <a:prstGeom prst="rect">
            <a:avLst/>
          </a:prstGeom>
          <a:noFill/>
        </p:spPr>
        <p:txBody>
          <a:bodyPr wrap="square" rtlCol="0">
            <a:spAutoFit/>
          </a:bodyPr>
          <a:lstStyle/>
          <a:p>
            <a:r>
              <a:rPr lang="en-US" dirty="0" smtClean="0"/>
              <a:t>Orang Utan</a:t>
            </a:r>
            <a:endParaRPr lang="en-US" dirty="0"/>
          </a:p>
        </p:txBody>
      </p:sp>
    </p:spTree>
    <p:extLst>
      <p:ext uri="{BB962C8B-B14F-4D97-AF65-F5344CB8AC3E}">
        <p14:creationId xmlns:p14="http://schemas.microsoft.com/office/powerpoint/2010/main" val="27279909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2.bp.blogspot.com/-E6bKTsSz6iM/UM2mU7PRH6I/AAAAAAAAAPQ/U5bgJKRdL3Q/s400/Panthera+tigris.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228600" y="3124200"/>
            <a:ext cx="3810000" cy="2533650"/>
          </a:xfrm>
          <a:prstGeom prst="rect">
            <a:avLst/>
          </a:prstGeom>
          <a:noFill/>
          <a:ln>
            <a:noFill/>
          </a:ln>
        </p:spPr>
      </p:pic>
      <p:pic>
        <p:nvPicPr>
          <p:cNvPr id="6" name="Picture 5" descr="http://1.bp.blogspot.com/-hjK47HC33y8/UM2mie8TCUI/AAAAAAAAAPY/eWHOMXMWvqE/s400/pantera+pardus.jp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4343400" y="228600"/>
            <a:ext cx="3810000" cy="2390775"/>
          </a:xfrm>
          <a:prstGeom prst="rect">
            <a:avLst/>
          </a:prstGeom>
          <a:noFill/>
          <a:ln>
            <a:noFill/>
          </a:ln>
        </p:spPr>
      </p:pic>
      <p:pic>
        <p:nvPicPr>
          <p:cNvPr id="7" name="Picture 6" descr="http://3.bp.blogspot.com/-FEzuCpkJsoM/UM2m0cLPurI/AAAAAAAAAPg/BniZkDMkDTc/s400/Acinonyx_jubatus_walking_edit.jpg">
            <a:hlinkClick r:id="rId6"/>
          </p:cNvPr>
          <p:cNvPicPr/>
          <p:nvPr/>
        </p:nvPicPr>
        <p:blipFill>
          <a:blip r:embed="rId7">
            <a:extLst>
              <a:ext uri="{28A0092B-C50C-407E-A947-70E740481C1C}">
                <a14:useLocalDpi xmlns:a14="http://schemas.microsoft.com/office/drawing/2010/main" val="0"/>
              </a:ext>
            </a:extLst>
          </a:blip>
          <a:srcRect/>
          <a:stretch>
            <a:fillRect/>
          </a:stretch>
        </p:blipFill>
        <p:spPr bwMode="auto">
          <a:xfrm>
            <a:off x="4343400" y="3124200"/>
            <a:ext cx="3810000" cy="2533650"/>
          </a:xfrm>
          <a:prstGeom prst="rect">
            <a:avLst/>
          </a:prstGeom>
          <a:noFill/>
          <a:ln>
            <a:noFill/>
          </a:ln>
        </p:spPr>
      </p:pic>
      <p:sp>
        <p:nvSpPr>
          <p:cNvPr id="8" name="TextBox 7"/>
          <p:cNvSpPr txBox="1"/>
          <p:nvPr/>
        </p:nvSpPr>
        <p:spPr>
          <a:xfrm>
            <a:off x="537029" y="2743982"/>
            <a:ext cx="1447800" cy="369332"/>
          </a:xfrm>
          <a:prstGeom prst="rect">
            <a:avLst/>
          </a:prstGeom>
          <a:noFill/>
        </p:spPr>
        <p:txBody>
          <a:bodyPr wrap="square" rtlCol="0">
            <a:spAutoFit/>
          </a:bodyPr>
          <a:lstStyle/>
          <a:p>
            <a:r>
              <a:rPr lang="en-US" dirty="0" smtClean="0"/>
              <a:t>Otter</a:t>
            </a:r>
            <a:endParaRPr lang="en-US" dirty="0"/>
          </a:p>
        </p:txBody>
      </p:sp>
      <p:sp>
        <p:nvSpPr>
          <p:cNvPr id="9" name="TextBox 8"/>
          <p:cNvSpPr txBox="1"/>
          <p:nvPr/>
        </p:nvSpPr>
        <p:spPr>
          <a:xfrm>
            <a:off x="457200" y="5867400"/>
            <a:ext cx="1828800" cy="381000"/>
          </a:xfrm>
          <a:prstGeom prst="rect">
            <a:avLst/>
          </a:prstGeom>
          <a:noFill/>
        </p:spPr>
        <p:txBody>
          <a:bodyPr wrap="square" rtlCol="0">
            <a:spAutoFit/>
          </a:bodyPr>
          <a:lstStyle/>
          <a:p>
            <a:r>
              <a:rPr lang="en-US" dirty="0" smtClean="0"/>
              <a:t>Tiger</a:t>
            </a:r>
            <a:endParaRPr lang="en-US" dirty="0"/>
          </a:p>
        </p:txBody>
      </p:sp>
      <p:sp>
        <p:nvSpPr>
          <p:cNvPr id="10" name="TextBox 9"/>
          <p:cNvSpPr txBox="1"/>
          <p:nvPr/>
        </p:nvSpPr>
        <p:spPr>
          <a:xfrm>
            <a:off x="4499429" y="2655723"/>
            <a:ext cx="1752600" cy="381000"/>
          </a:xfrm>
          <a:prstGeom prst="rect">
            <a:avLst/>
          </a:prstGeom>
          <a:noFill/>
        </p:spPr>
        <p:txBody>
          <a:bodyPr wrap="square" rtlCol="0">
            <a:spAutoFit/>
          </a:bodyPr>
          <a:lstStyle/>
          <a:p>
            <a:r>
              <a:rPr lang="en-US" dirty="0" smtClean="0"/>
              <a:t>Panther</a:t>
            </a:r>
            <a:endParaRPr lang="en-US" dirty="0"/>
          </a:p>
        </p:txBody>
      </p:sp>
      <p:sp>
        <p:nvSpPr>
          <p:cNvPr id="11" name="TextBox 10"/>
          <p:cNvSpPr txBox="1"/>
          <p:nvPr/>
        </p:nvSpPr>
        <p:spPr>
          <a:xfrm>
            <a:off x="4660900" y="5867400"/>
            <a:ext cx="1181100" cy="369332"/>
          </a:xfrm>
          <a:prstGeom prst="rect">
            <a:avLst/>
          </a:prstGeom>
          <a:noFill/>
        </p:spPr>
        <p:txBody>
          <a:bodyPr wrap="square" rtlCol="0">
            <a:spAutoFit/>
          </a:bodyPr>
          <a:lstStyle/>
          <a:p>
            <a:r>
              <a:rPr lang="en-US" dirty="0" smtClean="0"/>
              <a:t>Cheetah</a:t>
            </a:r>
            <a:endParaRPr lang="en-US" dirty="0"/>
          </a:p>
        </p:txBody>
      </p:sp>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599" y="319087"/>
            <a:ext cx="3777435" cy="230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26341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Birds</a:t>
            </a:r>
            <a:endParaRPr lang="en-US" dirty="0"/>
          </a:p>
        </p:txBody>
      </p:sp>
      <p:sp>
        <p:nvSpPr>
          <p:cNvPr id="3" name="Content Placeholder 2"/>
          <p:cNvSpPr>
            <a:spLocks noGrp="1"/>
          </p:cNvSpPr>
          <p:nvPr>
            <p:ph idx="1"/>
          </p:nvPr>
        </p:nvSpPr>
        <p:spPr/>
        <p:txBody>
          <a:bodyPr>
            <a:normAutofit fontScale="92500"/>
          </a:bodyPr>
          <a:lstStyle/>
          <a:p>
            <a:r>
              <a:rPr lang="en-US" dirty="0" smtClean="0"/>
              <a:t>There </a:t>
            </a:r>
            <a:r>
              <a:rPr lang="en-US" dirty="0"/>
              <a:t>are 66 families of birds</a:t>
            </a:r>
            <a:r>
              <a:rPr lang="en-US" dirty="0" smtClean="0"/>
              <a:t>. </a:t>
            </a:r>
            <a:r>
              <a:rPr lang="en-US" b="1" dirty="0" smtClean="0"/>
              <a:t>Broadbills</a:t>
            </a:r>
            <a:r>
              <a:rPr lang="en-US" dirty="0" smtClean="0"/>
              <a:t>-endemic</a:t>
            </a:r>
            <a:endParaRPr lang="en-US" dirty="0"/>
          </a:p>
          <a:p>
            <a:r>
              <a:rPr lang="en-US" dirty="0"/>
              <a:t>Among these </a:t>
            </a:r>
            <a:r>
              <a:rPr lang="en-US" b="1" dirty="0"/>
              <a:t>Bee-eaters</a:t>
            </a:r>
            <a:r>
              <a:rPr lang="en-US" dirty="0"/>
              <a:t> are numerous and they all belong to family Meropidae. They are also present in Ethiopian region but very few in Palaearctic.</a:t>
            </a:r>
          </a:p>
          <a:p>
            <a:r>
              <a:rPr lang="en-US" dirty="0"/>
              <a:t>The </a:t>
            </a:r>
            <a:r>
              <a:rPr lang="en-US" b="1" dirty="0"/>
              <a:t>Rollers</a:t>
            </a:r>
            <a:r>
              <a:rPr lang="en-US" dirty="0"/>
              <a:t> (Coraciidae) are represented in Oriental region by two genera, </a:t>
            </a:r>
            <a:r>
              <a:rPr lang="en-US" i="1" dirty="0"/>
              <a:t>Coracias</a:t>
            </a:r>
            <a:r>
              <a:rPr lang="en-US" dirty="0"/>
              <a:t> and </a:t>
            </a:r>
            <a:r>
              <a:rPr lang="en-US" i="1" dirty="0"/>
              <a:t>Eurystomus</a:t>
            </a:r>
            <a:r>
              <a:rPr lang="en-US" dirty="0"/>
              <a:t> only in Asia. They range from India northward to China, and eastwards to Australia and Solomon Islands.</a:t>
            </a:r>
          </a:p>
          <a:p>
            <a:r>
              <a:rPr lang="en-US" dirty="0"/>
              <a:t>The </a:t>
            </a:r>
            <a:r>
              <a:rPr lang="en-US" b="1" dirty="0"/>
              <a:t>Bulbuls</a:t>
            </a:r>
            <a:r>
              <a:rPr lang="en-US" dirty="0"/>
              <a:t> (Pycnonotidae) are most abundant in Oriental region, spreading northwards to China, Hainan, Formosa, and Japan and eastwards to Moluccas.</a:t>
            </a:r>
          </a:p>
          <a:p>
            <a:r>
              <a:rPr lang="en-US" dirty="0"/>
              <a:t>Many </a:t>
            </a:r>
            <a:r>
              <a:rPr lang="en-US" b="1" dirty="0"/>
              <a:t>pigeons</a:t>
            </a:r>
            <a:r>
              <a:rPr lang="en-US" dirty="0"/>
              <a:t> and large number of </a:t>
            </a:r>
            <a:r>
              <a:rPr lang="en-US" b="1" dirty="0"/>
              <a:t>parrots</a:t>
            </a:r>
            <a:r>
              <a:rPr lang="en-US" dirty="0"/>
              <a:t> are present.</a:t>
            </a:r>
          </a:p>
          <a:p>
            <a:endParaRPr lang="en-US" dirty="0"/>
          </a:p>
        </p:txBody>
      </p:sp>
    </p:spTree>
    <p:extLst>
      <p:ext uri="{BB962C8B-B14F-4D97-AF65-F5344CB8AC3E}">
        <p14:creationId xmlns:p14="http://schemas.microsoft.com/office/powerpoint/2010/main" val="14218741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297721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629" y="2971800"/>
            <a:ext cx="2973584" cy="2085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01172"/>
            <a:ext cx="3411423" cy="1984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6171" y="249555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5999" y="3789019"/>
            <a:ext cx="2913542" cy="19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000" y="2495550"/>
            <a:ext cx="1447800" cy="369332"/>
          </a:xfrm>
          <a:prstGeom prst="rect">
            <a:avLst/>
          </a:prstGeom>
          <a:noFill/>
        </p:spPr>
        <p:txBody>
          <a:bodyPr wrap="square" rtlCol="0">
            <a:spAutoFit/>
          </a:bodyPr>
          <a:lstStyle/>
          <a:p>
            <a:r>
              <a:rPr lang="en-US" dirty="0" smtClean="0"/>
              <a:t>Bee eaters</a:t>
            </a:r>
            <a:endParaRPr lang="en-US" dirty="0"/>
          </a:p>
        </p:txBody>
      </p:sp>
      <p:sp>
        <p:nvSpPr>
          <p:cNvPr id="3" name="TextBox 2"/>
          <p:cNvSpPr txBox="1"/>
          <p:nvPr/>
        </p:nvSpPr>
        <p:spPr>
          <a:xfrm>
            <a:off x="762000" y="5334000"/>
            <a:ext cx="1828800" cy="369332"/>
          </a:xfrm>
          <a:prstGeom prst="rect">
            <a:avLst/>
          </a:prstGeom>
          <a:noFill/>
        </p:spPr>
        <p:txBody>
          <a:bodyPr wrap="square" rtlCol="0">
            <a:spAutoFit/>
          </a:bodyPr>
          <a:lstStyle/>
          <a:p>
            <a:r>
              <a:rPr lang="en-US" dirty="0" smtClean="0"/>
              <a:t>Indian Roller</a:t>
            </a:r>
            <a:endParaRPr lang="en-US" dirty="0"/>
          </a:p>
        </p:txBody>
      </p:sp>
      <p:sp>
        <p:nvSpPr>
          <p:cNvPr id="4" name="TextBox 3"/>
          <p:cNvSpPr txBox="1"/>
          <p:nvPr/>
        </p:nvSpPr>
        <p:spPr>
          <a:xfrm>
            <a:off x="3667870" y="5867400"/>
            <a:ext cx="2209800" cy="646331"/>
          </a:xfrm>
          <a:prstGeom prst="rect">
            <a:avLst/>
          </a:prstGeom>
          <a:noFill/>
        </p:spPr>
        <p:txBody>
          <a:bodyPr wrap="square" rtlCol="0">
            <a:spAutoFit/>
          </a:bodyPr>
          <a:lstStyle/>
          <a:p>
            <a:r>
              <a:rPr lang="en-US" dirty="0" smtClean="0"/>
              <a:t>Ring necked pheasant</a:t>
            </a:r>
            <a:endParaRPr lang="en-US" dirty="0"/>
          </a:p>
        </p:txBody>
      </p:sp>
      <p:sp>
        <p:nvSpPr>
          <p:cNvPr id="5" name="TextBox 4"/>
          <p:cNvSpPr txBox="1"/>
          <p:nvPr/>
        </p:nvSpPr>
        <p:spPr>
          <a:xfrm>
            <a:off x="6629400" y="4495800"/>
            <a:ext cx="2057400" cy="369332"/>
          </a:xfrm>
          <a:prstGeom prst="rect">
            <a:avLst/>
          </a:prstGeom>
          <a:noFill/>
        </p:spPr>
        <p:txBody>
          <a:bodyPr wrap="square" rtlCol="0">
            <a:spAutoFit/>
          </a:bodyPr>
          <a:lstStyle/>
          <a:p>
            <a:r>
              <a:rPr lang="en-US" dirty="0" smtClean="0"/>
              <a:t>Grey Partridge</a:t>
            </a:r>
            <a:endParaRPr lang="en-US" dirty="0"/>
          </a:p>
        </p:txBody>
      </p:sp>
    </p:spTree>
    <p:extLst>
      <p:ext uri="{BB962C8B-B14F-4D97-AF65-F5344CB8AC3E}">
        <p14:creationId xmlns:p14="http://schemas.microsoft.com/office/powerpoint/2010/main" val="21398172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ZOOGEOGRAPHY</a:t>
            </a:r>
            <a:endParaRPr lang="en-US" dirty="0"/>
          </a:p>
        </p:txBody>
      </p:sp>
      <p:sp>
        <p:nvSpPr>
          <p:cNvPr id="3" name="Content Placeholder 2"/>
          <p:cNvSpPr>
            <a:spLocks noGrp="1"/>
          </p:cNvSpPr>
          <p:nvPr>
            <p:ph idx="1"/>
          </p:nvPr>
        </p:nvSpPr>
        <p:spPr/>
        <p:txBody>
          <a:bodyPr/>
          <a:lstStyle/>
          <a:p>
            <a:r>
              <a:rPr lang="en-US" dirty="0"/>
              <a:t>Zoogeography is the study of animal distributions.</a:t>
            </a:r>
          </a:p>
          <a:p>
            <a:r>
              <a:rPr lang="en-US" b="1" dirty="0"/>
              <a:t>I. Descriptive (Ecological) </a:t>
            </a:r>
            <a:r>
              <a:rPr lang="en-US" b="1" dirty="0" smtClean="0"/>
              <a:t>Zoogeography:</a:t>
            </a:r>
          </a:p>
          <a:p>
            <a:pPr marL="0" indent="0">
              <a:buNone/>
            </a:pPr>
            <a:r>
              <a:rPr lang="en-US" dirty="0" smtClean="0"/>
              <a:t>The </a:t>
            </a:r>
            <a:r>
              <a:rPr lang="en-US" dirty="0"/>
              <a:t>study of local and </a:t>
            </a:r>
            <a:r>
              <a:rPr lang="en-US" dirty="0" smtClean="0"/>
              <a:t>global distributions </a:t>
            </a:r>
            <a:r>
              <a:rPr lang="en-US" dirty="0"/>
              <a:t>of living species relative to their environments</a:t>
            </a:r>
            <a:r>
              <a:rPr lang="en-US" dirty="0" smtClean="0"/>
              <a:t>.</a:t>
            </a:r>
          </a:p>
          <a:p>
            <a:r>
              <a:rPr lang="en-US" b="1" dirty="0"/>
              <a:t>II. Historical </a:t>
            </a:r>
            <a:r>
              <a:rPr lang="en-US" b="1" dirty="0" smtClean="0"/>
              <a:t>Zoogeography:</a:t>
            </a:r>
          </a:p>
          <a:p>
            <a:pPr marL="0" indent="0">
              <a:buNone/>
            </a:pPr>
            <a:r>
              <a:rPr lang="en-US" dirty="0" smtClean="0"/>
              <a:t>The </a:t>
            </a:r>
            <a:r>
              <a:rPr lang="en-US" dirty="0"/>
              <a:t>study of originations, extinctions, and migrations over time (often includes looking at fossil species).</a:t>
            </a:r>
          </a:p>
        </p:txBody>
      </p:sp>
    </p:spTree>
    <p:extLst>
      <p:ext uri="{BB962C8B-B14F-4D97-AF65-F5344CB8AC3E}">
        <p14:creationId xmlns:p14="http://schemas.microsoft.com/office/powerpoint/2010/main" val="12654128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Reptiles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A </a:t>
            </a:r>
            <a:r>
              <a:rPr lang="en-US" dirty="0"/>
              <a:t>large number of </a:t>
            </a:r>
            <a:r>
              <a:rPr lang="en-US" b="1" dirty="0"/>
              <a:t>freshwater tortoise</a:t>
            </a:r>
            <a:r>
              <a:rPr lang="en-US" dirty="0"/>
              <a:t> of family Platysternidae are exclusively present. </a:t>
            </a:r>
            <a:r>
              <a:rPr lang="en-US" b="1" dirty="0"/>
              <a:t>Crocodiles</a:t>
            </a:r>
            <a:r>
              <a:rPr lang="en-US" dirty="0"/>
              <a:t> of genus </a:t>
            </a:r>
            <a:r>
              <a:rPr lang="en-US" i="1" dirty="0"/>
              <a:t>Crocodilus</a:t>
            </a:r>
            <a:r>
              <a:rPr lang="en-US" dirty="0"/>
              <a:t> and </a:t>
            </a:r>
            <a:r>
              <a:rPr lang="en-US" i="1" dirty="0"/>
              <a:t>Gavialis</a:t>
            </a:r>
            <a:r>
              <a:rPr lang="en-US" dirty="0"/>
              <a:t> are also exclusive.</a:t>
            </a:r>
          </a:p>
          <a:p>
            <a:r>
              <a:rPr lang="en-US" i="1" dirty="0"/>
              <a:t>Lanthanotus</a:t>
            </a:r>
            <a:r>
              <a:rPr lang="en-US" dirty="0"/>
              <a:t> (family Helodetermatidae, </a:t>
            </a:r>
            <a:r>
              <a:rPr lang="en-US" dirty="0" smtClean="0"/>
              <a:t>Gila </a:t>
            </a:r>
            <a:r>
              <a:rPr lang="en-US" dirty="0"/>
              <a:t>monsters) are exclusively present in Borneo. Others are </a:t>
            </a:r>
            <a:r>
              <a:rPr lang="en-US" b="1" dirty="0"/>
              <a:t>geckos</a:t>
            </a:r>
            <a:r>
              <a:rPr lang="en-US" dirty="0"/>
              <a:t>, </a:t>
            </a:r>
            <a:r>
              <a:rPr lang="en-US" b="1" dirty="0"/>
              <a:t>chameleons</a:t>
            </a:r>
            <a:r>
              <a:rPr lang="en-US" dirty="0"/>
              <a:t>, </a:t>
            </a:r>
            <a:r>
              <a:rPr lang="en-US" b="1" dirty="0" err="1"/>
              <a:t>agamids</a:t>
            </a:r>
            <a:r>
              <a:rPr lang="en-US" dirty="0"/>
              <a:t>, and </a:t>
            </a:r>
            <a:r>
              <a:rPr lang="en-US" b="1" dirty="0"/>
              <a:t>varanuses</a:t>
            </a:r>
            <a:r>
              <a:rPr lang="en-US" dirty="0"/>
              <a:t>.</a:t>
            </a:r>
          </a:p>
          <a:p>
            <a:r>
              <a:rPr lang="en-US" dirty="0"/>
              <a:t>Poisonous snakes are only present in Oriental region and these belong to all subfamilies. </a:t>
            </a:r>
            <a:r>
              <a:rPr lang="en-US" b="1" dirty="0"/>
              <a:t>Cobra</a:t>
            </a:r>
            <a:r>
              <a:rPr lang="en-US" dirty="0"/>
              <a:t>, </a:t>
            </a:r>
            <a:r>
              <a:rPr lang="en-US" b="1" dirty="0"/>
              <a:t>krait</a:t>
            </a:r>
            <a:r>
              <a:rPr lang="en-US" dirty="0"/>
              <a:t>, </a:t>
            </a:r>
            <a:r>
              <a:rPr lang="en-US" b="1" dirty="0"/>
              <a:t>vipers</a:t>
            </a:r>
            <a:r>
              <a:rPr lang="en-US" dirty="0"/>
              <a:t> are very common in India, Sri Lanka, Burma, Thailand and Java. Boidae family having </a:t>
            </a:r>
            <a:r>
              <a:rPr lang="en-US" b="1" dirty="0"/>
              <a:t>python</a:t>
            </a:r>
            <a:r>
              <a:rPr lang="en-US" dirty="0"/>
              <a:t> is also present. The less dangerous snakes </a:t>
            </a:r>
            <a:r>
              <a:rPr lang="en-US" b="1" dirty="0"/>
              <a:t>Opisthoglypha</a:t>
            </a:r>
            <a:r>
              <a:rPr lang="en-US" dirty="0"/>
              <a:t>(</a:t>
            </a:r>
            <a:r>
              <a:rPr lang="en-US" b="1" dirty="0"/>
              <a:t>back fanged snakes</a:t>
            </a:r>
            <a:r>
              <a:rPr lang="en-US" dirty="0"/>
              <a:t>) are represented by Dipsadomorphinae, Elachistodontinae and Homalopsinae. </a:t>
            </a:r>
            <a:r>
              <a:rPr lang="en-US" b="1" dirty="0"/>
              <a:t>Pteroglypha</a:t>
            </a:r>
            <a:r>
              <a:rPr lang="en-US" dirty="0"/>
              <a:t> are represented by sub-family Elapinae among which Krait (</a:t>
            </a:r>
            <a:r>
              <a:rPr lang="en-US" i="1" dirty="0"/>
              <a:t>Bungarus coeruleus</a:t>
            </a:r>
            <a:r>
              <a:rPr lang="en-US" dirty="0"/>
              <a:t>) and cobra (</a:t>
            </a:r>
            <a:r>
              <a:rPr lang="en-US" i="1" dirty="0"/>
              <a:t>Naja tripendians</a:t>
            </a:r>
            <a:r>
              <a:rPr lang="en-US" dirty="0"/>
              <a:t>) are well known.</a:t>
            </a:r>
          </a:p>
          <a:p>
            <a:r>
              <a:rPr lang="en-US" dirty="0"/>
              <a:t>Among Viperinae, Russell’s viper (</a:t>
            </a:r>
            <a:r>
              <a:rPr lang="en-US" i="1" dirty="0"/>
              <a:t>Daboia russelii</a:t>
            </a:r>
            <a:r>
              <a:rPr lang="en-US" dirty="0"/>
              <a:t>) from India, Sri Lanka, Burma, Siam and Java is most dreadful of all. Except for Elachistodontinae and Homalopsinae, none of these subfamilies are restricted to Oriental region. Uropeltidae and Xenopeltidae family </a:t>
            </a:r>
            <a:r>
              <a:rPr lang="en-US" dirty="0" smtClean="0"/>
              <a:t>of </a:t>
            </a:r>
            <a:r>
              <a:rPr lang="en-US" b="1" dirty="0" smtClean="0"/>
              <a:t>nonpoisonous </a:t>
            </a:r>
            <a:r>
              <a:rPr lang="en-US" b="1" dirty="0"/>
              <a:t>snake</a:t>
            </a:r>
            <a:r>
              <a:rPr lang="en-US" dirty="0"/>
              <a:t> are endemic.</a:t>
            </a:r>
          </a:p>
          <a:p>
            <a:endParaRPr lang="en-US" dirty="0"/>
          </a:p>
        </p:txBody>
      </p:sp>
    </p:spTree>
    <p:extLst>
      <p:ext uri="{BB962C8B-B14F-4D97-AF65-F5344CB8AC3E}">
        <p14:creationId xmlns:p14="http://schemas.microsoft.com/office/powerpoint/2010/main" val="37040406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625112"/>
            <a:ext cx="3505201" cy="181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340" y="3651089"/>
            <a:ext cx="4249995" cy="2854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5224" y="512580"/>
            <a:ext cx="252412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7375" y="3859122"/>
            <a:ext cx="3127466" cy="2437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1943" y="2322330"/>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2667000"/>
            <a:ext cx="1523999" cy="369332"/>
          </a:xfrm>
          <a:prstGeom prst="rect">
            <a:avLst/>
          </a:prstGeom>
          <a:noFill/>
        </p:spPr>
        <p:txBody>
          <a:bodyPr wrap="square" rtlCol="0">
            <a:spAutoFit/>
          </a:bodyPr>
          <a:lstStyle/>
          <a:p>
            <a:r>
              <a:rPr lang="en-US" dirty="0" smtClean="0"/>
              <a:t>Varanus</a:t>
            </a:r>
            <a:endParaRPr lang="en-US" dirty="0"/>
          </a:p>
        </p:txBody>
      </p:sp>
      <p:sp>
        <p:nvSpPr>
          <p:cNvPr id="5" name="TextBox 4"/>
          <p:cNvSpPr txBox="1"/>
          <p:nvPr/>
        </p:nvSpPr>
        <p:spPr>
          <a:xfrm>
            <a:off x="2057399" y="6505100"/>
            <a:ext cx="1524001" cy="369332"/>
          </a:xfrm>
          <a:prstGeom prst="rect">
            <a:avLst/>
          </a:prstGeom>
          <a:noFill/>
        </p:spPr>
        <p:txBody>
          <a:bodyPr wrap="square" rtlCol="0">
            <a:spAutoFit/>
          </a:bodyPr>
          <a:lstStyle/>
          <a:p>
            <a:r>
              <a:rPr lang="en-US" dirty="0" err="1" smtClean="0"/>
              <a:t>Uromastix</a:t>
            </a:r>
            <a:endParaRPr lang="en-US" dirty="0"/>
          </a:p>
        </p:txBody>
      </p:sp>
      <p:sp>
        <p:nvSpPr>
          <p:cNvPr id="6" name="TextBox 5"/>
          <p:cNvSpPr txBox="1"/>
          <p:nvPr/>
        </p:nvSpPr>
        <p:spPr>
          <a:xfrm>
            <a:off x="4114800" y="1752600"/>
            <a:ext cx="1447800" cy="369332"/>
          </a:xfrm>
          <a:prstGeom prst="rect">
            <a:avLst/>
          </a:prstGeom>
          <a:noFill/>
        </p:spPr>
        <p:txBody>
          <a:bodyPr wrap="square" rtlCol="0">
            <a:spAutoFit/>
          </a:bodyPr>
          <a:lstStyle/>
          <a:p>
            <a:r>
              <a:rPr lang="en-US" dirty="0" smtClean="0"/>
              <a:t>Chameleon</a:t>
            </a:r>
            <a:endParaRPr lang="en-US" dirty="0"/>
          </a:p>
        </p:txBody>
      </p:sp>
      <p:sp>
        <p:nvSpPr>
          <p:cNvPr id="7" name="TextBox 6"/>
          <p:cNvSpPr txBox="1"/>
          <p:nvPr/>
        </p:nvSpPr>
        <p:spPr>
          <a:xfrm>
            <a:off x="6858000" y="2492829"/>
            <a:ext cx="1219200" cy="369332"/>
          </a:xfrm>
          <a:prstGeom prst="rect">
            <a:avLst/>
          </a:prstGeom>
          <a:noFill/>
        </p:spPr>
        <p:txBody>
          <a:bodyPr wrap="square" rtlCol="0">
            <a:spAutoFit/>
          </a:bodyPr>
          <a:lstStyle/>
          <a:p>
            <a:r>
              <a:rPr lang="en-US" dirty="0" smtClean="0"/>
              <a:t>Cobra</a:t>
            </a:r>
            <a:endParaRPr lang="en-US" dirty="0"/>
          </a:p>
        </p:txBody>
      </p:sp>
      <p:sp>
        <p:nvSpPr>
          <p:cNvPr id="8" name="TextBox 7"/>
          <p:cNvSpPr txBox="1"/>
          <p:nvPr/>
        </p:nvSpPr>
        <p:spPr>
          <a:xfrm>
            <a:off x="6055224" y="6505100"/>
            <a:ext cx="1031376" cy="369332"/>
          </a:xfrm>
          <a:prstGeom prst="rect">
            <a:avLst/>
          </a:prstGeom>
          <a:noFill/>
        </p:spPr>
        <p:txBody>
          <a:bodyPr wrap="square" rtlCol="0">
            <a:spAutoFit/>
          </a:bodyPr>
          <a:lstStyle/>
          <a:p>
            <a:r>
              <a:rPr lang="en-US" dirty="0" smtClean="0"/>
              <a:t>Krait</a:t>
            </a:r>
            <a:endParaRPr lang="en-US" dirty="0"/>
          </a:p>
        </p:txBody>
      </p:sp>
    </p:spTree>
    <p:extLst>
      <p:ext uri="{BB962C8B-B14F-4D97-AF65-F5344CB8AC3E}">
        <p14:creationId xmlns:p14="http://schemas.microsoft.com/office/powerpoint/2010/main" val="29002384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Amphibians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Amphibians </a:t>
            </a:r>
            <a:r>
              <a:rPr lang="en-US" dirty="0"/>
              <a:t>are represented </a:t>
            </a:r>
            <a:r>
              <a:rPr lang="en-US" dirty="0" smtClean="0"/>
              <a:t>by many</a:t>
            </a:r>
            <a:r>
              <a:rPr lang="en-US" dirty="0"/>
              <a:t> </a:t>
            </a:r>
            <a:r>
              <a:rPr lang="en-US" b="1" dirty="0"/>
              <a:t>apoda</a:t>
            </a:r>
            <a:r>
              <a:rPr lang="en-US" dirty="0"/>
              <a:t> and </a:t>
            </a:r>
            <a:r>
              <a:rPr lang="en-US" b="1" dirty="0"/>
              <a:t>anura</a:t>
            </a:r>
            <a:r>
              <a:rPr lang="en-US" dirty="0"/>
              <a:t> but </a:t>
            </a:r>
            <a:r>
              <a:rPr lang="en-US" b="1" dirty="0"/>
              <a:t>Urodela</a:t>
            </a:r>
            <a:r>
              <a:rPr lang="en-US" dirty="0"/>
              <a:t> (tailed amphibians) are absent. Paleobatidae family including </a:t>
            </a:r>
            <a:r>
              <a:rPr lang="en-US" b="1" dirty="0"/>
              <a:t>spade foot toads</a:t>
            </a:r>
            <a:r>
              <a:rPr lang="en-US" dirty="0"/>
              <a:t> is present in Oriental region but they are also present in Europe and North America yet absent from Sri Lanka.</a:t>
            </a:r>
          </a:p>
          <a:p>
            <a:r>
              <a:rPr lang="en-US" dirty="0"/>
              <a:t>The </a:t>
            </a:r>
            <a:r>
              <a:rPr lang="en-US" b="1" dirty="0"/>
              <a:t>true toads</a:t>
            </a:r>
            <a:r>
              <a:rPr lang="en-US" dirty="0"/>
              <a:t> are almost cosmopolitan but absent from Madagascar. The allied genus </a:t>
            </a:r>
            <a:r>
              <a:rPr lang="en-US" i="1" dirty="0"/>
              <a:t>Pseudobufo</a:t>
            </a:r>
            <a:r>
              <a:rPr lang="en-US" dirty="0"/>
              <a:t> is restricted to Malay Peninsula, Java Sumatra and Borneo.</a:t>
            </a:r>
          </a:p>
          <a:p>
            <a:r>
              <a:rPr lang="en-US" b="1" dirty="0"/>
              <a:t>Tree frogs</a:t>
            </a:r>
            <a:r>
              <a:rPr lang="en-US" dirty="0"/>
              <a:t> are absent from Oriental region but one species has been recorded from northern Columbia. </a:t>
            </a:r>
            <a:r>
              <a:rPr lang="en-US" b="1" dirty="0"/>
              <a:t>True frogs</a:t>
            </a:r>
            <a:r>
              <a:rPr lang="en-US" dirty="0"/>
              <a:t> belong to family Ranidae are well represented in this region. They probably originated in northern hemisphere and spread southwards and until they reached northern part of Australia, Madagascar and northern part of South America.</a:t>
            </a:r>
          </a:p>
          <a:p>
            <a:r>
              <a:rPr lang="en-US" dirty="0"/>
              <a:t>Rhacophoridae (</a:t>
            </a:r>
            <a:r>
              <a:rPr lang="en-US" b="1" dirty="0"/>
              <a:t>old world tree frog</a:t>
            </a:r>
            <a:r>
              <a:rPr lang="en-US" dirty="0"/>
              <a:t>) is adapted to arboreal mode of life and all the members possess adhesive disc at fingers. Although numerous are in Ethopian region, certain are in Oriental. A few </a:t>
            </a:r>
            <a:r>
              <a:rPr lang="en-US" b="1" dirty="0"/>
              <a:t>caecilians</a:t>
            </a:r>
            <a:r>
              <a:rPr lang="en-US" dirty="0"/>
              <a:t> (legless) and </a:t>
            </a:r>
            <a:r>
              <a:rPr lang="en-US" b="1" dirty="0"/>
              <a:t>salamanders</a:t>
            </a:r>
            <a:r>
              <a:rPr lang="en-US" dirty="0"/>
              <a:t> are also present</a:t>
            </a:r>
            <a:r>
              <a:rPr lang="en-US" dirty="0" smtClean="0"/>
              <a:t>.</a:t>
            </a:r>
            <a:endParaRPr lang="en-US" dirty="0"/>
          </a:p>
        </p:txBody>
      </p:sp>
    </p:spTree>
    <p:extLst>
      <p:ext uri="{BB962C8B-B14F-4D97-AF65-F5344CB8AC3E}">
        <p14:creationId xmlns:p14="http://schemas.microsoft.com/office/powerpoint/2010/main" val="10578694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Fishes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Oriental </a:t>
            </a:r>
            <a:r>
              <a:rPr lang="en-US" dirty="0"/>
              <a:t>fauna does not include the primitive fishes (Archaic group). It is dominated by </a:t>
            </a:r>
            <a:r>
              <a:rPr lang="en-US" b="1" dirty="0"/>
              <a:t>Carps</a:t>
            </a:r>
            <a:r>
              <a:rPr lang="en-US" dirty="0"/>
              <a:t> and </a:t>
            </a:r>
            <a:r>
              <a:rPr lang="en-US" b="1" dirty="0"/>
              <a:t>catfishes</a:t>
            </a:r>
            <a:r>
              <a:rPr lang="en-US" dirty="0"/>
              <a:t> in rivers, lakes and ponds. </a:t>
            </a:r>
            <a:r>
              <a:rPr lang="en-US" b="1" dirty="0"/>
              <a:t>Cyprinines</a:t>
            </a:r>
            <a:r>
              <a:rPr lang="en-US" dirty="0"/>
              <a:t> are also abundant. </a:t>
            </a:r>
            <a:r>
              <a:rPr lang="en-US" b="1" dirty="0"/>
              <a:t>Pangasidae </a:t>
            </a:r>
            <a:r>
              <a:rPr lang="en-US" dirty="0"/>
              <a:t>and </a:t>
            </a:r>
            <a:r>
              <a:rPr lang="en-US" b="1" dirty="0"/>
              <a:t>Chacidae</a:t>
            </a:r>
            <a:r>
              <a:rPr lang="en-US" dirty="0"/>
              <a:t> are endemic. </a:t>
            </a:r>
          </a:p>
          <a:p>
            <a:r>
              <a:rPr lang="en-US" dirty="0"/>
              <a:t>Three families of catfishes are common with Ethopian region. These are Bagridae, Schilbeidae, Clariidae with exception of Clarias genus, the Ethopian and Oriental region are all different.</a:t>
            </a:r>
          </a:p>
          <a:p>
            <a:r>
              <a:rPr lang="en-US" b="1" dirty="0"/>
              <a:t>Labyrinth</a:t>
            </a:r>
            <a:r>
              <a:rPr lang="en-US" dirty="0"/>
              <a:t> </a:t>
            </a:r>
            <a:r>
              <a:rPr lang="en-US" b="1" dirty="0"/>
              <a:t>fish</a:t>
            </a:r>
            <a:r>
              <a:rPr lang="en-US" dirty="0"/>
              <a:t> which can live without water due to labyrinth like organ with gill chamber are characteristics of Oriental region. Although few species are found in Africa also one of the best known such fish is </a:t>
            </a:r>
            <a:r>
              <a:rPr lang="en-US" b="1" dirty="0"/>
              <a:t>gourami</a:t>
            </a:r>
            <a:r>
              <a:rPr lang="en-US" dirty="0"/>
              <a:t> (</a:t>
            </a:r>
            <a:r>
              <a:rPr lang="en-US" i="1" dirty="0"/>
              <a:t>osphronemus gouramy</a:t>
            </a:r>
            <a:r>
              <a:rPr lang="en-US" dirty="0"/>
              <a:t>) </a:t>
            </a:r>
            <a:r>
              <a:rPr lang="en-US" i="1" dirty="0"/>
              <a:t>anabus splendens</a:t>
            </a:r>
            <a:r>
              <a:rPr lang="en-US" dirty="0"/>
              <a:t>(</a:t>
            </a:r>
            <a:r>
              <a:rPr lang="en-US" b="1" dirty="0"/>
              <a:t>climbing perch</a:t>
            </a:r>
            <a:r>
              <a:rPr lang="en-US" dirty="0"/>
              <a:t>) is well represented and also found in Ethopian region.</a:t>
            </a:r>
          </a:p>
          <a:p>
            <a:r>
              <a:rPr lang="en-US" dirty="0"/>
              <a:t>The opisthomi is a small order including </a:t>
            </a:r>
            <a:r>
              <a:rPr lang="en-US" b="1" dirty="0"/>
              <a:t>eel</a:t>
            </a:r>
            <a:r>
              <a:rPr lang="en-US" dirty="0"/>
              <a:t> </a:t>
            </a:r>
            <a:r>
              <a:rPr lang="en-US" b="1" dirty="0"/>
              <a:t>like</a:t>
            </a:r>
            <a:r>
              <a:rPr lang="en-US" dirty="0"/>
              <a:t> </a:t>
            </a:r>
            <a:r>
              <a:rPr lang="en-US" b="1" dirty="0"/>
              <a:t>freshwater</a:t>
            </a:r>
            <a:r>
              <a:rPr lang="en-US" dirty="0"/>
              <a:t> </a:t>
            </a:r>
            <a:r>
              <a:rPr lang="en-US" b="1" dirty="0"/>
              <a:t>fishes</a:t>
            </a:r>
            <a:r>
              <a:rPr lang="en-US" dirty="0"/>
              <a:t>. In Oriental region three genera belonging to Opisthomi are found, these are Chaudhuria, Rhynchobdella, and Mastacembelus. Mastacembelus has also a number of species in the Ethopian fauna.</a:t>
            </a:r>
          </a:p>
          <a:p>
            <a:endParaRPr lang="en-US" dirty="0"/>
          </a:p>
        </p:txBody>
      </p:sp>
    </p:spTree>
    <p:extLst>
      <p:ext uri="{BB962C8B-B14F-4D97-AF65-F5344CB8AC3E}">
        <p14:creationId xmlns:p14="http://schemas.microsoft.com/office/powerpoint/2010/main" val="24107719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Ethiopian region</a:t>
            </a:r>
            <a:endParaRPr lang="en-US" dirty="0"/>
          </a:p>
        </p:txBody>
      </p:sp>
      <p:sp>
        <p:nvSpPr>
          <p:cNvPr id="3" name="Content Placeholder 2"/>
          <p:cNvSpPr>
            <a:spLocks noGrp="1"/>
          </p:cNvSpPr>
          <p:nvPr>
            <p:ph idx="1"/>
          </p:nvPr>
        </p:nvSpPr>
        <p:spPr/>
        <p:txBody>
          <a:bodyPr>
            <a:normAutofit fontScale="70000" lnSpcReduction="20000"/>
          </a:bodyPr>
          <a:lstStyle/>
          <a:p>
            <a:r>
              <a:rPr lang="en-US" dirty="0"/>
              <a:t>Africa, Sahara desert, Southern part of Arabia, </a:t>
            </a:r>
            <a:r>
              <a:rPr lang="en-US" dirty="0" smtClean="0"/>
              <a:t>Madagascar </a:t>
            </a:r>
            <a:r>
              <a:rPr lang="en-US" dirty="0"/>
              <a:t>Island are </a:t>
            </a:r>
            <a:r>
              <a:rPr lang="en-US" dirty="0" smtClean="0"/>
              <a:t>included in this region.</a:t>
            </a:r>
          </a:p>
          <a:p>
            <a:r>
              <a:rPr lang="en-US" b="1" dirty="0"/>
              <a:t>Mammals in Ethiopian region</a:t>
            </a:r>
            <a:r>
              <a:rPr lang="en-US" dirty="0"/>
              <a:t>:</a:t>
            </a:r>
          </a:p>
          <a:p>
            <a:r>
              <a:rPr lang="en-US" dirty="0"/>
              <a:t>1. Aye aye (Hyaena),</a:t>
            </a:r>
          </a:p>
          <a:p>
            <a:r>
              <a:rPr lang="en-US" dirty="0"/>
              <a:t>2. Galeopithicus,</a:t>
            </a:r>
          </a:p>
          <a:p>
            <a:r>
              <a:rPr lang="en-US" dirty="0"/>
              <a:t>3. Gorilla gorilla,</a:t>
            </a:r>
          </a:p>
          <a:p>
            <a:r>
              <a:rPr lang="en-US" dirty="0"/>
              <a:t>4. </a:t>
            </a:r>
            <a:r>
              <a:rPr lang="en-US" dirty="0" smtClean="0"/>
              <a:t>Chimpanzee,</a:t>
            </a:r>
            <a:endParaRPr lang="en-US" dirty="0"/>
          </a:p>
          <a:p>
            <a:r>
              <a:rPr lang="en-US" dirty="0"/>
              <a:t>5. Gibbon,</a:t>
            </a:r>
          </a:p>
          <a:p>
            <a:r>
              <a:rPr lang="en-US" dirty="0"/>
              <a:t>6. Equs </a:t>
            </a:r>
            <a:r>
              <a:rPr lang="en-US" dirty="0" err="1"/>
              <a:t>equs</a:t>
            </a:r>
            <a:r>
              <a:rPr lang="en-US" dirty="0"/>
              <a:t> (Horse),</a:t>
            </a:r>
          </a:p>
          <a:p>
            <a:r>
              <a:rPr lang="en-US" dirty="0"/>
              <a:t>7. Elephant,</a:t>
            </a:r>
          </a:p>
          <a:p>
            <a:r>
              <a:rPr lang="en-US" dirty="0"/>
              <a:t>8. Panthera tigris (Tiger),</a:t>
            </a:r>
          </a:p>
          <a:p>
            <a:r>
              <a:rPr lang="en-US" dirty="0"/>
              <a:t>9. Panthera leo ( lion),</a:t>
            </a:r>
          </a:p>
          <a:p>
            <a:r>
              <a:rPr lang="en-US" dirty="0"/>
              <a:t>10. Assionomyx (Leopard),</a:t>
            </a:r>
          </a:p>
          <a:p>
            <a:r>
              <a:rPr lang="en-US" dirty="0"/>
              <a:t>11. Camelus (Camel),</a:t>
            </a:r>
          </a:p>
          <a:p>
            <a:r>
              <a:rPr lang="en-US" dirty="0"/>
              <a:t>12. Deer,</a:t>
            </a:r>
          </a:p>
          <a:p>
            <a:r>
              <a:rPr lang="en-US" dirty="0"/>
              <a:t>13. </a:t>
            </a:r>
            <a:r>
              <a:rPr lang="en-US" dirty="0" err="1"/>
              <a:t>Sus</a:t>
            </a:r>
            <a:r>
              <a:rPr lang="en-US" dirty="0"/>
              <a:t> (Pig),</a:t>
            </a:r>
          </a:p>
          <a:p>
            <a:r>
              <a:rPr lang="en-US" dirty="0"/>
              <a:t>14. Equs </a:t>
            </a:r>
            <a:r>
              <a:rPr lang="en-US" dirty="0" err="1"/>
              <a:t>acinus</a:t>
            </a:r>
            <a:r>
              <a:rPr lang="en-US" dirty="0"/>
              <a:t> (Donkey).</a:t>
            </a:r>
          </a:p>
          <a:p>
            <a:endParaRPr lang="en-US" dirty="0"/>
          </a:p>
        </p:txBody>
      </p:sp>
    </p:spTree>
    <p:extLst>
      <p:ext uri="{BB962C8B-B14F-4D97-AF65-F5344CB8AC3E}">
        <p14:creationId xmlns:p14="http://schemas.microsoft.com/office/powerpoint/2010/main" val="25209357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152400"/>
            <a:ext cx="2619375" cy="1743075"/>
          </a:xfrm>
          <a:prstGeom prst="rect">
            <a:avLst/>
          </a:prstGeom>
        </p:spPr>
      </p:pic>
      <p:pic>
        <p:nvPicPr>
          <p:cNvPr id="6" name="Picture 5"/>
          <p:cNvPicPr>
            <a:picLocks noChangeAspect="1"/>
          </p:cNvPicPr>
          <p:nvPr/>
        </p:nvPicPr>
        <p:blipFill>
          <a:blip r:embed="rId3"/>
          <a:stretch>
            <a:fillRect/>
          </a:stretch>
        </p:blipFill>
        <p:spPr>
          <a:xfrm>
            <a:off x="4191000" y="419491"/>
            <a:ext cx="3105150" cy="1476375"/>
          </a:xfrm>
          <a:prstGeom prst="rect">
            <a:avLst/>
          </a:prstGeom>
        </p:spPr>
      </p:pic>
      <p:pic>
        <p:nvPicPr>
          <p:cNvPr id="7" name="Picture 6"/>
          <p:cNvPicPr>
            <a:picLocks noChangeAspect="1"/>
          </p:cNvPicPr>
          <p:nvPr/>
        </p:nvPicPr>
        <p:blipFill>
          <a:blip r:embed="rId4"/>
          <a:stretch>
            <a:fillRect/>
          </a:stretch>
        </p:blipFill>
        <p:spPr>
          <a:xfrm>
            <a:off x="180974" y="2610134"/>
            <a:ext cx="2714625" cy="1685925"/>
          </a:xfrm>
          <a:prstGeom prst="rect">
            <a:avLst/>
          </a:prstGeom>
        </p:spPr>
      </p:pic>
      <p:pic>
        <p:nvPicPr>
          <p:cNvPr id="8" name="Picture 7"/>
          <p:cNvPicPr>
            <a:picLocks noChangeAspect="1"/>
          </p:cNvPicPr>
          <p:nvPr/>
        </p:nvPicPr>
        <p:blipFill>
          <a:blip r:embed="rId5"/>
          <a:stretch>
            <a:fillRect/>
          </a:stretch>
        </p:blipFill>
        <p:spPr>
          <a:xfrm>
            <a:off x="4007040" y="2437470"/>
            <a:ext cx="2667000" cy="1997676"/>
          </a:xfrm>
          <a:prstGeom prst="rect">
            <a:avLst/>
          </a:prstGeom>
        </p:spPr>
      </p:pic>
      <p:pic>
        <p:nvPicPr>
          <p:cNvPr id="9" name="Picture 8"/>
          <p:cNvPicPr>
            <a:picLocks noChangeAspect="1"/>
          </p:cNvPicPr>
          <p:nvPr/>
        </p:nvPicPr>
        <p:blipFill>
          <a:blip r:embed="rId6"/>
          <a:stretch>
            <a:fillRect/>
          </a:stretch>
        </p:blipFill>
        <p:spPr>
          <a:xfrm>
            <a:off x="454925" y="4760992"/>
            <a:ext cx="2724150" cy="1676400"/>
          </a:xfrm>
          <a:prstGeom prst="rect">
            <a:avLst/>
          </a:prstGeom>
        </p:spPr>
      </p:pic>
      <p:sp>
        <p:nvSpPr>
          <p:cNvPr id="10" name="TextBox 9"/>
          <p:cNvSpPr txBox="1"/>
          <p:nvPr/>
        </p:nvSpPr>
        <p:spPr>
          <a:xfrm>
            <a:off x="457200" y="1954900"/>
            <a:ext cx="1752600" cy="646331"/>
          </a:xfrm>
          <a:prstGeom prst="rect">
            <a:avLst/>
          </a:prstGeom>
          <a:noFill/>
        </p:spPr>
        <p:txBody>
          <a:bodyPr wrap="square" rtlCol="0">
            <a:spAutoFit/>
          </a:bodyPr>
          <a:lstStyle/>
          <a:p>
            <a:r>
              <a:rPr lang="en-US" dirty="0" smtClean="0"/>
              <a:t>Elephant (</a:t>
            </a:r>
            <a:r>
              <a:rPr lang="en-US" dirty="0" err="1" smtClean="0"/>
              <a:t>loxodonta</a:t>
            </a:r>
            <a:r>
              <a:rPr lang="en-US" dirty="0" smtClean="0"/>
              <a:t>)</a:t>
            </a:r>
            <a:endParaRPr lang="en-US" dirty="0"/>
          </a:p>
        </p:txBody>
      </p:sp>
      <p:sp>
        <p:nvSpPr>
          <p:cNvPr id="11" name="TextBox 10"/>
          <p:cNvSpPr txBox="1"/>
          <p:nvPr/>
        </p:nvSpPr>
        <p:spPr>
          <a:xfrm>
            <a:off x="180974" y="4419600"/>
            <a:ext cx="1800226" cy="369332"/>
          </a:xfrm>
          <a:prstGeom prst="rect">
            <a:avLst/>
          </a:prstGeom>
          <a:noFill/>
        </p:spPr>
        <p:txBody>
          <a:bodyPr wrap="square" rtlCol="0">
            <a:spAutoFit/>
          </a:bodyPr>
          <a:lstStyle/>
          <a:p>
            <a:r>
              <a:rPr lang="en-US" dirty="0" smtClean="0"/>
              <a:t>Chimpanzee</a:t>
            </a:r>
            <a:endParaRPr lang="en-US" dirty="0"/>
          </a:p>
        </p:txBody>
      </p:sp>
      <p:sp>
        <p:nvSpPr>
          <p:cNvPr id="12" name="TextBox 11"/>
          <p:cNvSpPr txBox="1"/>
          <p:nvPr/>
        </p:nvSpPr>
        <p:spPr>
          <a:xfrm>
            <a:off x="4419600" y="2068138"/>
            <a:ext cx="1323975" cy="369332"/>
          </a:xfrm>
          <a:prstGeom prst="rect">
            <a:avLst/>
          </a:prstGeom>
          <a:noFill/>
        </p:spPr>
        <p:txBody>
          <a:bodyPr wrap="square" rtlCol="0">
            <a:spAutoFit/>
          </a:bodyPr>
          <a:lstStyle/>
          <a:p>
            <a:r>
              <a:rPr lang="en-US" dirty="0" smtClean="0"/>
              <a:t>Lions</a:t>
            </a:r>
            <a:endParaRPr lang="en-US" dirty="0"/>
          </a:p>
        </p:txBody>
      </p:sp>
      <p:sp>
        <p:nvSpPr>
          <p:cNvPr id="13" name="TextBox 12"/>
          <p:cNvSpPr txBox="1"/>
          <p:nvPr/>
        </p:nvSpPr>
        <p:spPr>
          <a:xfrm>
            <a:off x="5075900" y="4664231"/>
            <a:ext cx="1885950" cy="369332"/>
          </a:xfrm>
          <a:prstGeom prst="rect">
            <a:avLst/>
          </a:prstGeom>
          <a:noFill/>
        </p:spPr>
        <p:txBody>
          <a:bodyPr wrap="square" rtlCol="0">
            <a:spAutoFit/>
          </a:bodyPr>
          <a:lstStyle/>
          <a:p>
            <a:r>
              <a:rPr lang="en-US" dirty="0" smtClean="0"/>
              <a:t>Hippopotamus</a:t>
            </a:r>
            <a:endParaRPr lang="en-US" dirty="0"/>
          </a:p>
        </p:txBody>
      </p:sp>
      <p:sp>
        <p:nvSpPr>
          <p:cNvPr id="14" name="TextBox 13"/>
          <p:cNvSpPr txBox="1"/>
          <p:nvPr/>
        </p:nvSpPr>
        <p:spPr>
          <a:xfrm>
            <a:off x="1363923" y="6421470"/>
            <a:ext cx="1828800" cy="369332"/>
          </a:xfrm>
          <a:prstGeom prst="rect">
            <a:avLst/>
          </a:prstGeom>
          <a:noFill/>
        </p:spPr>
        <p:txBody>
          <a:bodyPr wrap="square" rtlCol="0">
            <a:spAutoFit/>
          </a:bodyPr>
          <a:lstStyle/>
          <a:p>
            <a:r>
              <a:rPr lang="en-US" dirty="0" smtClean="0"/>
              <a:t>Rhinoceros</a:t>
            </a:r>
            <a:endParaRPr lang="en-US" dirty="0"/>
          </a:p>
        </p:txBody>
      </p:sp>
      <p:pic>
        <p:nvPicPr>
          <p:cNvPr id="15" name="Picture 14"/>
          <p:cNvPicPr>
            <a:picLocks noChangeAspect="1"/>
          </p:cNvPicPr>
          <p:nvPr/>
        </p:nvPicPr>
        <p:blipFill>
          <a:blip r:embed="rId7"/>
          <a:stretch>
            <a:fillRect/>
          </a:stretch>
        </p:blipFill>
        <p:spPr>
          <a:xfrm>
            <a:off x="3657600" y="5130324"/>
            <a:ext cx="2619375" cy="1743075"/>
          </a:xfrm>
          <a:prstGeom prst="rect">
            <a:avLst/>
          </a:prstGeom>
        </p:spPr>
      </p:pic>
    </p:spTree>
    <p:extLst>
      <p:ext uri="{BB962C8B-B14F-4D97-AF65-F5344CB8AC3E}">
        <p14:creationId xmlns:p14="http://schemas.microsoft.com/office/powerpoint/2010/main" val="32689551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b="1" dirty="0" smtClean="0"/>
              <a:t>Birds </a:t>
            </a:r>
            <a:r>
              <a:rPr lang="en-US" b="1" dirty="0"/>
              <a:t>in Ethiopian region</a:t>
            </a:r>
            <a:r>
              <a:rPr lang="en-US" dirty="0"/>
              <a:t> : The most important birds of this region are two toed Ostrich- Struthio camelus.</a:t>
            </a:r>
          </a:p>
          <a:p>
            <a:r>
              <a:rPr lang="en-US" dirty="0"/>
              <a:t>1. Horn bills,</a:t>
            </a:r>
          </a:p>
          <a:p>
            <a:r>
              <a:rPr lang="en-US" dirty="0"/>
              <a:t>2. Heron,</a:t>
            </a:r>
          </a:p>
          <a:p>
            <a:r>
              <a:rPr lang="en-US" dirty="0"/>
              <a:t>3. Pigeons,</a:t>
            </a:r>
          </a:p>
          <a:p>
            <a:r>
              <a:rPr lang="en-US" dirty="0"/>
              <a:t>4. Parrot,</a:t>
            </a:r>
          </a:p>
          <a:p>
            <a:r>
              <a:rPr lang="en-US" dirty="0"/>
              <a:t>5. Cuckoos,</a:t>
            </a:r>
          </a:p>
          <a:p>
            <a:r>
              <a:rPr lang="en-US" dirty="0"/>
              <a:t>6. Storks,</a:t>
            </a:r>
          </a:p>
          <a:p>
            <a:r>
              <a:rPr lang="en-US" dirty="0"/>
              <a:t>. Finches etc.,</a:t>
            </a:r>
          </a:p>
          <a:p>
            <a:r>
              <a:rPr lang="en-US" dirty="0"/>
              <a:t>In this region some exclusive birds are present. They are.</a:t>
            </a:r>
          </a:p>
          <a:p>
            <a:r>
              <a:rPr lang="en-US" dirty="0"/>
              <a:t>1. Ostriches,</a:t>
            </a:r>
          </a:p>
          <a:p>
            <a:r>
              <a:rPr lang="en-US" dirty="0"/>
              <a:t>2. Pittedae</a:t>
            </a:r>
            <a:r>
              <a:rPr lang="en-US" dirty="0" smtClean="0"/>
              <a:t>,</a:t>
            </a:r>
          </a:p>
          <a:p>
            <a:r>
              <a:rPr lang="en-US" dirty="0"/>
              <a:t>3. Hammer headed birds, Mouse birds etc.</a:t>
            </a:r>
          </a:p>
          <a:p>
            <a:endParaRPr lang="en-US" dirty="0"/>
          </a:p>
          <a:p>
            <a:endParaRPr lang="en-US" dirty="0"/>
          </a:p>
        </p:txBody>
      </p:sp>
    </p:spTree>
    <p:extLst>
      <p:ext uri="{BB962C8B-B14F-4D97-AF65-F5344CB8AC3E}">
        <p14:creationId xmlns:p14="http://schemas.microsoft.com/office/powerpoint/2010/main" val="14605618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304800"/>
            <a:ext cx="2286000" cy="2683565"/>
          </a:xfrm>
          <a:prstGeom prst="rect">
            <a:avLst/>
          </a:prstGeom>
        </p:spPr>
      </p:pic>
      <p:pic>
        <p:nvPicPr>
          <p:cNvPr id="3" name="Picture 2"/>
          <p:cNvPicPr>
            <a:picLocks noChangeAspect="1"/>
          </p:cNvPicPr>
          <p:nvPr/>
        </p:nvPicPr>
        <p:blipFill>
          <a:blip r:embed="rId3"/>
          <a:stretch>
            <a:fillRect/>
          </a:stretch>
        </p:blipFill>
        <p:spPr>
          <a:xfrm>
            <a:off x="4191000" y="625301"/>
            <a:ext cx="2010083" cy="2683565"/>
          </a:xfrm>
          <a:prstGeom prst="rect">
            <a:avLst/>
          </a:prstGeom>
        </p:spPr>
      </p:pic>
      <p:pic>
        <p:nvPicPr>
          <p:cNvPr id="4" name="Picture 3"/>
          <p:cNvPicPr>
            <a:picLocks noChangeAspect="1"/>
          </p:cNvPicPr>
          <p:nvPr/>
        </p:nvPicPr>
        <p:blipFill>
          <a:blip r:embed="rId4"/>
          <a:stretch>
            <a:fillRect/>
          </a:stretch>
        </p:blipFill>
        <p:spPr>
          <a:xfrm>
            <a:off x="1143000" y="3743325"/>
            <a:ext cx="1828800" cy="2495550"/>
          </a:xfrm>
          <a:prstGeom prst="rect">
            <a:avLst/>
          </a:prstGeom>
        </p:spPr>
      </p:pic>
      <p:pic>
        <p:nvPicPr>
          <p:cNvPr id="5" name="Picture 4"/>
          <p:cNvPicPr>
            <a:picLocks noChangeAspect="1"/>
          </p:cNvPicPr>
          <p:nvPr/>
        </p:nvPicPr>
        <p:blipFill>
          <a:blip r:embed="rId5"/>
          <a:stretch>
            <a:fillRect/>
          </a:stretch>
        </p:blipFill>
        <p:spPr>
          <a:xfrm>
            <a:off x="4724400" y="4038600"/>
            <a:ext cx="2400300" cy="1905000"/>
          </a:xfrm>
          <a:prstGeom prst="rect">
            <a:avLst/>
          </a:prstGeom>
        </p:spPr>
      </p:pic>
      <p:sp>
        <p:nvSpPr>
          <p:cNvPr id="6" name="TextBox 5"/>
          <p:cNvSpPr txBox="1"/>
          <p:nvPr/>
        </p:nvSpPr>
        <p:spPr>
          <a:xfrm>
            <a:off x="533400" y="3124200"/>
            <a:ext cx="1828800" cy="369332"/>
          </a:xfrm>
          <a:prstGeom prst="rect">
            <a:avLst/>
          </a:prstGeom>
          <a:noFill/>
        </p:spPr>
        <p:txBody>
          <a:bodyPr wrap="square" rtlCol="0">
            <a:spAutoFit/>
          </a:bodyPr>
          <a:lstStyle/>
          <a:p>
            <a:r>
              <a:rPr lang="en-US" dirty="0" smtClean="0"/>
              <a:t>Secretary bird</a:t>
            </a:r>
            <a:endParaRPr lang="en-US" dirty="0"/>
          </a:p>
        </p:txBody>
      </p:sp>
      <p:sp>
        <p:nvSpPr>
          <p:cNvPr id="7" name="TextBox 6"/>
          <p:cNvSpPr txBox="1"/>
          <p:nvPr/>
        </p:nvSpPr>
        <p:spPr>
          <a:xfrm>
            <a:off x="4343400" y="3308866"/>
            <a:ext cx="1857683" cy="369332"/>
          </a:xfrm>
          <a:prstGeom prst="rect">
            <a:avLst/>
          </a:prstGeom>
          <a:noFill/>
        </p:spPr>
        <p:txBody>
          <a:bodyPr wrap="square" rtlCol="0">
            <a:spAutoFit/>
          </a:bodyPr>
          <a:lstStyle/>
          <a:p>
            <a:r>
              <a:rPr lang="en-US" dirty="0" smtClean="0"/>
              <a:t>Ostrich</a:t>
            </a:r>
            <a:endParaRPr lang="en-US" dirty="0"/>
          </a:p>
        </p:txBody>
      </p:sp>
      <p:sp>
        <p:nvSpPr>
          <p:cNvPr id="8" name="TextBox 7"/>
          <p:cNvSpPr txBox="1"/>
          <p:nvPr/>
        </p:nvSpPr>
        <p:spPr>
          <a:xfrm>
            <a:off x="4495800" y="6238875"/>
            <a:ext cx="1705283" cy="646331"/>
          </a:xfrm>
          <a:prstGeom prst="rect">
            <a:avLst/>
          </a:prstGeom>
          <a:noFill/>
        </p:spPr>
        <p:txBody>
          <a:bodyPr wrap="square" rtlCol="0">
            <a:spAutoFit/>
          </a:bodyPr>
          <a:lstStyle/>
          <a:p>
            <a:r>
              <a:rPr lang="en-US" dirty="0" smtClean="0"/>
              <a:t>Goat Suckers (Nightjars)</a:t>
            </a:r>
            <a:endParaRPr lang="en-US" dirty="0"/>
          </a:p>
        </p:txBody>
      </p:sp>
      <p:sp>
        <p:nvSpPr>
          <p:cNvPr id="9" name="TextBox 8"/>
          <p:cNvSpPr txBox="1"/>
          <p:nvPr/>
        </p:nvSpPr>
        <p:spPr>
          <a:xfrm>
            <a:off x="914400" y="6361763"/>
            <a:ext cx="1676400" cy="369332"/>
          </a:xfrm>
          <a:prstGeom prst="rect">
            <a:avLst/>
          </a:prstGeom>
          <a:noFill/>
        </p:spPr>
        <p:txBody>
          <a:bodyPr wrap="square" rtlCol="0">
            <a:spAutoFit/>
          </a:bodyPr>
          <a:lstStyle/>
          <a:p>
            <a:r>
              <a:rPr lang="en-US" dirty="0" smtClean="0"/>
              <a:t>Hornbill</a:t>
            </a:r>
            <a:endParaRPr lang="en-US" dirty="0"/>
          </a:p>
        </p:txBody>
      </p:sp>
    </p:spTree>
    <p:extLst>
      <p:ext uri="{BB962C8B-B14F-4D97-AF65-F5344CB8AC3E}">
        <p14:creationId xmlns:p14="http://schemas.microsoft.com/office/powerpoint/2010/main" val="12000573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b="1" dirty="0" smtClean="0"/>
              <a:t>Reptiles </a:t>
            </a:r>
            <a:r>
              <a:rPr lang="en-US" b="1" dirty="0"/>
              <a:t>in Ethiopian region</a:t>
            </a:r>
            <a:r>
              <a:rPr lang="en-US" dirty="0"/>
              <a:t> : Crocodiles and Reptiles are very numerous.</a:t>
            </a:r>
          </a:p>
          <a:p>
            <a:r>
              <a:rPr lang="en-US" dirty="0"/>
              <a:t>1. </a:t>
            </a:r>
            <a:r>
              <a:rPr lang="en-US" dirty="0" err="1"/>
              <a:t>Testudo</a:t>
            </a:r>
            <a:r>
              <a:rPr lang="en-US" dirty="0"/>
              <a:t>,</a:t>
            </a:r>
          </a:p>
          <a:p>
            <a:r>
              <a:rPr lang="en-US" dirty="0"/>
              <a:t>2. </a:t>
            </a:r>
            <a:r>
              <a:rPr lang="en-US" dirty="0" err="1"/>
              <a:t>Trionyx</a:t>
            </a:r>
            <a:r>
              <a:rPr lang="en-US" dirty="0"/>
              <a:t>,</a:t>
            </a:r>
          </a:p>
          <a:p>
            <a:r>
              <a:rPr lang="en-US" dirty="0"/>
              <a:t>3. </a:t>
            </a:r>
            <a:r>
              <a:rPr lang="en-US" dirty="0" err="1"/>
              <a:t>Chamaeleon</a:t>
            </a:r>
            <a:r>
              <a:rPr lang="en-US" dirty="0"/>
              <a:t>. </a:t>
            </a:r>
            <a:r>
              <a:rPr lang="en-US" dirty="0" err="1"/>
              <a:t>Itis</a:t>
            </a:r>
            <a:r>
              <a:rPr lang="en-US" dirty="0"/>
              <a:t> the char-</a:t>
            </a:r>
            <a:r>
              <a:rPr lang="en-US" dirty="0" err="1"/>
              <a:t>acteristic</a:t>
            </a:r>
            <a:r>
              <a:rPr lang="en-US" dirty="0"/>
              <a:t> of this region.</a:t>
            </a:r>
          </a:p>
          <a:p>
            <a:r>
              <a:rPr lang="en-US" dirty="0"/>
              <a:t>4. </a:t>
            </a:r>
            <a:r>
              <a:rPr lang="en-US" dirty="0" err="1"/>
              <a:t>Geck</a:t>
            </a:r>
            <a:r>
              <a:rPr lang="en-US" dirty="0"/>
              <a:t>. It is a flying lizard. In this region many Snakes are present.</a:t>
            </a:r>
          </a:p>
          <a:p>
            <a:r>
              <a:rPr lang="en-US" dirty="0"/>
              <a:t>1. Rattle snakes,</a:t>
            </a:r>
          </a:p>
          <a:p>
            <a:r>
              <a:rPr lang="en-US" dirty="0"/>
              <a:t>2. Cobras,</a:t>
            </a:r>
          </a:p>
          <a:p>
            <a:r>
              <a:rPr lang="en-US" dirty="0"/>
              <a:t>3. Vipers,</a:t>
            </a:r>
          </a:p>
          <a:p>
            <a:r>
              <a:rPr lang="en-US" dirty="0"/>
              <a:t>4. Pythons,</a:t>
            </a:r>
          </a:p>
          <a:p>
            <a:r>
              <a:rPr lang="en-US" dirty="0"/>
              <a:t>5. </a:t>
            </a:r>
            <a:r>
              <a:rPr lang="en-US" dirty="0" err="1"/>
              <a:t>Typhiops</a:t>
            </a:r>
            <a:r>
              <a:rPr lang="en-US" dirty="0"/>
              <a:t> etc., are common in this region.</a:t>
            </a:r>
          </a:p>
          <a:p>
            <a:endParaRPr lang="en-US" dirty="0"/>
          </a:p>
        </p:txBody>
      </p:sp>
    </p:spTree>
    <p:extLst>
      <p:ext uri="{BB962C8B-B14F-4D97-AF65-F5344CB8AC3E}">
        <p14:creationId xmlns:p14="http://schemas.microsoft.com/office/powerpoint/2010/main" val="12967126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b="1" dirty="0"/>
              <a:t>Amphibians in Ethiopian regions</a:t>
            </a:r>
            <a:r>
              <a:rPr lang="en-US" dirty="0"/>
              <a:t>: This fauna is  distinctive, It is represented by Cicaelians, Anura.</a:t>
            </a:r>
          </a:p>
          <a:p>
            <a:r>
              <a:rPr lang="en-US" dirty="0"/>
              <a:t>1. Rhacophorus,</a:t>
            </a:r>
          </a:p>
          <a:p>
            <a:r>
              <a:rPr lang="en-US" dirty="0"/>
              <a:t>2. Hyla,</a:t>
            </a:r>
          </a:p>
          <a:p>
            <a:r>
              <a:rPr lang="en-US" dirty="0"/>
              <a:t>3. Microhyla,</a:t>
            </a:r>
          </a:p>
          <a:p>
            <a:r>
              <a:rPr lang="en-US" dirty="0"/>
              <a:t>4. Xenopus (Clawed Toad). It is exclusively in this region.</a:t>
            </a:r>
          </a:p>
          <a:p>
            <a:r>
              <a:rPr lang="en-US" dirty="0"/>
              <a:t>5. Cicaeans are </a:t>
            </a:r>
            <a:r>
              <a:rPr lang="en-US" dirty="0" smtClean="0"/>
              <a:t>abundant.</a:t>
            </a:r>
            <a:endParaRPr lang="en-US" dirty="0"/>
          </a:p>
          <a:p>
            <a:r>
              <a:rPr lang="en-US" dirty="0"/>
              <a:t>6. Tailed amphibians are absent.</a:t>
            </a:r>
          </a:p>
          <a:p>
            <a:endParaRPr lang="en-US" dirty="0"/>
          </a:p>
        </p:txBody>
      </p:sp>
    </p:spTree>
    <p:extLst>
      <p:ext uri="{BB962C8B-B14F-4D97-AF65-F5344CB8AC3E}">
        <p14:creationId xmlns:p14="http://schemas.microsoft.com/office/powerpoint/2010/main" val="23536127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lnSpc>
                <a:spcPct val="100000"/>
              </a:lnSpc>
            </a:pPr>
            <a:r>
              <a:rPr lang="en-US" sz="1800" dirty="0"/>
              <a:t>The world can be divided up into </a:t>
            </a:r>
            <a:r>
              <a:rPr lang="en-US" sz="1800" dirty="0" smtClean="0"/>
              <a:t>six zoogeographic </a:t>
            </a:r>
            <a:r>
              <a:rPr lang="en-US" sz="1800" dirty="0"/>
              <a:t>regions (proposed by Wallace, 1876).</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8990" y="1627496"/>
            <a:ext cx="808601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33187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t>Fishes in Ethiopian region</a:t>
            </a:r>
            <a:r>
              <a:rPr lang="en-US" dirty="0"/>
              <a:t>: Fish fauna is diverse.</a:t>
            </a:r>
          </a:p>
          <a:p>
            <a:r>
              <a:rPr lang="en-US" dirty="0"/>
              <a:t>1. Protopterus African fresh water lung fish is seen in this region,</a:t>
            </a:r>
          </a:p>
          <a:p>
            <a:r>
              <a:rPr lang="en-US" dirty="0"/>
              <a:t>2. Sharks,</a:t>
            </a:r>
          </a:p>
          <a:p>
            <a:r>
              <a:rPr lang="en-US" dirty="0"/>
              <a:t>3. Tuna fishes,</a:t>
            </a:r>
          </a:p>
          <a:p>
            <a:r>
              <a:rPr lang="en-US" dirty="0"/>
              <a:t>4. Cat fishes,</a:t>
            </a:r>
          </a:p>
          <a:p>
            <a:r>
              <a:rPr lang="en-US" dirty="0"/>
              <a:t>5. Cyprinids,</a:t>
            </a:r>
          </a:p>
          <a:p>
            <a:r>
              <a:rPr lang="en-US" dirty="0"/>
              <a:t>6. Electric fishes are common in this region.</a:t>
            </a:r>
          </a:p>
          <a:p>
            <a:endParaRPr lang="en-US" dirty="0"/>
          </a:p>
        </p:txBody>
      </p:sp>
    </p:spTree>
    <p:extLst>
      <p:ext uri="{BB962C8B-B14F-4D97-AF65-F5344CB8AC3E}">
        <p14:creationId xmlns:p14="http://schemas.microsoft.com/office/powerpoint/2010/main" val="22392090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76327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52717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Australian region</a:t>
            </a:r>
            <a:endParaRPr lang="en-US" dirty="0"/>
          </a:p>
        </p:txBody>
      </p:sp>
      <p:sp>
        <p:nvSpPr>
          <p:cNvPr id="5" name="Content Placeholder 4"/>
          <p:cNvSpPr>
            <a:spLocks noGrp="1"/>
          </p:cNvSpPr>
          <p:nvPr>
            <p:ph idx="1"/>
          </p:nvPr>
        </p:nvSpPr>
        <p:spPr/>
        <p:txBody>
          <a:bodyPr/>
          <a:lstStyle/>
          <a:p>
            <a:r>
              <a:rPr lang="en-US" dirty="0"/>
              <a:t>Australian region contains Australia, </a:t>
            </a:r>
            <a:r>
              <a:rPr lang="en-US" dirty="0" smtClean="0"/>
              <a:t>New Zealand</a:t>
            </a:r>
            <a:r>
              <a:rPr lang="en-US" dirty="0"/>
              <a:t>, New Guinea and nearby Islands in the Pacific </a:t>
            </a:r>
            <a:r>
              <a:rPr lang="en-US" dirty="0" smtClean="0"/>
              <a:t>ocean</a:t>
            </a:r>
          </a:p>
          <a:p>
            <a:r>
              <a:rPr lang="en-US" dirty="0" smtClean="0"/>
              <a:t>Partly tropical, partly temperate climate</a:t>
            </a:r>
          </a:p>
          <a:p>
            <a:endParaRPr lang="en-US" dirty="0"/>
          </a:p>
        </p:txBody>
      </p:sp>
    </p:spTree>
    <p:extLst>
      <p:ext uri="{BB962C8B-B14F-4D97-AF65-F5344CB8AC3E}">
        <p14:creationId xmlns:p14="http://schemas.microsoft.com/office/powerpoint/2010/main" val="13309075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134 families of terrestrial vertebrates</a:t>
            </a:r>
          </a:p>
          <a:p>
            <a:r>
              <a:rPr lang="en-US" dirty="0" smtClean="0"/>
              <a:t>30 endemic families</a:t>
            </a:r>
          </a:p>
          <a:p>
            <a:pPr lvl="2"/>
            <a:r>
              <a:rPr lang="en-US" dirty="0" smtClean="0"/>
              <a:t>8 endemic families of mammals</a:t>
            </a:r>
          </a:p>
          <a:p>
            <a:pPr lvl="2"/>
            <a:r>
              <a:rPr lang="en-US" dirty="0" smtClean="0"/>
              <a:t>17</a:t>
            </a:r>
            <a:r>
              <a:rPr lang="en-US" dirty="0"/>
              <a:t> endemic families of </a:t>
            </a:r>
            <a:r>
              <a:rPr lang="en-US" dirty="0" smtClean="0"/>
              <a:t>birds</a:t>
            </a:r>
          </a:p>
          <a:p>
            <a:pPr lvl="2"/>
            <a:r>
              <a:rPr lang="en-US" dirty="0" smtClean="0"/>
              <a:t>3 endemic </a:t>
            </a:r>
            <a:r>
              <a:rPr lang="en-US" dirty="0"/>
              <a:t>families of reptiles</a:t>
            </a:r>
            <a:endParaRPr lang="en-US" dirty="0" smtClean="0"/>
          </a:p>
          <a:p>
            <a:pPr lvl="2"/>
            <a:r>
              <a:rPr lang="en-US" dirty="0" smtClean="0"/>
              <a:t>2 </a:t>
            </a:r>
            <a:r>
              <a:rPr lang="en-US" dirty="0"/>
              <a:t>endemic families of </a:t>
            </a:r>
            <a:r>
              <a:rPr lang="en-US" dirty="0" smtClean="0"/>
              <a:t>amphibians</a:t>
            </a:r>
          </a:p>
          <a:p>
            <a:r>
              <a:rPr lang="en-US" dirty="0" smtClean="0"/>
              <a:t>Variety of primitive forms so also known as “Veritable museum of Archaic animals” </a:t>
            </a:r>
          </a:p>
          <a:p>
            <a:endParaRPr lang="en-US" dirty="0"/>
          </a:p>
        </p:txBody>
      </p:sp>
    </p:spTree>
    <p:extLst>
      <p:ext uri="{BB962C8B-B14F-4D97-AF65-F5344CB8AC3E}">
        <p14:creationId xmlns:p14="http://schemas.microsoft.com/office/powerpoint/2010/main" val="7994512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Mammals</a:t>
            </a:r>
            <a:endParaRPr lang="en-US" dirty="0"/>
          </a:p>
        </p:txBody>
      </p:sp>
      <p:sp>
        <p:nvSpPr>
          <p:cNvPr id="3" name="Content Placeholder 2"/>
          <p:cNvSpPr>
            <a:spLocks noGrp="1"/>
          </p:cNvSpPr>
          <p:nvPr>
            <p:ph idx="1"/>
          </p:nvPr>
        </p:nvSpPr>
        <p:spPr/>
        <p:txBody>
          <a:bodyPr/>
          <a:lstStyle/>
          <a:p>
            <a:r>
              <a:rPr lang="en-US" dirty="0" smtClean="0"/>
              <a:t>9 families (apart from bats)</a:t>
            </a:r>
          </a:p>
          <a:p>
            <a:r>
              <a:rPr lang="en-US" dirty="0" smtClean="0"/>
              <a:t>Monotremes (egg-laying mammals):</a:t>
            </a:r>
          </a:p>
          <a:p>
            <a:pPr lvl="1"/>
            <a:r>
              <a:rPr lang="en-US" dirty="0" smtClean="0"/>
              <a:t>Duck-billed Platypus</a:t>
            </a:r>
          </a:p>
          <a:p>
            <a:pPr lvl="1"/>
            <a:r>
              <a:rPr lang="en-US" dirty="0" smtClean="0"/>
              <a:t>Echidna (Spiny ant eater)</a:t>
            </a:r>
          </a:p>
          <a:p>
            <a:r>
              <a:rPr lang="en-US" dirty="0" smtClean="0"/>
              <a:t>Marsupials (Pouched mammals):</a:t>
            </a:r>
          </a:p>
          <a:p>
            <a:pPr lvl="1"/>
            <a:r>
              <a:rPr lang="en-US" dirty="0" smtClean="0"/>
              <a:t>Kangaroos</a:t>
            </a:r>
          </a:p>
          <a:p>
            <a:pPr lvl="1"/>
            <a:r>
              <a:rPr lang="en-US" dirty="0" smtClean="0"/>
              <a:t>Wallabies</a:t>
            </a:r>
          </a:p>
          <a:p>
            <a:pPr lvl="1"/>
            <a:r>
              <a:rPr lang="en-US" dirty="0" smtClean="0"/>
              <a:t>Bandicoots</a:t>
            </a:r>
          </a:p>
          <a:p>
            <a:pPr lvl="1"/>
            <a:r>
              <a:rPr lang="en-US" dirty="0" smtClean="0"/>
              <a:t>Phalangers</a:t>
            </a:r>
          </a:p>
          <a:p>
            <a:pPr lvl="1"/>
            <a:r>
              <a:rPr lang="en-US" dirty="0" smtClean="0"/>
              <a:t>Koalas</a:t>
            </a:r>
          </a:p>
          <a:p>
            <a:pPr lvl="1"/>
            <a:r>
              <a:rPr lang="en-US" dirty="0" smtClean="0"/>
              <a:t>Wombats</a:t>
            </a:r>
          </a:p>
          <a:p>
            <a:r>
              <a:rPr lang="en-US" dirty="0" smtClean="0"/>
              <a:t>Placental mammals:</a:t>
            </a:r>
          </a:p>
          <a:p>
            <a:pPr lvl="1"/>
            <a:r>
              <a:rPr lang="en-US" dirty="0" smtClean="0"/>
              <a:t>Murid mouse</a:t>
            </a:r>
          </a:p>
        </p:txBody>
      </p:sp>
    </p:spTree>
    <p:extLst>
      <p:ext uri="{BB962C8B-B14F-4D97-AF65-F5344CB8AC3E}">
        <p14:creationId xmlns:p14="http://schemas.microsoft.com/office/powerpoint/2010/main" val="32266676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Birds </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Vast diversity present</a:t>
            </a:r>
          </a:p>
          <a:p>
            <a:r>
              <a:rPr lang="en-US" dirty="0" smtClean="0"/>
              <a:t>10 unique families</a:t>
            </a:r>
          </a:p>
          <a:p>
            <a:r>
              <a:rPr lang="en-US" dirty="0" smtClean="0"/>
              <a:t>Running birds (Ratites) present:</a:t>
            </a:r>
          </a:p>
          <a:p>
            <a:pPr lvl="1"/>
            <a:r>
              <a:rPr lang="en-US" dirty="0" smtClean="0"/>
              <a:t>Emu</a:t>
            </a:r>
          </a:p>
          <a:p>
            <a:pPr lvl="1"/>
            <a:r>
              <a:rPr lang="en-US" dirty="0" smtClean="0"/>
              <a:t>Cassowary</a:t>
            </a:r>
          </a:p>
          <a:p>
            <a:pPr lvl="1"/>
            <a:r>
              <a:rPr lang="en-US" dirty="0" smtClean="0"/>
              <a:t>Kiwi  </a:t>
            </a:r>
          </a:p>
          <a:p>
            <a:r>
              <a:rPr lang="en-US" dirty="0" smtClean="0"/>
              <a:t>Honey suckers</a:t>
            </a:r>
          </a:p>
          <a:p>
            <a:r>
              <a:rPr lang="en-US" dirty="0" smtClean="0"/>
              <a:t>Lyre bird</a:t>
            </a:r>
          </a:p>
          <a:p>
            <a:r>
              <a:rPr lang="en-US" dirty="0" smtClean="0"/>
              <a:t>Bower bird</a:t>
            </a:r>
          </a:p>
          <a:p>
            <a:r>
              <a:rPr lang="en-US" dirty="0" smtClean="0"/>
              <a:t>Bird of Paradise</a:t>
            </a:r>
          </a:p>
          <a:p>
            <a:r>
              <a:rPr lang="en-US" dirty="0" smtClean="0"/>
              <a:t>Tooth-billed pigeons</a:t>
            </a:r>
          </a:p>
          <a:p>
            <a:r>
              <a:rPr lang="en-US" dirty="0" smtClean="0"/>
              <a:t>Parrots: three exclusive sub-families</a:t>
            </a:r>
          </a:p>
          <a:p>
            <a:pPr lvl="1"/>
            <a:r>
              <a:rPr lang="en-US" dirty="0" smtClean="0"/>
              <a:t>Pygmy parrots</a:t>
            </a:r>
          </a:p>
          <a:p>
            <a:pPr lvl="1"/>
            <a:r>
              <a:rPr lang="en-US" dirty="0" smtClean="0"/>
              <a:t>Cockatoos</a:t>
            </a:r>
          </a:p>
          <a:p>
            <a:pPr lvl="1"/>
            <a:r>
              <a:rPr lang="en-US" dirty="0" smtClean="0"/>
              <a:t>Lories</a:t>
            </a:r>
          </a:p>
          <a:p>
            <a:r>
              <a:rPr lang="en-US" dirty="0" smtClean="0"/>
              <a:t>Trogons</a:t>
            </a:r>
          </a:p>
          <a:p>
            <a:r>
              <a:rPr lang="en-US" dirty="0" smtClean="0"/>
              <a:t>Cuckoos</a:t>
            </a:r>
          </a:p>
          <a:p>
            <a:r>
              <a:rPr lang="en-US" dirty="0" smtClean="0"/>
              <a:t>Kingfisher</a:t>
            </a:r>
          </a:p>
          <a:p>
            <a:r>
              <a:rPr lang="en-US" dirty="0" smtClean="0"/>
              <a:t>Honey-eaters</a:t>
            </a:r>
          </a:p>
        </p:txBody>
      </p:sp>
    </p:spTree>
    <p:extLst>
      <p:ext uri="{BB962C8B-B14F-4D97-AF65-F5344CB8AC3E}">
        <p14:creationId xmlns:p14="http://schemas.microsoft.com/office/powerpoint/2010/main" val="42519533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400" dirty="0" smtClean="0"/>
              <a:t>Reptiles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Moderately varied reptilian fauna</a:t>
            </a:r>
          </a:p>
          <a:p>
            <a:r>
              <a:rPr lang="en-US" dirty="0" smtClean="0"/>
              <a:t>250 species of small lizards</a:t>
            </a:r>
          </a:p>
          <a:p>
            <a:r>
              <a:rPr lang="en-US" dirty="0" smtClean="0"/>
              <a:t>Large lizard: Komodo dragon</a:t>
            </a:r>
          </a:p>
          <a:p>
            <a:r>
              <a:rPr lang="en-US" dirty="0" smtClean="0"/>
              <a:t>Crocodiles</a:t>
            </a:r>
          </a:p>
          <a:p>
            <a:r>
              <a:rPr lang="en-US" dirty="0" smtClean="0"/>
              <a:t>Two exclusive families:</a:t>
            </a:r>
          </a:p>
          <a:p>
            <a:pPr lvl="1"/>
            <a:r>
              <a:rPr lang="en-US" dirty="0" smtClean="0"/>
              <a:t>Scale footed lizard</a:t>
            </a:r>
          </a:p>
          <a:p>
            <a:pPr lvl="1"/>
            <a:r>
              <a:rPr lang="en-US" dirty="0" smtClean="0"/>
              <a:t>Fly river turtle</a:t>
            </a:r>
          </a:p>
          <a:p>
            <a:r>
              <a:rPr lang="en-US" sz="3200" b="1" dirty="0" smtClean="0"/>
              <a:t>Amphibians</a:t>
            </a:r>
          </a:p>
          <a:p>
            <a:r>
              <a:rPr lang="en-US" dirty="0" smtClean="0"/>
              <a:t>No toads and tailed amphibians</a:t>
            </a:r>
          </a:p>
          <a:p>
            <a:r>
              <a:rPr lang="en-US" dirty="0" smtClean="0"/>
              <a:t>Tree frogs and common frog in abundance-about 100 species</a:t>
            </a:r>
          </a:p>
          <a:p>
            <a:r>
              <a:rPr lang="en-US" sz="3900" b="1" dirty="0" smtClean="0"/>
              <a:t>Fish</a:t>
            </a:r>
          </a:p>
          <a:p>
            <a:r>
              <a:rPr lang="en-US" dirty="0" smtClean="0"/>
              <a:t>Australian lung fish: Neoceratodus</a:t>
            </a:r>
            <a:endParaRPr lang="en-US" dirty="0"/>
          </a:p>
        </p:txBody>
      </p:sp>
    </p:spTree>
    <p:extLst>
      <p:ext uri="{BB962C8B-B14F-4D97-AF65-F5344CB8AC3E}">
        <p14:creationId xmlns:p14="http://schemas.microsoft.com/office/powerpoint/2010/main" val="25492519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746" y="92938"/>
            <a:ext cx="2847975" cy="1609725"/>
          </a:xfrm>
          <a:prstGeom prst="rect">
            <a:avLst/>
          </a:prstGeom>
        </p:spPr>
      </p:pic>
      <p:pic>
        <p:nvPicPr>
          <p:cNvPr id="6" name="Picture 5"/>
          <p:cNvPicPr>
            <a:picLocks noChangeAspect="1"/>
          </p:cNvPicPr>
          <p:nvPr/>
        </p:nvPicPr>
        <p:blipFill>
          <a:blip r:embed="rId3"/>
          <a:stretch>
            <a:fillRect/>
          </a:stretch>
        </p:blipFill>
        <p:spPr>
          <a:xfrm>
            <a:off x="3312994" y="-13748"/>
            <a:ext cx="2028825" cy="2257425"/>
          </a:xfrm>
          <a:prstGeom prst="rect">
            <a:avLst/>
          </a:prstGeom>
        </p:spPr>
      </p:pic>
      <p:pic>
        <p:nvPicPr>
          <p:cNvPr id="7" name="Picture 6"/>
          <p:cNvPicPr>
            <a:picLocks noChangeAspect="1"/>
          </p:cNvPicPr>
          <p:nvPr/>
        </p:nvPicPr>
        <p:blipFill>
          <a:blip r:embed="rId4"/>
          <a:stretch>
            <a:fillRect/>
          </a:stretch>
        </p:blipFill>
        <p:spPr>
          <a:xfrm>
            <a:off x="5784092" y="92653"/>
            <a:ext cx="2219325" cy="1838325"/>
          </a:xfrm>
          <a:prstGeom prst="rect">
            <a:avLst/>
          </a:prstGeom>
        </p:spPr>
      </p:pic>
      <p:pic>
        <p:nvPicPr>
          <p:cNvPr id="8" name="Picture 7"/>
          <p:cNvPicPr>
            <a:picLocks noChangeAspect="1"/>
          </p:cNvPicPr>
          <p:nvPr/>
        </p:nvPicPr>
        <p:blipFill>
          <a:blip r:embed="rId5"/>
          <a:stretch>
            <a:fillRect/>
          </a:stretch>
        </p:blipFill>
        <p:spPr>
          <a:xfrm>
            <a:off x="200096" y="2161910"/>
            <a:ext cx="3028950" cy="1514475"/>
          </a:xfrm>
          <a:prstGeom prst="rect">
            <a:avLst/>
          </a:prstGeom>
        </p:spPr>
      </p:pic>
      <p:pic>
        <p:nvPicPr>
          <p:cNvPr id="9" name="Picture 8"/>
          <p:cNvPicPr>
            <a:picLocks noChangeAspect="1"/>
          </p:cNvPicPr>
          <p:nvPr/>
        </p:nvPicPr>
        <p:blipFill>
          <a:blip r:embed="rId6"/>
          <a:stretch>
            <a:fillRect/>
          </a:stretch>
        </p:blipFill>
        <p:spPr>
          <a:xfrm>
            <a:off x="228600" y="4527091"/>
            <a:ext cx="2409825" cy="1895475"/>
          </a:xfrm>
          <a:prstGeom prst="rect">
            <a:avLst/>
          </a:prstGeom>
        </p:spPr>
      </p:pic>
      <p:pic>
        <p:nvPicPr>
          <p:cNvPr id="10" name="Picture 9"/>
          <p:cNvPicPr>
            <a:picLocks noChangeAspect="1"/>
          </p:cNvPicPr>
          <p:nvPr/>
        </p:nvPicPr>
        <p:blipFill>
          <a:blip r:embed="rId7"/>
          <a:stretch>
            <a:fillRect/>
          </a:stretch>
        </p:blipFill>
        <p:spPr>
          <a:xfrm>
            <a:off x="6172200" y="2348419"/>
            <a:ext cx="2724150" cy="1676400"/>
          </a:xfrm>
          <a:prstGeom prst="rect">
            <a:avLst/>
          </a:prstGeom>
        </p:spPr>
      </p:pic>
      <p:sp>
        <p:nvSpPr>
          <p:cNvPr id="11" name="TextBox 10"/>
          <p:cNvSpPr txBox="1"/>
          <p:nvPr/>
        </p:nvSpPr>
        <p:spPr>
          <a:xfrm>
            <a:off x="723330" y="1746312"/>
            <a:ext cx="1524000" cy="369332"/>
          </a:xfrm>
          <a:prstGeom prst="rect">
            <a:avLst/>
          </a:prstGeom>
          <a:noFill/>
        </p:spPr>
        <p:txBody>
          <a:bodyPr wrap="square" rtlCol="0">
            <a:spAutoFit/>
          </a:bodyPr>
          <a:lstStyle/>
          <a:p>
            <a:r>
              <a:rPr lang="en-US" dirty="0" smtClean="0"/>
              <a:t>Kangaroo</a:t>
            </a:r>
            <a:endParaRPr lang="en-US" dirty="0"/>
          </a:p>
        </p:txBody>
      </p:sp>
      <p:sp>
        <p:nvSpPr>
          <p:cNvPr id="12" name="TextBox 11"/>
          <p:cNvSpPr txBox="1"/>
          <p:nvPr/>
        </p:nvSpPr>
        <p:spPr>
          <a:xfrm>
            <a:off x="6629400" y="4147498"/>
            <a:ext cx="2266950" cy="369332"/>
          </a:xfrm>
          <a:prstGeom prst="rect">
            <a:avLst/>
          </a:prstGeom>
          <a:noFill/>
        </p:spPr>
        <p:txBody>
          <a:bodyPr wrap="square" rtlCol="0">
            <a:spAutoFit/>
          </a:bodyPr>
          <a:lstStyle/>
          <a:p>
            <a:r>
              <a:rPr lang="en-US" dirty="0" smtClean="0"/>
              <a:t>Murid mouse</a:t>
            </a:r>
            <a:endParaRPr lang="en-US" dirty="0"/>
          </a:p>
        </p:txBody>
      </p:sp>
      <p:sp>
        <p:nvSpPr>
          <p:cNvPr id="13" name="TextBox 12"/>
          <p:cNvSpPr txBox="1"/>
          <p:nvPr/>
        </p:nvSpPr>
        <p:spPr>
          <a:xfrm>
            <a:off x="3807726" y="2412628"/>
            <a:ext cx="1371600" cy="369332"/>
          </a:xfrm>
          <a:prstGeom prst="rect">
            <a:avLst/>
          </a:prstGeom>
          <a:noFill/>
        </p:spPr>
        <p:txBody>
          <a:bodyPr wrap="square" rtlCol="0">
            <a:spAutoFit/>
          </a:bodyPr>
          <a:lstStyle/>
          <a:p>
            <a:r>
              <a:rPr lang="en-US" dirty="0" smtClean="0"/>
              <a:t>Koala</a:t>
            </a:r>
            <a:endParaRPr lang="en-US" dirty="0"/>
          </a:p>
        </p:txBody>
      </p:sp>
      <p:sp>
        <p:nvSpPr>
          <p:cNvPr id="14" name="TextBox 13"/>
          <p:cNvSpPr txBox="1"/>
          <p:nvPr/>
        </p:nvSpPr>
        <p:spPr>
          <a:xfrm>
            <a:off x="609600" y="6553200"/>
            <a:ext cx="1295400" cy="369332"/>
          </a:xfrm>
          <a:prstGeom prst="rect">
            <a:avLst/>
          </a:prstGeom>
          <a:noFill/>
        </p:spPr>
        <p:txBody>
          <a:bodyPr wrap="square" rtlCol="0">
            <a:spAutoFit/>
          </a:bodyPr>
          <a:lstStyle/>
          <a:p>
            <a:r>
              <a:rPr lang="en-US" dirty="0" err="1" smtClean="0"/>
              <a:t>Numbat</a:t>
            </a:r>
            <a:endParaRPr lang="en-US" dirty="0"/>
          </a:p>
        </p:txBody>
      </p:sp>
      <p:sp>
        <p:nvSpPr>
          <p:cNvPr id="15" name="TextBox 14"/>
          <p:cNvSpPr txBox="1"/>
          <p:nvPr/>
        </p:nvSpPr>
        <p:spPr>
          <a:xfrm>
            <a:off x="645923" y="3832551"/>
            <a:ext cx="1799088" cy="369332"/>
          </a:xfrm>
          <a:prstGeom prst="rect">
            <a:avLst/>
          </a:prstGeom>
          <a:noFill/>
        </p:spPr>
        <p:txBody>
          <a:bodyPr wrap="square" rtlCol="0">
            <a:spAutoFit/>
          </a:bodyPr>
          <a:lstStyle/>
          <a:p>
            <a:r>
              <a:rPr lang="en-US" dirty="0" smtClean="0"/>
              <a:t>Wombat</a:t>
            </a:r>
            <a:endParaRPr lang="en-US" dirty="0"/>
          </a:p>
        </p:txBody>
      </p:sp>
      <p:sp>
        <p:nvSpPr>
          <p:cNvPr id="16" name="TextBox 15"/>
          <p:cNvSpPr txBox="1"/>
          <p:nvPr/>
        </p:nvSpPr>
        <p:spPr>
          <a:xfrm>
            <a:off x="6172200" y="1977244"/>
            <a:ext cx="1701348" cy="369332"/>
          </a:xfrm>
          <a:prstGeom prst="rect">
            <a:avLst/>
          </a:prstGeom>
          <a:noFill/>
        </p:spPr>
        <p:txBody>
          <a:bodyPr wrap="square" rtlCol="0">
            <a:spAutoFit/>
          </a:bodyPr>
          <a:lstStyle/>
          <a:p>
            <a:r>
              <a:rPr lang="en-US" dirty="0" err="1" smtClean="0"/>
              <a:t>Phalanger</a:t>
            </a:r>
            <a:endParaRPr lang="en-US" dirty="0"/>
          </a:p>
        </p:txBody>
      </p:sp>
      <p:pic>
        <p:nvPicPr>
          <p:cNvPr id="17" name="Picture 16"/>
          <p:cNvPicPr>
            <a:picLocks noChangeAspect="1"/>
          </p:cNvPicPr>
          <p:nvPr/>
        </p:nvPicPr>
        <p:blipFill>
          <a:blip r:embed="rId8"/>
          <a:stretch>
            <a:fillRect/>
          </a:stretch>
        </p:blipFill>
        <p:spPr>
          <a:xfrm>
            <a:off x="3279655" y="2752761"/>
            <a:ext cx="2462997" cy="1847248"/>
          </a:xfrm>
          <a:prstGeom prst="rect">
            <a:avLst/>
          </a:prstGeom>
        </p:spPr>
      </p:pic>
      <p:sp>
        <p:nvSpPr>
          <p:cNvPr id="18" name="TextBox 17"/>
          <p:cNvSpPr txBox="1"/>
          <p:nvPr/>
        </p:nvSpPr>
        <p:spPr>
          <a:xfrm>
            <a:off x="3440479" y="4728093"/>
            <a:ext cx="1773853" cy="381000"/>
          </a:xfrm>
          <a:prstGeom prst="rect">
            <a:avLst/>
          </a:prstGeom>
          <a:noFill/>
        </p:spPr>
        <p:txBody>
          <a:bodyPr wrap="square" rtlCol="0">
            <a:spAutoFit/>
          </a:bodyPr>
          <a:lstStyle/>
          <a:p>
            <a:r>
              <a:rPr lang="en-US" dirty="0" smtClean="0"/>
              <a:t>Possum</a:t>
            </a:r>
            <a:endParaRPr lang="en-US" dirty="0"/>
          </a:p>
        </p:txBody>
      </p:sp>
      <p:pic>
        <p:nvPicPr>
          <p:cNvPr id="19" name="Picture 18"/>
          <p:cNvPicPr>
            <a:picLocks noChangeAspect="1"/>
          </p:cNvPicPr>
          <p:nvPr/>
        </p:nvPicPr>
        <p:blipFill>
          <a:blip r:embed="rId9"/>
          <a:stretch>
            <a:fillRect/>
          </a:stretch>
        </p:blipFill>
        <p:spPr>
          <a:xfrm>
            <a:off x="5742652" y="4558336"/>
            <a:ext cx="2647950" cy="1724025"/>
          </a:xfrm>
          <a:prstGeom prst="rect">
            <a:avLst/>
          </a:prstGeom>
        </p:spPr>
      </p:pic>
      <p:sp>
        <p:nvSpPr>
          <p:cNvPr id="20" name="TextBox 19"/>
          <p:cNvSpPr txBox="1"/>
          <p:nvPr/>
        </p:nvSpPr>
        <p:spPr>
          <a:xfrm>
            <a:off x="6172200" y="6422566"/>
            <a:ext cx="1831217" cy="369332"/>
          </a:xfrm>
          <a:prstGeom prst="rect">
            <a:avLst/>
          </a:prstGeom>
          <a:noFill/>
        </p:spPr>
        <p:txBody>
          <a:bodyPr wrap="square" rtlCol="0">
            <a:spAutoFit/>
          </a:bodyPr>
          <a:lstStyle/>
          <a:p>
            <a:r>
              <a:rPr lang="en-US" dirty="0" smtClean="0"/>
              <a:t>Wallaby</a:t>
            </a:r>
            <a:endParaRPr lang="en-US" dirty="0"/>
          </a:p>
        </p:txBody>
      </p:sp>
    </p:spTree>
    <p:extLst>
      <p:ext uri="{BB962C8B-B14F-4D97-AF65-F5344CB8AC3E}">
        <p14:creationId xmlns:p14="http://schemas.microsoft.com/office/powerpoint/2010/main" val="38993734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4800" y="228600"/>
            <a:ext cx="2276475" cy="2000250"/>
          </a:xfrm>
          <a:prstGeom prst="rect">
            <a:avLst/>
          </a:prstGeom>
        </p:spPr>
      </p:pic>
      <p:pic>
        <p:nvPicPr>
          <p:cNvPr id="4" name="Picture 3"/>
          <p:cNvPicPr>
            <a:picLocks noChangeAspect="1"/>
          </p:cNvPicPr>
          <p:nvPr/>
        </p:nvPicPr>
        <p:blipFill>
          <a:blip r:embed="rId3"/>
          <a:stretch>
            <a:fillRect/>
          </a:stretch>
        </p:blipFill>
        <p:spPr>
          <a:xfrm>
            <a:off x="304800" y="2895600"/>
            <a:ext cx="2028825" cy="2247900"/>
          </a:xfrm>
          <a:prstGeom prst="rect">
            <a:avLst/>
          </a:prstGeom>
        </p:spPr>
      </p:pic>
      <p:pic>
        <p:nvPicPr>
          <p:cNvPr id="5" name="Picture 4"/>
          <p:cNvPicPr>
            <a:picLocks noChangeAspect="1"/>
          </p:cNvPicPr>
          <p:nvPr/>
        </p:nvPicPr>
        <p:blipFill>
          <a:blip r:embed="rId4"/>
          <a:stretch>
            <a:fillRect/>
          </a:stretch>
        </p:blipFill>
        <p:spPr>
          <a:xfrm>
            <a:off x="2819400" y="228600"/>
            <a:ext cx="2009775" cy="2276475"/>
          </a:xfrm>
          <a:prstGeom prst="rect">
            <a:avLst/>
          </a:prstGeom>
        </p:spPr>
      </p:pic>
      <p:pic>
        <p:nvPicPr>
          <p:cNvPr id="7" name="Picture 6"/>
          <p:cNvPicPr>
            <a:picLocks noChangeAspect="1"/>
          </p:cNvPicPr>
          <p:nvPr/>
        </p:nvPicPr>
        <p:blipFill>
          <a:blip r:embed="rId5"/>
          <a:stretch>
            <a:fillRect/>
          </a:stretch>
        </p:blipFill>
        <p:spPr>
          <a:xfrm>
            <a:off x="5850554" y="591474"/>
            <a:ext cx="2286000" cy="1771650"/>
          </a:xfrm>
          <a:prstGeom prst="rect">
            <a:avLst/>
          </a:prstGeom>
        </p:spPr>
      </p:pic>
      <p:sp>
        <p:nvSpPr>
          <p:cNvPr id="2" name="TextBox 1"/>
          <p:cNvSpPr txBox="1"/>
          <p:nvPr/>
        </p:nvSpPr>
        <p:spPr>
          <a:xfrm>
            <a:off x="708511" y="2320409"/>
            <a:ext cx="1066800" cy="369332"/>
          </a:xfrm>
          <a:prstGeom prst="rect">
            <a:avLst/>
          </a:prstGeom>
          <a:noFill/>
        </p:spPr>
        <p:txBody>
          <a:bodyPr wrap="square" rtlCol="0">
            <a:spAutoFit/>
          </a:bodyPr>
          <a:lstStyle/>
          <a:p>
            <a:r>
              <a:rPr lang="en-US" dirty="0" smtClean="0"/>
              <a:t>Emu</a:t>
            </a:r>
            <a:endParaRPr lang="en-US" dirty="0"/>
          </a:p>
        </p:txBody>
      </p:sp>
      <p:sp>
        <p:nvSpPr>
          <p:cNvPr id="8" name="TextBox 7"/>
          <p:cNvSpPr txBox="1"/>
          <p:nvPr/>
        </p:nvSpPr>
        <p:spPr>
          <a:xfrm>
            <a:off x="533400" y="5334000"/>
            <a:ext cx="1524000" cy="369332"/>
          </a:xfrm>
          <a:prstGeom prst="rect">
            <a:avLst/>
          </a:prstGeom>
          <a:noFill/>
        </p:spPr>
        <p:txBody>
          <a:bodyPr wrap="square" rtlCol="0">
            <a:spAutoFit/>
          </a:bodyPr>
          <a:lstStyle/>
          <a:p>
            <a:r>
              <a:rPr lang="en-US" dirty="0" smtClean="0"/>
              <a:t>Cassowary</a:t>
            </a:r>
            <a:endParaRPr lang="en-US" dirty="0"/>
          </a:p>
        </p:txBody>
      </p:sp>
      <p:sp>
        <p:nvSpPr>
          <p:cNvPr id="9" name="TextBox 8"/>
          <p:cNvSpPr txBox="1"/>
          <p:nvPr/>
        </p:nvSpPr>
        <p:spPr>
          <a:xfrm>
            <a:off x="2819400" y="2608005"/>
            <a:ext cx="2009775" cy="369332"/>
          </a:xfrm>
          <a:prstGeom prst="rect">
            <a:avLst/>
          </a:prstGeom>
          <a:noFill/>
        </p:spPr>
        <p:txBody>
          <a:bodyPr wrap="square" rtlCol="0">
            <a:spAutoFit/>
          </a:bodyPr>
          <a:lstStyle/>
          <a:p>
            <a:r>
              <a:rPr lang="en-US" dirty="0" smtClean="0"/>
              <a:t>Cockatoo</a:t>
            </a:r>
            <a:endParaRPr lang="en-US" dirty="0"/>
          </a:p>
        </p:txBody>
      </p:sp>
      <p:sp>
        <p:nvSpPr>
          <p:cNvPr id="10" name="TextBox 9"/>
          <p:cNvSpPr txBox="1"/>
          <p:nvPr/>
        </p:nvSpPr>
        <p:spPr>
          <a:xfrm>
            <a:off x="5850554" y="2505075"/>
            <a:ext cx="2150446" cy="369332"/>
          </a:xfrm>
          <a:prstGeom prst="rect">
            <a:avLst/>
          </a:prstGeom>
          <a:noFill/>
        </p:spPr>
        <p:txBody>
          <a:bodyPr wrap="square" rtlCol="0">
            <a:spAutoFit/>
          </a:bodyPr>
          <a:lstStyle/>
          <a:p>
            <a:r>
              <a:rPr lang="en-US" dirty="0" smtClean="0"/>
              <a:t>Pygmy parrots</a:t>
            </a:r>
            <a:endParaRPr lang="en-US" dirty="0"/>
          </a:p>
        </p:txBody>
      </p:sp>
      <p:pic>
        <p:nvPicPr>
          <p:cNvPr id="11" name="Picture 10"/>
          <p:cNvPicPr>
            <a:picLocks noChangeAspect="1"/>
          </p:cNvPicPr>
          <p:nvPr/>
        </p:nvPicPr>
        <p:blipFill>
          <a:blip r:embed="rId6"/>
          <a:stretch>
            <a:fillRect/>
          </a:stretch>
        </p:blipFill>
        <p:spPr>
          <a:xfrm>
            <a:off x="2819400" y="3148012"/>
            <a:ext cx="2619375" cy="1743075"/>
          </a:xfrm>
          <a:prstGeom prst="rect">
            <a:avLst/>
          </a:prstGeom>
        </p:spPr>
      </p:pic>
      <p:sp>
        <p:nvSpPr>
          <p:cNvPr id="12" name="TextBox 11"/>
          <p:cNvSpPr txBox="1"/>
          <p:nvPr/>
        </p:nvSpPr>
        <p:spPr>
          <a:xfrm>
            <a:off x="3048000" y="5143500"/>
            <a:ext cx="1600200" cy="375166"/>
          </a:xfrm>
          <a:prstGeom prst="rect">
            <a:avLst/>
          </a:prstGeom>
          <a:noFill/>
        </p:spPr>
        <p:txBody>
          <a:bodyPr wrap="square" rtlCol="0">
            <a:spAutoFit/>
          </a:bodyPr>
          <a:lstStyle/>
          <a:p>
            <a:r>
              <a:rPr lang="en-US" dirty="0" smtClean="0"/>
              <a:t>Kiwi</a:t>
            </a:r>
            <a:endParaRPr lang="en-US" dirty="0"/>
          </a:p>
        </p:txBody>
      </p:sp>
      <p:pic>
        <p:nvPicPr>
          <p:cNvPr id="13" name="Picture 12"/>
          <p:cNvPicPr>
            <a:picLocks noChangeAspect="1"/>
          </p:cNvPicPr>
          <p:nvPr/>
        </p:nvPicPr>
        <p:blipFill>
          <a:blip r:embed="rId7"/>
          <a:stretch>
            <a:fillRect/>
          </a:stretch>
        </p:blipFill>
        <p:spPr>
          <a:xfrm>
            <a:off x="5715000" y="3148012"/>
            <a:ext cx="2857500" cy="1600200"/>
          </a:xfrm>
          <a:prstGeom prst="rect">
            <a:avLst/>
          </a:prstGeom>
        </p:spPr>
      </p:pic>
      <p:sp>
        <p:nvSpPr>
          <p:cNvPr id="14" name="TextBox 13"/>
          <p:cNvSpPr txBox="1"/>
          <p:nvPr/>
        </p:nvSpPr>
        <p:spPr>
          <a:xfrm>
            <a:off x="5924550" y="4891087"/>
            <a:ext cx="2457450" cy="369332"/>
          </a:xfrm>
          <a:prstGeom prst="rect">
            <a:avLst/>
          </a:prstGeom>
          <a:noFill/>
        </p:spPr>
        <p:txBody>
          <a:bodyPr wrap="square" rtlCol="0">
            <a:spAutoFit/>
          </a:bodyPr>
          <a:lstStyle/>
          <a:p>
            <a:r>
              <a:rPr lang="en-US" dirty="0" smtClean="0"/>
              <a:t>Bird of Paradise</a:t>
            </a:r>
            <a:endParaRPr lang="en-US" dirty="0"/>
          </a:p>
        </p:txBody>
      </p:sp>
    </p:spTree>
    <p:extLst>
      <p:ext uri="{BB962C8B-B14F-4D97-AF65-F5344CB8AC3E}">
        <p14:creationId xmlns:p14="http://schemas.microsoft.com/office/powerpoint/2010/main" val="39140904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381000"/>
            <a:ext cx="3603336" cy="2017868"/>
          </a:xfrm>
          <a:prstGeom prst="rect">
            <a:avLst/>
          </a:prstGeom>
        </p:spPr>
      </p:pic>
      <p:sp>
        <p:nvSpPr>
          <p:cNvPr id="3" name="TextBox 2"/>
          <p:cNvSpPr txBox="1"/>
          <p:nvPr/>
        </p:nvSpPr>
        <p:spPr>
          <a:xfrm>
            <a:off x="798394" y="2577995"/>
            <a:ext cx="1905000" cy="369332"/>
          </a:xfrm>
          <a:prstGeom prst="rect">
            <a:avLst/>
          </a:prstGeom>
          <a:noFill/>
        </p:spPr>
        <p:txBody>
          <a:bodyPr wrap="square" rtlCol="0">
            <a:spAutoFit/>
          </a:bodyPr>
          <a:lstStyle/>
          <a:p>
            <a:r>
              <a:rPr lang="en-US" dirty="0" smtClean="0"/>
              <a:t>Komodo dragon</a:t>
            </a:r>
            <a:endParaRPr lang="en-US" dirty="0"/>
          </a:p>
        </p:txBody>
      </p:sp>
      <p:pic>
        <p:nvPicPr>
          <p:cNvPr id="4" name="Picture 3"/>
          <p:cNvPicPr>
            <a:picLocks noChangeAspect="1"/>
          </p:cNvPicPr>
          <p:nvPr/>
        </p:nvPicPr>
        <p:blipFill>
          <a:blip r:embed="rId3"/>
          <a:stretch>
            <a:fillRect/>
          </a:stretch>
        </p:blipFill>
        <p:spPr>
          <a:xfrm>
            <a:off x="5083959" y="222670"/>
            <a:ext cx="3581400" cy="2176198"/>
          </a:xfrm>
          <a:prstGeom prst="rect">
            <a:avLst/>
          </a:prstGeom>
        </p:spPr>
      </p:pic>
      <p:pic>
        <p:nvPicPr>
          <p:cNvPr id="5" name="Picture 4"/>
          <p:cNvPicPr>
            <a:picLocks noChangeAspect="1"/>
          </p:cNvPicPr>
          <p:nvPr/>
        </p:nvPicPr>
        <p:blipFill>
          <a:blip r:embed="rId4"/>
          <a:stretch>
            <a:fillRect/>
          </a:stretch>
        </p:blipFill>
        <p:spPr>
          <a:xfrm>
            <a:off x="515772" y="3454421"/>
            <a:ext cx="3545734" cy="2359525"/>
          </a:xfrm>
          <a:prstGeom prst="rect">
            <a:avLst/>
          </a:prstGeom>
        </p:spPr>
      </p:pic>
      <p:sp>
        <p:nvSpPr>
          <p:cNvPr id="6" name="TextBox 5"/>
          <p:cNvSpPr txBox="1"/>
          <p:nvPr/>
        </p:nvSpPr>
        <p:spPr>
          <a:xfrm>
            <a:off x="5579259" y="2577995"/>
            <a:ext cx="2590800" cy="369332"/>
          </a:xfrm>
          <a:prstGeom prst="rect">
            <a:avLst/>
          </a:prstGeom>
          <a:noFill/>
        </p:spPr>
        <p:txBody>
          <a:bodyPr wrap="square" rtlCol="0">
            <a:spAutoFit/>
          </a:bodyPr>
          <a:lstStyle/>
          <a:p>
            <a:r>
              <a:rPr lang="en-US" dirty="0" smtClean="0"/>
              <a:t>Scale footed lizard</a:t>
            </a:r>
            <a:endParaRPr lang="en-US" dirty="0"/>
          </a:p>
        </p:txBody>
      </p:sp>
      <p:sp>
        <p:nvSpPr>
          <p:cNvPr id="7" name="TextBox 6"/>
          <p:cNvSpPr txBox="1"/>
          <p:nvPr/>
        </p:nvSpPr>
        <p:spPr>
          <a:xfrm>
            <a:off x="874594" y="6172200"/>
            <a:ext cx="1752600" cy="369332"/>
          </a:xfrm>
          <a:prstGeom prst="rect">
            <a:avLst/>
          </a:prstGeom>
          <a:noFill/>
        </p:spPr>
        <p:txBody>
          <a:bodyPr wrap="square" rtlCol="0">
            <a:spAutoFit/>
          </a:bodyPr>
          <a:lstStyle/>
          <a:p>
            <a:r>
              <a:rPr lang="en-US" dirty="0" smtClean="0"/>
              <a:t>Fly river turtle</a:t>
            </a:r>
            <a:endParaRPr lang="en-US" dirty="0"/>
          </a:p>
        </p:txBody>
      </p:sp>
      <p:pic>
        <p:nvPicPr>
          <p:cNvPr id="8" name="Picture 7"/>
          <p:cNvPicPr>
            <a:picLocks noChangeAspect="1"/>
          </p:cNvPicPr>
          <p:nvPr/>
        </p:nvPicPr>
        <p:blipFill>
          <a:blip r:embed="rId5"/>
          <a:stretch>
            <a:fillRect/>
          </a:stretch>
        </p:blipFill>
        <p:spPr>
          <a:xfrm>
            <a:off x="5230504" y="3486266"/>
            <a:ext cx="3288310" cy="2327680"/>
          </a:xfrm>
          <a:prstGeom prst="rect">
            <a:avLst/>
          </a:prstGeom>
        </p:spPr>
      </p:pic>
      <p:sp>
        <p:nvSpPr>
          <p:cNvPr id="9" name="TextBox 8"/>
          <p:cNvSpPr txBox="1"/>
          <p:nvPr/>
        </p:nvSpPr>
        <p:spPr>
          <a:xfrm>
            <a:off x="6248400" y="6172200"/>
            <a:ext cx="1752600" cy="369332"/>
          </a:xfrm>
          <a:prstGeom prst="rect">
            <a:avLst/>
          </a:prstGeom>
          <a:noFill/>
        </p:spPr>
        <p:txBody>
          <a:bodyPr wrap="square" rtlCol="0">
            <a:spAutoFit/>
          </a:bodyPr>
          <a:lstStyle/>
          <a:p>
            <a:r>
              <a:rPr lang="en-US" dirty="0" smtClean="0"/>
              <a:t>Tree frog</a:t>
            </a:r>
            <a:endParaRPr lang="en-US" dirty="0"/>
          </a:p>
        </p:txBody>
      </p:sp>
    </p:spTree>
    <p:extLst>
      <p:ext uri="{BB962C8B-B14F-4D97-AF65-F5344CB8AC3E}">
        <p14:creationId xmlns:p14="http://schemas.microsoft.com/office/powerpoint/2010/main" val="34534385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rPr>
              <a:t>Palearctic Region</a:t>
            </a:r>
            <a:endParaRPr lang="en-US" dirty="0"/>
          </a:p>
        </p:txBody>
      </p:sp>
      <p:sp>
        <p:nvSpPr>
          <p:cNvPr id="3" name="Content Placeholder 2"/>
          <p:cNvSpPr>
            <a:spLocks noGrp="1"/>
          </p:cNvSpPr>
          <p:nvPr>
            <p:ph idx="1"/>
          </p:nvPr>
        </p:nvSpPr>
        <p:spPr/>
        <p:txBody>
          <a:bodyPr>
            <a:normAutofit fontScale="92500"/>
          </a:bodyPr>
          <a:lstStyle/>
          <a:p>
            <a:r>
              <a:rPr lang="en-US" dirty="0"/>
              <a:t>Largest zoological region that includes whole Europe, North part of Africa, Northern part of China, USSR, Japan, Iran, Afghanistan and Baluchistan of Pakistan</a:t>
            </a:r>
            <a:r>
              <a:rPr lang="en-US" dirty="0" smtClean="0"/>
              <a:t>.</a:t>
            </a:r>
          </a:p>
          <a:p>
            <a:r>
              <a:rPr lang="en-US" dirty="0"/>
              <a:t>1 ) This region shows wide range of temperature fluctuations.</a:t>
            </a:r>
          </a:p>
          <a:p>
            <a:r>
              <a:rPr lang="en-US" dirty="0"/>
              <a:t>2) It also shows wide range of fluctuation in the amount of rainfall.</a:t>
            </a:r>
          </a:p>
          <a:p>
            <a:r>
              <a:rPr lang="en-US" dirty="0"/>
              <a:t>3) It includes polar arctic region.</a:t>
            </a:r>
          </a:p>
          <a:p>
            <a:r>
              <a:rPr lang="en-US" dirty="0"/>
              <a:t>4) On its Northern side it shows temperate conditions</a:t>
            </a:r>
          </a:p>
          <a:p>
            <a:r>
              <a:rPr lang="en-US" dirty="0"/>
              <a:t>5) Eastern Asia shows deciduous forests.</a:t>
            </a:r>
          </a:p>
          <a:p>
            <a:r>
              <a:rPr lang="en-US" dirty="0"/>
              <a:t>6) In the Northern region ‘Steppe’ grass lands are present.</a:t>
            </a:r>
          </a:p>
          <a:p>
            <a:endParaRPr lang="en-US" dirty="0"/>
          </a:p>
          <a:p>
            <a:endParaRPr lang="en-US" dirty="0"/>
          </a:p>
        </p:txBody>
      </p:sp>
    </p:spTree>
    <p:extLst>
      <p:ext uri="{BB962C8B-B14F-4D97-AF65-F5344CB8AC3E}">
        <p14:creationId xmlns:p14="http://schemas.microsoft.com/office/powerpoint/2010/main" val="12707543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Neotropical region</a:t>
            </a:r>
            <a:endParaRPr lang="en-US" dirty="0"/>
          </a:p>
        </p:txBody>
      </p:sp>
      <p:sp>
        <p:nvSpPr>
          <p:cNvPr id="3" name="Content Placeholder 2"/>
          <p:cNvSpPr>
            <a:spLocks noGrp="1"/>
          </p:cNvSpPr>
          <p:nvPr>
            <p:ph idx="1"/>
          </p:nvPr>
        </p:nvSpPr>
        <p:spPr/>
        <p:txBody>
          <a:bodyPr>
            <a:normAutofit fontScale="92500"/>
          </a:bodyPr>
          <a:lstStyle/>
          <a:p>
            <a:r>
              <a:rPr lang="en-US" dirty="0"/>
              <a:t>This region includes South America, Central America, Mexico and West Indies.</a:t>
            </a:r>
          </a:p>
          <a:p>
            <a:r>
              <a:rPr lang="en-US" dirty="0" smtClean="0"/>
              <a:t>This </a:t>
            </a:r>
            <a:r>
              <a:rPr lang="en-US" dirty="0"/>
              <a:t>region shows tropical conditions. The southern part of South America shows temperate zones, because of these varied environmental conditions Luxuriant forests, Deserts, Plains and Rivers are common. </a:t>
            </a:r>
            <a:endParaRPr lang="en-US" dirty="0" smtClean="0"/>
          </a:p>
          <a:p>
            <a:r>
              <a:rPr lang="en-US" dirty="0"/>
              <a:t>1) In the Amazon region thick forests are present. They are all evergreen forests.</a:t>
            </a:r>
          </a:p>
          <a:p>
            <a:r>
              <a:rPr lang="en-US" dirty="0"/>
              <a:t>2) Grassy plains present in Argentina. </a:t>
            </a:r>
          </a:p>
          <a:p>
            <a:r>
              <a:rPr lang="en-US" dirty="0"/>
              <a:t>3) This region shows Mountains. Because of these conditions good vegetation is seen and rich fauna is present.</a:t>
            </a:r>
          </a:p>
          <a:p>
            <a:endParaRPr lang="en-US" dirty="0"/>
          </a:p>
        </p:txBody>
      </p:sp>
    </p:spTree>
    <p:extLst>
      <p:ext uri="{BB962C8B-B14F-4D97-AF65-F5344CB8AC3E}">
        <p14:creationId xmlns:p14="http://schemas.microsoft.com/office/powerpoint/2010/main" val="24335236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smtClean="0"/>
              <a:t>155 families of terrestrial vertebrates</a:t>
            </a:r>
          </a:p>
          <a:p>
            <a:r>
              <a:rPr lang="en-US" dirty="0" smtClean="0"/>
              <a:t>39 endemic families</a:t>
            </a:r>
          </a:p>
          <a:p>
            <a:r>
              <a:rPr lang="en-US" dirty="0" smtClean="0"/>
              <a:t>Mammals:</a:t>
            </a:r>
          </a:p>
          <a:p>
            <a:r>
              <a:rPr lang="en-US" dirty="0" smtClean="0"/>
              <a:t>32 families (excluding bats)</a:t>
            </a:r>
          </a:p>
          <a:p>
            <a:pPr lvl="1"/>
            <a:r>
              <a:rPr lang="en-US" dirty="0" smtClean="0"/>
              <a:t>16 endemic</a:t>
            </a:r>
          </a:p>
          <a:p>
            <a:r>
              <a:rPr lang="en-US" dirty="0" smtClean="0"/>
              <a:t>Order Xenarthra is endemic and represented by the following three families:</a:t>
            </a:r>
          </a:p>
          <a:p>
            <a:pPr lvl="1"/>
            <a:r>
              <a:rPr lang="en-US" dirty="0" smtClean="0"/>
              <a:t>Sloths</a:t>
            </a:r>
          </a:p>
          <a:p>
            <a:pPr lvl="1"/>
            <a:r>
              <a:rPr lang="en-US" dirty="0" smtClean="0"/>
              <a:t>Anteaters</a:t>
            </a:r>
          </a:p>
          <a:p>
            <a:pPr lvl="1"/>
            <a:r>
              <a:rPr lang="en-US" dirty="0" smtClean="0"/>
              <a:t>Armadillos</a:t>
            </a:r>
          </a:p>
          <a:p>
            <a:r>
              <a:rPr lang="en-US" dirty="0" smtClean="0"/>
              <a:t>Two families of marsupials:</a:t>
            </a:r>
          </a:p>
          <a:p>
            <a:r>
              <a:rPr lang="en-US" dirty="0" smtClean="0"/>
              <a:t>Caenolestidae</a:t>
            </a:r>
          </a:p>
          <a:p>
            <a:r>
              <a:rPr lang="en-US" dirty="0" smtClean="0"/>
              <a:t>Opossum </a:t>
            </a:r>
          </a:p>
        </p:txBody>
      </p:sp>
    </p:spTree>
    <p:extLst>
      <p:ext uri="{BB962C8B-B14F-4D97-AF65-F5344CB8AC3E}">
        <p14:creationId xmlns:p14="http://schemas.microsoft.com/office/powerpoint/2010/main" val="23722254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9550" y="124360"/>
            <a:ext cx="2800350" cy="1638300"/>
          </a:xfrm>
          <a:prstGeom prst="rect">
            <a:avLst/>
          </a:prstGeom>
        </p:spPr>
      </p:pic>
      <p:pic>
        <p:nvPicPr>
          <p:cNvPr id="5" name="Picture 4"/>
          <p:cNvPicPr>
            <a:picLocks noChangeAspect="1"/>
          </p:cNvPicPr>
          <p:nvPr/>
        </p:nvPicPr>
        <p:blipFill>
          <a:blip r:embed="rId3"/>
          <a:stretch>
            <a:fillRect/>
          </a:stretch>
        </p:blipFill>
        <p:spPr>
          <a:xfrm>
            <a:off x="3089791" y="1505164"/>
            <a:ext cx="2800350" cy="2097559"/>
          </a:xfrm>
          <a:prstGeom prst="rect">
            <a:avLst/>
          </a:prstGeom>
        </p:spPr>
      </p:pic>
      <p:pic>
        <p:nvPicPr>
          <p:cNvPr id="6" name="Picture 5"/>
          <p:cNvPicPr>
            <a:picLocks noChangeAspect="1"/>
          </p:cNvPicPr>
          <p:nvPr/>
        </p:nvPicPr>
        <p:blipFill>
          <a:blip r:embed="rId4"/>
          <a:stretch>
            <a:fillRect/>
          </a:stretch>
        </p:blipFill>
        <p:spPr>
          <a:xfrm>
            <a:off x="5246307" y="66540"/>
            <a:ext cx="3398052" cy="1646261"/>
          </a:xfrm>
          <a:prstGeom prst="rect">
            <a:avLst/>
          </a:prstGeom>
        </p:spPr>
      </p:pic>
      <p:pic>
        <p:nvPicPr>
          <p:cNvPr id="7" name="Picture 6"/>
          <p:cNvPicPr>
            <a:picLocks noChangeAspect="1"/>
          </p:cNvPicPr>
          <p:nvPr/>
        </p:nvPicPr>
        <p:blipFill>
          <a:blip r:embed="rId5"/>
          <a:stretch>
            <a:fillRect/>
          </a:stretch>
        </p:blipFill>
        <p:spPr>
          <a:xfrm>
            <a:off x="118232" y="3812152"/>
            <a:ext cx="2971800" cy="2103634"/>
          </a:xfrm>
          <a:prstGeom prst="rect">
            <a:avLst/>
          </a:prstGeom>
        </p:spPr>
      </p:pic>
      <p:pic>
        <p:nvPicPr>
          <p:cNvPr id="8" name="Picture 7"/>
          <p:cNvPicPr>
            <a:picLocks noChangeAspect="1"/>
          </p:cNvPicPr>
          <p:nvPr/>
        </p:nvPicPr>
        <p:blipFill>
          <a:blip r:embed="rId6"/>
          <a:stretch>
            <a:fillRect/>
          </a:stretch>
        </p:blipFill>
        <p:spPr>
          <a:xfrm>
            <a:off x="6038850" y="3276772"/>
            <a:ext cx="2743200" cy="2245442"/>
          </a:xfrm>
          <a:prstGeom prst="rect">
            <a:avLst/>
          </a:prstGeom>
        </p:spPr>
      </p:pic>
      <p:sp>
        <p:nvSpPr>
          <p:cNvPr id="9" name="TextBox 8"/>
          <p:cNvSpPr txBox="1"/>
          <p:nvPr/>
        </p:nvSpPr>
        <p:spPr>
          <a:xfrm>
            <a:off x="533400" y="2133600"/>
            <a:ext cx="1905000" cy="369332"/>
          </a:xfrm>
          <a:prstGeom prst="rect">
            <a:avLst/>
          </a:prstGeom>
          <a:noFill/>
        </p:spPr>
        <p:txBody>
          <a:bodyPr wrap="square" rtlCol="0">
            <a:spAutoFit/>
          </a:bodyPr>
          <a:lstStyle/>
          <a:p>
            <a:r>
              <a:rPr lang="en-US" dirty="0" smtClean="0"/>
              <a:t>Armadillo</a:t>
            </a:r>
            <a:endParaRPr lang="en-US" dirty="0"/>
          </a:p>
        </p:txBody>
      </p:sp>
      <p:sp>
        <p:nvSpPr>
          <p:cNvPr id="10" name="TextBox 9"/>
          <p:cNvSpPr txBox="1"/>
          <p:nvPr/>
        </p:nvSpPr>
        <p:spPr>
          <a:xfrm>
            <a:off x="6324600" y="1996365"/>
            <a:ext cx="1828800" cy="369332"/>
          </a:xfrm>
          <a:prstGeom prst="rect">
            <a:avLst/>
          </a:prstGeom>
          <a:noFill/>
        </p:spPr>
        <p:txBody>
          <a:bodyPr wrap="square" rtlCol="0">
            <a:spAutoFit/>
          </a:bodyPr>
          <a:lstStyle/>
          <a:p>
            <a:r>
              <a:rPr lang="en-US" dirty="0" smtClean="0"/>
              <a:t>Ant eater</a:t>
            </a:r>
            <a:endParaRPr lang="en-US" dirty="0"/>
          </a:p>
        </p:txBody>
      </p:sp>
      <p:sp>
        <p:nvSpPr>
          <p:cNvPr id="11" name="TextBox 10"/>
          <p:cNvSpPr txBox="1"/>
          <p:nvPr/>
        </p:nvSpPr>
        <p:spPr>
          <a:xfrm>
            <a:off x="3499481" y="3634903"/>
            <a:ext cx="1699026" cy="369332"/>
          </a:xfrm>
          <a:prstGeom prst="rect">
            <a:avLst/>
          </a:prstGeom>
          <a:noFill/>
        </p:spPr>
        <p:txBody>
          <a:bodyPr wrap="square" rtlCol="0">
            <a:spAutoFit/>
          </a:bodyPr>
          <a:lstStyle/>
          <a:p>
            <a:r>
              <a:rPr lang="en-US" dirty="0" smtClean="0"/>
              <a:t>Sloth</a:t>
            </a:r>
            <a:endParaRPr lang="en-US" dirty="0"/>
          </a:p>
        </p:txBody>
      </p:sp>
      <p:sp>
        <p:nvSpPr>
          <p:cNvPr id="12" name="TextBox 11"/>
          <p:cNvSpPr txBox="1"/>
          <p:nvPr/>
        </p:nvSpPr>
        <p:spPr>
          <a:xfrm>
            <a:off x="6299579" y="5791200"/>
            <a:ext cx="2133600" cy="369332"/>
          </a:xfrm>
          <a:prstGeom prst="rect">
            <a:avLst/>
          </a:prstGeom>
          <a:noFill/>
        </p:spPr>
        <p:txBody>
          <a:bodyPr wrap="square" rtlCol="0">
            <a:spAutoFit/>
          </a:bodyPr>
          <a:lstStyle/>
          <a:p>
            <a:r>
              <a:rPr lang="en-US" dirty="0" smtClean="0"/>
              <a:t>Opossum</a:t>
            </a:r>
            <a:endParaRPr lang="en-US" dirty="0"/>
          </a:p>
        </p:txBody>
      </p:sp>
      <p:sp>
        <p:nvSpPr>
          <p:cNvPr id="13" name="TextBox 12"/>
          <p:cNvSpPr txBox="1"/>
          <p:nvPr/>
        </p:nvSpPr>
        <p:spPr>
          <a:xfrm>
            <a:off x="518615" y="6112914"/>
            <a:ext cx="2286000" cy="369332"/>
          </a:xfrm>
          <a:prstGeom prst="rect">
            <a:avLst/>
          </a:prstGeom>
          <a:noFill/>
        </p:spPr>
        <p:txBody>
          <a:bodyPr wrap="square" rtlCol="0">
            <a:spAutoFit/>
          </a:bodyPr>
          <a:lstStyle/>
          <a:p>
            <a:r>
              <a:rPr lang="en-US" dirty="0" smtClean="0"/>
              <a:t>Caenolestidae</a:t>
            </a:r>
            <a:endParaRPr lang="en-US" dirty="0"/>
          </a:p>
        </p:txBody>
      </p:sp>
      <p:pic>
        <p:nvPicPr>
          <p:cNvPr id="14" name="Picture 13"/>
          <p:cNvPicPr>
            <a:picLocks noChangeAspect="1"/>
          </p:cNvPicPr>
          <p:nvPr/>
        </p:nvPicPr>
        <p:blipFill>
          <a:blip r:embed="rId7"/>
          <a:stretch>
            <a:fillRect/>
          </a:stretch>
        </p:blipFill>
        <p:spPr>
          <a:xfrm>
            <a:off x="3499481" y="4151438"/>
            <a:ext cx="1981200" cy="2305050"/>
          </a:xfrm>
          <a:prstGeom prst="rect">
            <a:avLst/>
          </a:prstGeom>
        </p:spPr>
      </p:pic>
      <p:sp>
        <p:nvSpPr>
          <p:cNvPr id="15" name="TextBox 14"/>
          <p:cNvSpPr txBox="1"/>
          <p:nvPr/>
        </p:nvSpPr>
        <p:spPr>
          <a:xfrm>
            <a:off x="3781425" y="6488668"/>
            <a:ext cx="1417082" cy="369332"/>
          </a:xfrm>
          <a:prstGeom prst="rect">
            <a:avLst/>
          </a:prstGeom>
          <a:noFill/>
        </p:spPr>
        <p:txBody>
          <a:bodyPr wrap="square" rtlCol="0">
            <a:spAutoFit/>
          </a:bodyPr>
          <a:lstStyle/>
          <a:p>
            <a:r>
              <a:rPr lang="en-US" dirty="0"/>
              <a:t>L</a:t>
            </a:r>
            <a:r>
              <a:rPr lang="en-US" dirty="0" smtClean="0"/>
              <a:t>lama</a:t>
            </a:r>
            <a:endParaRPr lang="en-US" dirty="0"/>
          </a:p>
        </p:txBody>
      </p:sp>
    </p:spTree>
    <p:extLst>
      <p:ext uri="{BB962C8B-B14F-4D97-AF65-F5344CB8AC3E}">
        <p14:creationId xmlns:p14="http://schemas.microsoft.com/office/powerpoint/2010/main" val="27465015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Mammals  </a:t>
            </a:r>
            <a:endParaRPr lang="en-US" dirty="0"/>
          </a:p>
        </p:txBody>
      </p:sp>
      <p:sp>
        <p:nvSpPr>
          <p:cNvPr id="3" name="Content Placeholder 2"/>
          <p:cNvSpPr>
            <a:spLocks noGrp="1"/>
          </p:cNvSpPr>
          <p:nvPr>
            <p:ph idx="1"/>
          </p:nvPr>
        </p:nvSpPr>
        <p:spPr/>
        <p:txBody>
          <a:bodyPr>
            <a:normAutofit lnSpcReduction="10000"/>
          </a:bodyPr>
          <a:lstStyle/>
          <a:p>
            <a:r>
              <a:rPr lang="en-US" dirty="0" smtClean="0"/>
              <a:t>Monkeys are brilliantly coloured and diverse.</a:t>
            </a:r>
          </a:p>
          <a:p>
            <a:r>
              <a:rPr lang="en-US" dirty="0" smtClean="0"/>
              <a:t>Smaller in size with most of them a little larger than a squirrel</a:t>
            </a:r>
          </a:p>
          <a:p>
            <a:r>
              <a:rPr lang="en-US" dirty="0" smtClean="0"/>
              <a:t>Flat nose</a:t>
            </a:r>
          </a:p>
          <a:p>
            <a:r>
              <a:rPr lang="en-US" dirty="0" smtClean="0"/>
              <a:t>Prehensile tail</a:t>
            </a:r>
          </a:p>
          <a:p>
            <a:r>
              <a:rPr lang="en-US" dirty="0" smtClean="0"/>
              <a:t>Belong to two families:</a:t>
            </a:r>
          </a:p>
          <a:p>
            <a:pPr lvl="1"/>
            <a:r>
              <a:rPr lang="en-US" dirty="0" smtClean="0"/>
              <a:t>Cebidae</a:t>
            </a:r>
          </a:p>
          <a:p>
            <a:pPr lvl="1"/>
            <a:r>
              <a:rPr lang="en-US" dirty="0" smtClean="0"/>
              <a:t>Callithricidae </a:t>
            </a:r>
          </a:p>
          <a:p>
            <a:r>
              <a:rPr lang="en-US" dirty="0" smtClean="0"/>
              <a:t>11 endemic families of rodents</a:t>
            </a:r>
          </a:p>
          <a:p>
            <a:r>
              <a:rPr lang="en-US" dirty="0" smtClean="0"/>
              <a:t>5 indigenous species of bats including vampire bats</a:t>
            </a:r>
          </a:p>
          <a:p>
            <a:r>
              <a:rPr lang="en-US" dirty="0" smtClean="0"/>
              <a:t>Tapir (also found in Malayan region)</a:t>
            </a:r>
          </a:p>
          <a:p>
            <a:r>
              <a:rPr lang="en-US" dirty="0" smtClean="0"/>
              <a:t>Llama (endemic), Camellidae family</a:t>
            </a:r>
          </a:p>
          <a:p>
            <a:endParaRPr lang="en-US" dirty="0"/>
          </a:p>
        </p:txBody>
      </p:sp>
    </p:spTree>
    <p:extLst>
      <p:ext uri="{BB962C8B-B14F-4D97-AF65-F5344CB8AC3E}">
        <p14:creationId xmlns:p14="http://schemas.microsoft.com/office/powerpoint/2010/main" val="9988333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3400" y="1066800"/>
            <a:ext cx="3857625" cy="3867150"/>
          </a:xfrm>
          <a:prstGeom prst="rect">
            <a:avLst/>
          </a:prstGeom>
        </p:spPr>
      </p:pic>
      <p:pic>
        <p:nvPicPr>
          <p:cNvPr id="5" name="Picture 4"/>
          <p:cNvPicPr>
            <a:picLocks noChangeAspect="1"/>
          </p:cNvPicPr>
          <p:nvPr/>
        </p:nvPicPr>
        <p:blipFill>
          <a:blip r:embed="rId3"/>
          <a:stretch>
            <a:fillRect/>
          </a:stretch>
        </p:blipFill>
        <p:spPr>
          <a:xfrm>
            <a:off x="4953000" y="1066800"/>
            <a:ext cx="3530178" cy="3867150"/>
          </a:xfrm>
          <a:prstGeom prst="rect">
            <a:avLst/>
          </a:prstGeom>
        </p:spPr>
      </p:pic>
      <p:sp>
        <p:nvSpPr>
          <p:cNvPr id="6" name="TextBox 5"/>
          <p:cNvSpPr txBox="1"/>
          <p:nvPr/>
        </p:nvSpPr>
        <p:spPr>
          <a:xfrm>
            <a:off x="762000" y="5181600"/>
            <a:ext cx="2667000" cy="381000"/>
          </a:xfrm>
          <a:prstGeom prst="rect">
            <a:avLst/>
          </a:prstGeom>
          <a:noFill/>
        </p:spPr>
        <p:txBody>
          <a:bodyPr wrap="square" rtlCol="0">
            <a:spAutoFit/>
          </a:bodyPr>
          <a:lstStyle/>
          <a:p>
            <a:r>
              <a:rPr lang="en-US" dirty="0" smtClean="0"/>
              <a:t>Family Cebidae</a:t>
            </a:r>
            <a:endParaRPr lang="en-US" dirty="0"/>
          </a:p>
        </p:txBody>
      </p:sp>
      <p:sp>
        <p:nvSpPr>
          <p:cNvPr id="7" name="TextBox 6"/>
          <p:cNvSpPr txBox="1"/>
          <p:nvPr/>
        </p:nvSpPr>
        <p:spPr>
          <a:xfrm>
            <a:off x="5181600" y="5181600"/>
            <a:ext cx="2667000" cy="381000"/>
          </a:xfrm>
          <a:prstGeom prst="rect">
            <a:avLst/>
          </a:prstGeom>
          <a:noFill/>
        </p:spPr>
        <p:txBody>
          <a:bodyPr wrap="square" rtlCol="0">
            <a:spAutoFit/>
          </a:bodyPr>
          <a:lstStyle/>
          <a:p>
            <a:r>
              <a:rPr lang="en-US" dirty="0" smtClean="0"/>
              <a:t>Family Callitrichidae</a:t>
            </a:r>
            <a:endParaRPr lang="en-US" dirty="0"/>
          </a:p>
        </p:txBody>
      </p:sp>
    </p:spTree>
    <p:extLst>
      <p:ext uri="{BB962C8B-B14F-4D97-AF65-F5344CB8AC3E}">
        <p14:creationId xmlns:p14="http://schemas.microsoft.com/office/powerpoint/2010/main" val="24118990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Birds </a:t>
            </a:r>
            <a:endParaRPr lang="en-US" dirty="0"/>
          </a:p>
        </p:txBody>
      </p:sp>
      <p:sp>
        <p:nvSpPr>
          <p:cNvPr id="3" name="Content Placeholder 2"/>
          <p:cNvSpPr>
            <a:spLocks noGrp="1"/>
          </p:cNvSpPr>
          <p:nvPr>
            <p:ph idx="1"/>
          </p:nvPr>
        </p:nvSpPr>
        <p:spPr/>
        <p:txBody>
          <a:bodyPr/>
          <a:lstStyle/>
          <a:p>
            <a:r>
              <a:rPr lang="en-US" dirty="0" smtClean="0"/>
              <a:t>Known as the bird continent</a:t>
            </a:r>
          </a:p>
          <a:p>
            <a:r>
              <a:rPr lang="en-US" dirty="0" smtClean="0"/>
              <a:t>Great variety of vibrantly coloured birds</a:t>
            </a:r>
          </a:p>
          <a:p>
            <a:r>
              <a:rPr lang="en-US" b="1" dirty="0" smtClean="0"/>
              <a:t>Rheas</a:t>
            </a:r>
          </a:p>
          <a:p>
            <a:r>
              <a:rPr lang="en-US" b="1" dirty="0" smtClean="0"/>
              <a:t>Tinamous</a:t>
            </a:r>
          </a:p>
          <a:p>
            <a:r>
              <a:rPr lang="en-US" dirty="0" smtClean="0"/>
              <a:t>Oil birds</a:t>
            </a:r>
          </a:p>
          <a:p>
            <a:r>
              <a:rPr lang="en-US" dirty="0" smtClean="0"/>
              <a:t>Trumpeters</a:t>
            </a:r>
          </a:p>
          <a:p>
            <a:r>
              <a:rPr lang="en-US" dirty="0" smtClean="0"/>
              <a:t>Hoatzins</a:t>
            </a:r>
          </a:p>
          <a:p>
            <a:r>
              <a:rPr lang="en-US" dirty="0" smtClean="0"/>
              <a:t>Humming birds</a:t>
            </a:r>
          </a:p>
          <a:p>
            <a:r>
              <a:rPr lang="en-US" dirty="0" smtClean="0"/>
              <a:t>Quails </a:t>
            </a:r>
          </a:p>
          <a:p>
            <a:r>
              <a:rPr lang="en-US" dirty="0" smtClean="0"/>
              <a:t>Macaws</a:t>
            </a:r>
            <a:endParaRPr lang="en-US" dirty="0"/>
          </a:p>
        </p:txBody>
      </p:sp>
    </p:spTree>
    <p:extLst>
      <p:ext uri="{BB962C8B-B14F-4D97-AF65-F5344CB8AC3E}">
        <p14:creationId xmlns:p14="http://schemas.microsoft.com/office/powerpoint/2010/main" val="25313079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2054" y="228600"/>
            <a:ext cx="2667000" cy="1997676"/>
          </a:xfrm>
          <a:prstGeom prst="rect">
            <a:avLst/>
          </a:prstGeom>
        </p:spPr>
      </p:pic>
      <p:pic>
        <p:nvPicPr>
          <p:cNvPr id="5" name="Picture 4"/>
          <p:cNvPicPr>
            <a:picLocks noChangeAspect="1"/>
          </p:cNvPicPr>
          <p:nvPr/>
        </p:nvPicPr>
        <p:blipFill>
          <a:blip r:embed="rId3"/>
          <a:stretch>
            <a:fillRect/>
          </a:stretch>
        </p:blipFill>
        <p:spPr>
          <a:xfrm>
            <a:off x="256162" y="2484738"/>
            <a:ext cx="2715638" cy="1905000"/>
          </a:xfrm>
          <a:prstGeom prst="rect">
            <a:avLst/>
          </a:prstGeom>
        </p:spPr>
      </p:pic>
      <p:pic>
        <p:nvPicPr>
          <p:cNvPr id="6" name="Picture 5"/>
          <p:cNvPicPr>
            <a:picLocks noChangeAspect="1"/>
          </p:cNvPicPr>
          <p:nvPr/>
        </p:nvPicPr>
        <p:blipFill>
          <a:blip r:embed="rId4"/>
          <a:stretch>
            <a:fillRect/>
          </a:stretch>
        </p:blipFill>
        <p:spPr>
          <a:xfrm>
            <a:off x="3309581" y="237699"/>
            <a:ext cx="4105449" cy="1988577"/>
          </a:xfrm>
          <a:prstGeom prst="rect">
            <a:avLst/>
          </a:prstGeom>
        </p:spPr>
      </p:pic>
      <p:pic>
        <p:nvPicPr>
          <p:cNvPr id="7" name="Picture 6"/>
          <p:cNvPicPr>
            <a:picLocks noChangeAspect="1"/>
          </p:cNvPicPr>
          <p:nvPr/>
        </p:nvPicPr>
        <p:blipFill>
          <a:blip r:embed="rId5"/>
          <a:stretch>
            <a:fillRect/>
          </a:stretch>
        </p:blipFill>
        <p:spPr>
          <a:xfrm>
            <a:off x="5397632" y="2429204"/>
            <a:ext cx="2819401" cy="1886436"/>
          </a:xfrm>
          <a:prstGeom prst="rect">
            <a:avLst/>
          </a:prstGeom>
        </p:spPr>
      </p:pic>
      <p:pic>
        <p:nvPicPr>
          <p:cNvPr id="8" name="Picture 7"/>
          <p:cNvPicPr>
            <a:picLocks noChangeAspect="1"/>
          </p:cNvPicPr>
          <p:nvPr/>
        </p:nvPicPr>
        <p:blipFill>
          <a:blip r:embed="rId6"/>
          <a:stretch>
            <a:fillRect/>
          </a:stretch>
        </p:blipFill>
        <p:spPr>
          <a:xfrm>
            <a:off x="360456" y="4789801"/>
            <a:ext cx="2466975" cy="1847850"/>
          </a:xfrm>
          <a:prstGeom prst="rect">
            <a:avLst/>
          </a:prstGeom>
        </p:spPr>
      </p:pic>
      <p:pic>
        <p:nvPicPr>
          <p:cNvPr id="9" name="Picture 8"/>
          <p:cNvPicPr>
            <a:picLocks noChangeAspect="1"/>
          </p:cNvPicPr>
          <p:nvPr/>
        </p:nvPicPr>
        <p:blipFill>
          <a:blip r:embed="rId7"/>
          <a:stretch>
            <a:fillRect/>
          </a:stretch>
        </p:blipFill>
        <p:spPr>
          <a:xfrm>
            <a:off x="3289052" y="4389738"/>
            <a:ext cx="2788964" cy="1974210"/>
          </a:xfrm>
          <a:prstGeom prst="rect">
            <a:avLst/>
          </a:prstGeom>
        </p:spPr>
      </p:pic>
      <p:sp>
        <p:nvSpPr>
          <p:cNvPr id="10" name="TextBox 9"/>
          <p:cNvSpPr txBox="1"/>
          <p:nvPr/>
        </p:nvSpPr>
        <p:spPr>
          <a:xfrm>
            <a:off x="685800" y="2226276"/>
            <a:ext cx="1371600" cy="369332"/>
          </a:xfrm>
          <a:prstGeom prst="rect">
            <a:avLst/>
          </a:prstGeom>
          <a:noFill/>
        </p:spPr>
        <p:txBody>
          <a:bodyPr wrap="square" rtlCol="0">
            <a:spAutoFit/>
          </a:bodyPr>
          <a:lstStyle/>
          <a:p>
            <a:r>
              <a:rPr lang="en-US" dirty="0" smtClean="0"/>
              <a:t>Rhea</a:t>
            </a:r>
            <a:endParaRPr lang="en-US" dirty="0"/>
          </a:p>
        </p:txBody>
      </p:sp>
      <p:sp>
        <p:nvSpPr>
          <p:cNvPr id="11" name="TextBox 10"/>
          <p:cNvSpPr txBox="1"/>
          <p:nvPr/>
        </p:nvSpPr>
        <p:spPr>
          <a:xfrm>
            <a:off x="3886200" y="2226276"/>
            <a:ext cx="1447800" cy="369332"/>
          </a:xfrm>
          <a:prstGeom prst="rect">
            <a:avLst/>
          </a:prstGeom>
          <a:noFill/>
        </p:spPr>
        <p:txBody>
          <a:bodyPr wrap="square" rtlCol="0">
            <a:spAutoFit/>
          </a:bodyPr>
          <a:lstStyle/>
          <a:p>
            <a:r>
              <a:rPr lang="en-US" dirty="0" smtClean="0"/>
              <a:t>Oilbird</a:t>
            </a:r>
            <a:endParaRPr lang="en-US" dirty="0"/>
          </a:p>
        </p:txBody>
      </p:sp>
      <p:sp>
        <p:nvSpPr>
          <p:cNvPr id="12" name="TextBox 11"/>
          <p:cNvSpPr txBox="1"/>
          <p:nvPr/>
        </p:nvSpPr>
        <p:spPr>
          <a:xfrm>
            <a:off x="6200775" y="4333901"/>
            <a:ext cx="1676400" cy="369332"/>
          </a:xfrm>
          <a:prstGeom prst="rect">
            <a:avLst/>
          </a:prstGeom>
          <a:noFill/>
        </p:spPr>
        <p:txBody>
          <a:bodyPr wrap="square" rtlCol="0">
            <a:spAutoFit/>
          </a:bodyPr>
          <a:lstStyle/>
          <a:p>
            <a:r>
              <a:rPr lang="en-US" dirty="0" smtClean="0"/>
              <a:t>Hoatzin</a:t>
            </a:r>
            <a:endParaRPr lang="en-US" dirty="0"/>
          </a:p>
        </p:txBody>
      </p:sp>
      <p:sp>
        <p:nvSpPr>
          <p:cNvPr id="13" name="TextBox 12"/>
          <p:cNvSpPr txBox="1"/>
          <p:nvPr/>
        </p:nvSpPr>
        <p:spPr>
          <a:xfrm>
            <a:off x="685800" y="6553200"/>
            <a:ext cx="2163241" cy="369332"/>
          </a:xfrm>
          <a:prstGeom prst="rect">
            <a:avLst/>
          </a:prstGeom>
          <a:noFill/>
        </p:spPr>
        <p:txBody>
          <a:bodyPr wrap="square" rtlCol="0">
            <a:spAutoFit/>
          </a:bodyPr>
          <a:lstStyle/>
          <a:p>
            <a:r>
              <a:rPr lang="en-US" dirty="0" smtClean="0"/>
              <a:t>Trumpeter</a:t>
            </a:r>
            <a:endParaRPr lang="en-US" dirty="0"/>
          </a:p>
        </p:txBody>
      </p:sp>
      <p:sp>
        <p:nvSpPr>
          <p:cNvPr id="14" name="TextBox 13"/>
          <p:cNvSpPr txBox="1"/>
          <p:nvPr/>
        </p:nvSpPr>
        <p:spPr>
          <a:xfrm>
            <a:off x="338848" y="4518567"/>
            <a:ext cx="2510193" cy="369332"/>
          </a:xfrm>
          <a:prstGeom prst="rect">
            <a:avLst/>
          </a:prstGeom>
          <a:noFill/>
        </p:spPr>
        <p:txBody>
          <a:bodyPr wrap="square" rtlCol="0">
            <a:spAutoFit/>
          </a:bodyPr>
          <a:lstStyle/>
          <a:p>
            <a:r>
              <a:rPr lang="en-US" dirty="0" smtClean="0"/>
              <a:t>Tinamous</a:t>
            </a:r>
            <a:endParaRPr lang="en-US" dirty="0"/>
          </a:p>
        </p:txBody>
      </p:sp>
      <p:sp>
        <p:nvSpPr>
          <p:cNvPr id="15" name="TextBox 14"/>
          <p:cNvSpPr txBox="1"/>
          <p:nvPr/>
        </p:nvSpPr>
        <p:spPr>
          <a:xfrm>
            <a:off x="3886200" y="6553200"/>
            <a:ext cx="2314575" cy="369332"/>
          </a:xfrm>
          <a:prstGeom prst="rect">
            <a:avLst/>
          </a:prstGeom>
          <a:noFill/>
        </p:spPr>
        <p:txBody>
          <a:bodyPr wrap="square" rtlCol="0">
            <a:spAutoFit/>
          </a:bodyPr>
          <a:lstStyle/>
          <a:p>
            <a:r>
              <a:rPr lang="en-US" dirty="0" smtClean="0"/>
              <a:t>Humming bird</a:t>
            </a:r>
            <a:endParaRPr lang="en-US" dirty="0"/>
          </a:p>
        </p:txBody>
      </p:sp>
    </p:spTree>
    <p:extLst>
      <p:ext uri="{BB962C8B-B14F-4D97-AF65-F5344CB8AC3E}">
        <p14:creationId xmlns:p14="http://schemas.microsoft.com/office/powerpoint/2010/main" val="22933506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Reptiles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Abundant and rich diversity</a:t>
            </a:r>
          </a:p>
          <a:p>
            <a:r>
              <a:rPr lang="en-US" dirty="0" smtClean="0"/>
              <a:t>Crocodiles</a:t>
            </a:r>
          </a:p>
          <a:p>
            <a:r>
              <a:rPr lang="en-US" dirty="0" smtClean="0"/>
              <a:t>Caimans</a:t>
            </a:r>
          </a:p>
          <a:p>
            <a:r>
              <a:rPr lang="en-US" dirty="0" smtClean="0"/>
              <a:t>Mud turtles</a:t>
            </a:r>
          </a:p>
          <a:p>
            <a:r>
              <a:rPr lang="en-US" dirty="0" smtClean="0"/>
              <a:t>Side Necked turtles</a:t>
            </a:r>
          </a:p>
          <a:p>
            <a:r>
              <a:rPr lang="en-US" dirty="0" smtClean="0"/>
              <a:t>Geckos</a:t>
            </a:r>
          </a:p>
          <a:p>
            <a:r>
              <a:rPr lang="en-US" dirty="0" smtClean="0"/>
              <a:t>Agamids</a:t>
            </a:r>
          </a:p>
          <a:p>
            <a:r>
              <a:rPr lang="en-US" dirty="0" smtClean="0"/>
              <a:t>Tegus</a:t>
            </a:r>
          </a:p>
          <a:p>
            <a:r>
              <a:rPr lang="en-US" dirty="0" smtClean="0"/>
              <a:t>Anaconda</a:t>
            </a:r>
          </a:p>
          <a:p>
            <a:r>
              <a:rPr lang="en-US" dirty="0" smtClean="0"/>
              <a:t>Boas</a:t>
            </a:r>
          </a:p>
          <a:p>
            <a:r>
              <a:rPr lang="en-US" dirty="0" smtClean="0"/>
              <a:t>Pit vipers</a:t>
            </a:r>
          </a:p>
          <a:p>
            <a:r>
              <a:rPr lang="en-US" dirty="0" smtClean="0"/>
              <a:t>Coral snakes</a:t>
            </a:r>
            <a:endParaRPr lang="en-US" dirty="0"/>
          </a:p>
        </p:txBody>
      </p:sp>
    </p:spTree>
    <p:extLst>
      <p:ext uri="{BB962C8B-B14F-4D97-AF65-F5344CB8AC3E}">
        <p14:creationId xmlns:p14="http://schemas.microsoft.com/office/powerpoint/2010/main" val="17415072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Amphibians</a:t>
            </a:r>
            <a:endParaRPr lang="en-US" dirty="0"/>
          </a:p>
        </p:txBody>
      </p:sp>
      <p:sp>
        <p:nvSpPr>
          <p:cNvPr id="3" name="Content Placeholder 2"/>
          <p:cNvSpPr>
            <a:spLocks noGrp="1"/>
          </p:cNvSpPr>
          <p:nvPr>
            <p:ph idx="1"/>
          </p:nvPr>
        </p:nvSpPr>
        <p:spPr/>
        <p:txBody>
          <a:bodyPr>
            <a:normAutofit lnSpcReduction="10000"/>
          </a:bodyPr>
          <a:lstStyle/>
          <a:p>
            <a:r>
              <a:rPr lang="en-US" dirty="0" smtClean="0"/>
              <a:t>Moderately rich</a:t>
            </a:r>
          </a:p>
          <a:p>
            <a:r>
              <a:rPr lang="en-US" dirty="0" smtClean="0"/>
              <a:t>Tree frogs</a:t>
            </a:r>
          </a:p>
          <a:p>
            <a:r>
              <a:rPr lang="en-US" dirty="0" smtClean="0"/>
              <a:t>Common frogs</a:t>
            </a:r>
          </a:p>
          <a:p>
            <a:r>
              <a:rPr lang="en-US" dirty="0" smtClean="0"/>
              <a:t>Toads</a:t>
            </a:r>
          </a:p>
          <a:p>
            <a:r>
              <a:rPr lang="en-US" dirty="0" smtClean="0"/>
              <a:t>Oedipus-tailed amphibian</a:t>
            </a:r>
          </a:p>
          <a:p>
            <a:r>
              <a:rPr lang="en-US" sz="3600" b="1" dirty="0" smtClean="0"/>
              <a:t>Fish:</a:t>
            </a:r>
          </a:p>
          <a:p>
            <a:r>
              <a:rPr lang="en-US" dirty="0" smtClean="0"/>
              <a:t>Lepidosiren - American Lung fish</a:t>
            </a:r>
          </a:p>
          <a:p>
            <a:r>
              <a:rPr lang="en-US" dirty="0" smtClean="0"/>
              <a:t>Cat fish</a:t>
            </a:r>
          </a:p>
          <a:p>
            <a:r>
              <a:rPr lang="en-US" dirty="0" smtClean="0"/>
              <a:t>Characin</a:t>
            </a:r>
          </a:p>
          <a:p>
            <a:r>
              <a:rPr lang="en-US" dirty="0" smtClean="0"/>
              <a:t>No carps are present</a:t>
            </a:r>
            <a:endParaRPr lang="en-US" dirty="0"/>
          </a:p>
        </p:txBody>
      </p:sp>
    </p:spTree>
    <p:extLst>
      <p:ext uri="{BB962C8B-B14F-4D97-AF65-F5344CB8AC3E}">
        <p14:creationId xmlns:p14="http://schemas.microsoft.com/office/powerpoint/2010/main" val="20477597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7771" y="533400"/>
            <a:ext cx="2971800" cy="2225981"/>
          </a:xfrm>
          <a:prstGeom prst="rect">
            <a:avLst/>
          </a:prstGeom>
        </p:spPr>
      </p:pic>
      <p:pic>
        <p:nvPicPr>
          <p:cNvPr id="5" name="Picture 4"/>
          <p:cNvPicPr>
            <a:picLocks noChangeAspect="1"/>
          </p:cNvPicPr>
          <p:nvPr/>
        </p:nvPicPr>
        <p:blipFill>
          <a:blip r:embed="rId3"/>
          <a:stretch>
            <a:fillRect/>
          </a:stretch>
        </p:blipFill>
        <p:spPr>
          <a:xfrm>
            <a:off x="266131" y="3397370"/>
            <a:ext cx="3276600" cy="2349260"/>
          </a:xfrm>
          <a:prstGeom prst="rect">
            <a:avLst/>
          </a:prstGeom>
        </p:spPr>
      </p:pic>
      <p:pic>
        <p:nvPicPr>
          <p:cNvPr id="6" name="Picture 5"/>
          <p:cNvPicPr>
            <a:picLocks noChangeAspect="1"/>
          </p:cNvPicPr>
          <p:nvPr/>
        </p:nvPicPr>
        <p:blipFill>
          <a:blip r:embed="rId4"/>
          <a:stretch>
            <a:fillRect/>
          </a:stretch>
        </p:blipFill>
        <p:spPr>
          <a:xfrm>
            <a:off x="5010277" y="308494"/>
            <a:ext cx="3261145" cy="1826241"/>
          </a:xfrm>
          <a:prstGeom prst="rect">
            <a:avLst/>
          </a:prstGeom>
        </p:spPr>
      </p:pic>
      <p:pic>
        <p:nvPicPr>
          <p:cNvPr id="7" name="Picture 6"/>
          <p:cNvPicPr>
            <a:picLocks noChangeAspect="1"/>
          </p:cNvPicPr>
          <p:nvPr/>
        </p:nvPicPr>
        <p:blipFill>
          <a:blip r:embed="rId5"/>
          <a:stretch>
            <a:fillRect/>
          </a:stretch>
        </p:blipFill>
        <p:spPr>
          <a:xfrm>
            <a:off x="4075335" y="2549649"/>
            <a:ext cx="2371299" cy="1778474"/>
          </a:xfrm>
          <a:prstGeom prst="rect">
            <a:avLst/>
          </a:prstGeom>
        </p:spPr>
      </p:pic>
      <p:pic>
        <p:nvPicPr>
          <p:cNvPr id="8" name="Picture 7"/>
          <p:cNvPicPr>
            <a:picLocks noChangeAspect="1"/>
          </p:cNvPicPr>
          <p:nvPr/>
        </p:nvPicPr>
        <p:blipFill>
          <a:blip r:embed="rId6"/>
          <a:stretch>
            <a:fillRect/>
          </a:stretch>
        </p:blipFill>
        <p:spPr>
          <a:xfrm>
            <a:off x="6921532" y="2737588"/>
            <a:ext cx="1943117" cy="1590535"/>
          </a:xfrm>
          <a:prstGeom prst="rect">
            <a:avLst/>
          </a:prstGeom>
        </p:spPr>
      </p:pic>
      <p:pic>
        <p:nvPicPr>
          <p:cNvPr id="9" name="Picture 8"/>
          <p:cNvPicPr>
            <a:picLocks noChangeAspect="1"/>
          </p:cNvPicPr>
          <p:nvPr/>
        </p:nvPicPr>
        <p:blipFill>
          <a:blip r:embed="rId7"/>
          <a:stretch>
            <a:fillRect/>
          </a:stretch>
        </p:blipFill>
        <p:spPr>
          <a:xfrm>
            <a:off x="5031886" y="4724400"/>
            <a:ext cx="2861205" cy="1693833"/>
          </a:xfrm>
          <a:prstGeom prst="rect">
            <a:avLst/>
          </a:prstGeom>
        </p:spPr>
      </p:pic>
      <p:sp>
        <p:nvSpPr>
          <p:cNvPr id="10" name="TextBox 9"/>
          <p:cNvSpPr txBox="1"/>
          <p:nvPr/>
        </p:nvSpPr>
        <p:spPr>
          <a:xfrm>
            <a:off x="487771" y="2971800"/>
            <a:ext cx="1722029" cy="369332"/>
          </a:xfrm>
          <a:prstGeom prst="rect">
            <a:avLst/>
          </a:prstGeom>
          <a:noFill/>
        </p:spPr>
        <p:txBody>
          <a:bodyPr wrap="square" rtlCol="0">
            <a:spAutoFit/>
          </a:bodyPr>
          <a:lstStyle/>
          <a:p>
            <a:r>
              <a:rPr lang="en-US" dirty="0" smtClean="0"/>
              <a:t>Agamid</a:t>
            </a:r>
            <a:endParaRPr lang="en-US" dirty="0"/>
          </a:p>
        </p:txBody>
      </p:sp>
      <p:sp>
        <p:nvSpPr>
          <p:cNvPr id="11" name="TextBox 10"/>
          <p:cNvSpPr txBox="1"/>
          <p:nvPr/>
        </p:nvSpPr>
        <p:spPr>
          <a:xfrm>
            <a:off x="5334000" y="2134736"/>
            <a:ext cx="2133600" cy="369332"/>
          </a:xfrm>
          <a:prstGeom prst="rect">
            <a:avLst/>
          </a:prstGeom>
          <a:noFill/>
        </p:spPr>
        <p:txBody>
          <a:bodyPr wrap="square" rtlCol="0">
            <a:spAutoFit/>
          </a:bodyPr>
          <a:lstStyle/>
          <a:p>
            <a:r>
              <a:rPr lang="en-US" dirty="0" smtClean="0"/>
              <a:t>Anaconda</a:t>
            </a:r>
            <a:endParaRPr lang="en-US" dirty="0"/>
          </a:p>
        </p:txBody>
      </p:sp>
      <p:sp>
        <p:nvSpPr>
          <p:cNvPr id="12" name="TextBox 11"/>
          <p:cNvSpPr txBox="1"/>
          <p:nvPr/>
        </p:nvSpPr>
        <p:spPr>
          <a:xfrm>
            <a:off x="4075335" y="4328123"/>
            <a:ext cx="1639665" cy="369332"/>
          </a:xfrm>
          <a:prstGeom prst="rect">
            <a:avLst/>
          </a:prstGeom>
          <a:noFill/>
        </p:spPr>
        <p:txBody>
          <a:bodyPr wrap="square" rtlCol="0">
            <a:spAutoFit/>
          </a:bodyPr>
          <a:lstStyle/>
          <a:p>
            <a:r>
              <a:rPr lang="en-US" dirty="0" smtClean="0"/>
              <a:t>Coral snake</a:t>
            </a:r>
            <a:endParaRPr lang="en-US" dirty="0"/>
          </a:p>
        </p:txBody>
      </p:sp>
      <p:sp>
        <p:nvSpPr>
          <p:cNvPr id="13" name="TextBox 12"/>
          <p:cNvSpPr txBox="1"/>
          <p:nvPr/>
        </p:nvSpPr>
        <p:spPr>
          <a:xfrm>
            <a:off x="6921532" y="4373704"/>
            <a:ext cx="2070068" cy="369332"/>
          </a:xfrm>
          <a:prstGeom prst="rect">
            <a:avLst/>
          </a:prstGeom>
          <a:noFill/>
        </p:spPr>
        <p:txBody>
          <a:bodyPr wrap="square" rtlCol="0">
            <a:spAutoFit/>
          </a:bodyPr>
          <a:lstStyle/>
          <a:p>
            <a:r>
              <a:rPr lang="en-US" dirty="0" smtClean="0"/>
              <a:t>Boa</a:t>
            </a:r>
            <a:endParaRPr lang="en-US" dirty="0"/>
          </a:p>
        </p:txBody>
      </p:sp>
      <p:sp>
        <p:nvSpPr>
          <p:cNvPr id="14" name="TextBox 13"/>
          <p:cNvSpPr txBox="1"/>
          <p:nvPr/>
        </p:nvSpPr>
        <p:spPr>
          <a:xfrm>
            <a:off x="5181600" y="6548455"/>
            <a:ext cx="1739932" cy="369332"/>
          </a:xfrm>
          <a:prstGeom prst="rect">
            <a:avLst/>
          </a:prstGeom>
          <a:noFill/>
        </p:spPr>
        <p:txBody>
          <a:bodyPr wrap="square" rtlCol="0">
            <a:spAutoFit/>
          </a:bodyPr>
          <a:lstStyle/>
          <a:p>
            <a:r>
              <a:rPr lang="en-US" dirty="0" smtClean="0"/>
              <a:t>Oedipus</a:t>
            </a:r>
            <a:endParaRPr lang="en-US" dirty="0"/>
          </a:p>
        </p:txBody>
      </p:sp>
      <p:sp>
        <p:nvSpPr>
          <p:cNvPr id="15" name="TextBox 14"/>
          <p:cNvSpPr txBox="1"/>
          <p:nvPr/>
        </p:nvSpPr>
        <p:spPr>
          <a:xfrm>
            <a:off x="487771" y="5943600"/>
            <a:ext cx="2971800" cy="369332"/>
          </a:xfrm>
          <a:prstGeom prst="rect">
            <a:avLst/>
          </a:prstGeom>
          <a:noFill/>
        </p:spPr>
        <p:txBody>
          <a:bodyPr wrap="square" rtlCol="0">
            <a:spAutoFit/>
          </a:bodyPr>
          <a:lstStyle/>
          <a:p>
            <a:r>
              <a:rPr lang="en-US" dirty="0" smtClean="0"/>
              <a:t>Side necked turtle</a:t>
            </a:r>
            <a:endParaRPr lang="en-US" dirty="0"/>
          </a:p>
        </p:txBody>
      </p:sp>
    </p:spTree>
    <p:extLst>
      <p:ext uri="{BB962C8B-B14F-4D97-AF65-F5344CB8AC3E}">
        <p14:creationId xmlns:p14="http://schemas.microsoft.com/office/powerpoint/2010/main" val="5362350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Fauna of Palearctic region</a:t>
            </a:r>
            <a:endParaRPr lang="en-US" dirty="0"/>
          </a:p>
        </p:txBody>
      </p:sp>
      <p:sp>
        <p:nvSpPr>
          <p:cNvPr id="3" name="Content Placeholder 2"/>
          <p:cNvSpPr>
            <a:spLocks noGrp="1"/>
          </p:cNvSpPr>
          <p:nvPr>
            <p:ph idx="1"/>
          </p:nvPr>
        </p:nvSpPr>
        <p:spPr/>
        <p:txBody>
          <a:bodyPr numCol="2">
            <a:normAutofit fontScale="92500" lnSpcReduction="10000"/>
          </a:bodyPr>
          <a:lstStyle/>
          <a:p>
            <a:r>
              <a:rPr lang="en-US" dirty="0" smtClean="0"/>
              <a:t>There </a:t>
            </a:r>
            <a:r>
              <a:rPr lang="en-US" dirty="0"/>
              <a:t>are following animals in this region:</a:t>
            </a:r>
          </a:p>
          <a:p>
            <a:r>
              <a:rPr lang="en-US" b="1" dirty="0"/>
              <a:t>Mammals:</a:t>
            </a:r>
            <a:r>
              <a:rPr lang="en-US" dirty="0"/>
              <a:t> There are 28 Families of mammals. </a:t>
            </a:r>
            <a:endParaRPr lang="en-US" dirty="0" smtClean="0"/>
          </a:p>
          <a:p>
            <a:r>
              <a:rPr lang="en-US" dirty="0" smtClean="0"/>
              <a:t>Moles </a:t>
            </a:r>
          </a:p>
          <a:p>
            <a:r>
              <a:rPr lang="en-US" dirty="0" smtClean="0"/>
              <a:t>shrews</a:t>
            </a:r>
            <a:r>
              <a:rPr lang="en-US" dirty="0"/>
              <a:t>, </a:t>
            </a:r>
            <a:endParaRPr lang="en-US" dirty="0" smtClean="0"/>
          </a:p>
          <a:p>
            <a:r>
              <a:rPr lang="en-US" dirty="0" smtClean="0"/>
              <a:t>rabbits</a:t>
            </a:r>
            <a:r>
              <a:rPr lang="en-US" dirty="0"/>
              <a:t>, </a:t>
            </a:r>
            <a:endParaRPr lang="en-US" dirty="0" smtClean="0"/>
          </a:p>
          <a:p>
            <a:r>
              <a:rPr lang="en-US" dirty="0" smtClean="0"/>
              <a:t>hedgehogs</a:t>
            </a:r>
            <a:r>
              <a:rPr lang="en-US" dirty="0"/>
              <a:t>, </a:t>
            </a:r>
            <a:endParaRPr lang="en-US" dirty="0" smtClean="0"/>
          </a:p>
          <a:p>
            <a:r>
              <a:rPr lang="en-US" dirty="0" smtClean="0"/>
              <a:t>squirrels</a:t>
            </a:r>
            <a:r>
              <a:rPr lang="en-US" dirty="0"/>
              <a:t>, </a:t>
            </a:r>
            <a:endParaRPr lang="en-US" dirty="0" smtClean="0"/>
          </a:p>
          <a:p>
            <a:r>
              <a:rPr lang="en-US" dirty="0" smtClean="0"/>
              <a:t>porcupines</a:t>
            </a:r>
            <a:r>
              <a:rPr lang="en-US" dirty="0"/>
              <a:t>, </a:t>
            </a:r>
            <a:endParaRPr lang="en-US" dirty="0" smtClean="0"/>
          </a:p>
          <a:p>
            <a:r>
              <a:rPr lang="en-US" dirty="0" smtClean="0"/>
              <a:t>camels</a:t>
            </a:r>
            <a:r>
              <a:rPr lang="en-US" dirty="0"/>
              <a:t>, </a:t>
            </a:r>
            <a:endParaRPr lang="en-US" dirty="0" smtClean="0"/>
          </a:p>
          <a:p>
            <a:r>
              <a:rPr lang="en-US" dirty="0"/>
              <a:t>D</a:t>
            </a:r>
            <a:r>
              <a:rPr lang="en-US" dirty="0" smtClean="0"/>
              <a:t>onkeys</a:t>
            </a:r>
            <a:r>
              <a:rPr lang="en-US" dirty="0"/>
              <a:t>, </a:t>
            </a:r>
            <a:endParaRPr lang="en-US" dirty="0" smtClean="0"/>
          </a:p>
          <a:p>
            <a:r>
              <a:rPr lang="en-US" dirty="0" smtClean="0"/>
              <a:t>Cat </a:t>
            </a:r>
          </a:p>
          <a:p>
            <a:r>
              <a:rPr lang="en-US" dirty="0" smtClean="0"/>
              <a:t>Dogs</a:t>
            </a:r>
            <a:endParaRPr lang="en-US" dirty="0"/>
          </a:p>
          <a:p>
            <a:r>
              <a:rPr lang="en-US" dirty="0" smtClean="0"/>
              <a:t>Deer</a:t>
            </a:r>
            <a:endParaRPr lang="en-US" dirty="0"/>
          </a:p>
          <a:p>
            <a:r>
              <a:rPr lang="en-US" dirty="0" smtClean="0"/>
              <a:t>Bear</a:t>
            </a:r>
          </a:p>
          <a:p>
            <a:r>
              <a:rPr lang="en-US" dirty="0" smtClean="0"/>
              <a:t>Sheep</a:t>
            </a:r>
          </a:p>
          <a:p>
            <a:r>
              <a:rPr lang="en-US" dirty="0" smtClean="0"/>
              <a:t>Oxen</a:t>
            </a:r>
          </a:p>
          <a:p>
            <a:r>
              <a:rPr lang="en-US" dirty="0" smtClean="0"/>
              <a:t>Two </a:t>
            </a:r>
            <a:r>
              <a:rPr lang="en-US" dirty="0"/>
              <a:t>families are unique to this region i.e. </a:t>
            </a:r>
            <a:endParaRPr lang="en-US" dirty="0" smtClean="0"/>
          </a:p>
          <a:p>
            <a:r>
              <a:rPr lang="en-US" dirty="0" err="1" smtClean="0"/>
              <a:t>Spalacidae</a:t>
            </a:r>
            <a:r>
              <a:rPr lang="en-US" dirty="0" smtClean="0"/>
              <a:t> (Genus </a:t>
            </a:r>
            <a:r>
              <a:rPr lang="en-US" dirty="0" err="1" smtClean="0"/>
              <a:t>Spalax</a:t>
            </a:r>
            <a:r>
              <a:rPr lang="en-US" dirty="0" smtClean="0"/>
              <a:t>)</a:t>
            </a:r>
          </a:p>
          <a:p>
            <a:r>
              <a:rPr lang="en-US" dirty="0" err="1" smtClean="0"/>
              <a:t>Selevinidae</a:t>
            </a:r>
            <a:r>
              <a:rPr lang="en-US" dirty="0" smtClean="0"/>
              <a:t> (Genus </a:t>
            </a:r>
            <a:r>
              <a:rPr lang="en-US" dirty="0" err="1" smtClean="0"/>
              <a:t>Selevinia</a:t>
            </a:r>
            <a:r>
              <a:rPr lang="en-US" dirty="0" smtClean="0"/>
              <a:t>)</a:t>
            </a:r>
            <a:endParaRPr lang="en-US" dirty="0"/>
          </a:p>
          <a:p>
            <a:endParaRPr lang="en-US" dirty="0"/>
          </a:p>
        </p:txBody>
      </p:sp>
    </p:spTree>
    <p:extLst>
      <p:ext uri="{BB962C8B-B14F-4D97-AF65-F5344CB8AC3E}">
        <p14:creationId xmlns:p14="http://schemas.microsoft.com/office/powerpoint/2010/main" val="19451317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Nearctic region</a:t>
            </a:r>
            <a:endParaRPr lang="en-US" dirty="0"/>
          </a:p>
        </p:txBody>
      </p:sp>
      <p:sp>
        <p:nvSpPr>
          <p:cNvPr id="3" name="Content Placeholder 2"/>
          <p:cNvSpPr>
            <a:spLocks noGrp="1"/>
          </p:cNvSpPr>
          <p:nvPr>
            <p:ph idx="1"/>
          </p:nvPr>
        </p:nvSpPr>
        <p:spPr/>
        <p:txBody>
          <a:bodyPr/>
          <a:lstStyle/>
          <a:p>
            <a:r>
              <a:rPr lang="en-US" dirty="0" smtClean="0"/>
              <a:t>North America, Greenland, some part of Mexico</a:t>
            </a:r>
          </a:p>
          <a:p>
            <a:r>
              <a:rPr lang="en-US" dirty="0" smtClean="0"/>
              <a:t>Greenland: Arctic, buried in snow</a:t>
            </a:r>
          </a:p>
          <a:p>
            <a:r>
              <a:rPr lang="en-US" dirty="0" smtClean="0"/>
              <a:t>Eastern part of America: Deciduous forest</a:t>
            </a:r>
          </a:p>
          <a:p>
            <a:r>
              <a:rPr lang="en-US" dirty="0" smtClean="0"/>
              <a:t>Middle part: Grasslands-Prairies</a:t>
            </a:r>
          </a:p>
          <a:p>
            <a:r>
              <a:rPr lang="en-US" dirty="0" smtClean="0"/>
              <a:t>Southern part: Coniferous forests</a:t>
            </a:r>
          </a:p>
          <a:p>
            <a:r>
              <a:rPr lang="en-US" dirty="0" smtClean="0"/>
              <a:t>Northern part: frozen</a:t>
            </a:r>
          </a:p>
          <a:p>
            <a:r>
              <a:rPr lang="en-US" dirty="0" smtClean="0"/>
              <a:t>120 families of terrestrial vertebrates</a:t>
            </a:r>
          </a:p>
          <a:p>
            <a:r>
              <a:rPr lang="en-US" dirty="0" smtClean="0"/>
              <a:t>5 endemic </a:t>
            </a:r>
          </a:p>
        </p:txBody>
      </p:sp>
    </p:spTree>
    <p:extLst>
      <p:ext uri="{BB962C8B-B14F-4D97-AF65-F5344CB8AC3E}">
        <p14:creationId xmlns:p14="http://schemas.microsoft.com/office/powerpoint/2010/main" val="31166972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Mammals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26 families</a:t>
            </a:r>
          </a:p>
          <a:p>
            <a:r>
              <a:rPr lang="en-US" dirty="0" smtClean="0"/>
              <a:t>Prong horn buck – endemic</a:t>
            </a:r>
          </a:p>
          <a:p>
            <a:r>
              <a:rPr lang="en-US" dirty="0" smtClean="0"/>
              <a:t>Rocky goat</a:t>
            </a:r>
          </a:p>
          <a:p>
            <a:r>
              <a:rPr lang="en-US" dirty="0" smtClean="0"/>
              <a:t>Musk ox</a:t>
            </a:r>
          </a:p>
          <a:p>
            <a:r>
              <a:rPr lang="en-US" dirty="0" smtClean="0"/>
              <a:t>Bison</a:t>
            </a:r>
          </a:p>
          <a:p>
            <a:r>
              <a:rPr lang="en-US" dirty="0" smtClean="0"/>
              <a:t>Bear</a:t>
            </a:r>
          </a:p>
          <a:p>
            <a:r>
              <a:rPr lang="en-US" dirty="0" smtClean="0"/>
              <a:t>Reindeer</a:t>
            </a:r>
          </a:p>
          <a:p>
            <a:r>
              <a:rPr lang="en-US" dirty="0" smtClean="0"/>
              <a:t>Web footed moles</a:t>
            </a:r>
          </a:p>
          <a:p>
            <a:r>
              <a:rPr lang="en-US" dirty="0" smtClean="0"/>
              <a:t>American badger</a:t>
            </a:r>
          </a:p>
          <a:p>
            <a:r>
              <a:rPr lang="en-US" dirty="0" smtClean="0"/>
              <a:t>Armadillos</a:t>
            </a:r>
          </a:p>
          <a:p>
            <a:r>
              <a:rPr lang="en-US" dirty="0" smtClean="0"/>
              <a:t>Opossums</a:t>
            </a:r>
          </a:p>
          <a:p>
            <a:r>
              <a:rPr lang="en-US" dirty="0" smtClean="0"/>
              <a:t>Deer</a:t>
            </a:r>
            <a:endParaRPr lang="en-US" dirty="0"/>
          </a:p>
        </p:txBody>
      </p:sp>
    </p:spTree>
    <p:extLst>
      <p:ext uri="{BB962C8B-B14F-4D97-AF65-F5344CB8AC3E}">
        <p14:creationId xmlns:p14="http://schemas.microsoft.com/office/powerpoint/2010/main" val="15944106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4374" y="360338"/>
            <a:ext cx="2105025" cy="2171700"/>
          </a:xfrm>
          <a:prstGeom prst="rect">
            <a:avLst/>
          </a:prstGeom>
        </p:spPr>
      </p:pic>
      <p:pic>
        <p:nvPicPr>
          <p:cNvPr id="5" name="Picture 4"/>
          <p:cNvPicPr>
            <a:picLocks noChangeAspect="1"/>
          </p:cNvPicPr>
          <p:nvPr/>
        </p:nvPicPr>
        <p:blipFill>
          <a:blip r:embed="rId3"/>
          <a:stretch>
            <a:fillRect/>
          </a:stretch>
        </p:blipFill>
        <p:spPr>
          <a:xfrm>
            <a:off x="4038600" y="401472"/>
            <a:ext cx="2619375" cy="1743075"/>
          </a:xfrm>
          <a:prstGeom prst="rect">
            <a:avLst/>
          </a:prstGeom>
        </p:spPr>
      </p:pic>
      <p:pic>
        <p:nvPicPr>
          <p:cNvPr id="6" name="Picture 5"/>
          <p:cNvPicPr>
            <a:picLocks noChangeAspect="1"/>
          </p:cNvPicPr>
          <p:nvPr/>
        </p:nvPicPr>
        <p:blipFill>
          <a:blip r:embed="rId4"/>
          <a:stretch>
            <a:fillRect/>
          </a:stretch>
        </p:blipFill>
        <p:spPr>
          <a:xfrm>
            <a:off x="457200" y="3048000"/>
            <a:ext cx="2619375" cy="1743075"/>
          </a:xfrm>
          <a:prstGeom prst="rect">
            <a:avLst/>
          </a:prstGeom>
        </p:spPr>
      </p:pic>
      <p:pic>
        <p:nvPicPr>
          <p:cNvPr id="7" name="Picture 6"/>
          <p:cNvPicPr>
            <a:picLocks noChangeAspect="1"/>
          </p:cNvPicPr>
          <p:nvPr/>
        </p:nvPicPr>
        <p:blipFill>
          <a:blip r:embed="rId5"/>
          <a:stretch>
            <a:fillRect/>
          </a:stretch>
        </p:blipFill>
        <p:spPr>
          <a:xfrm>
            <a:off x="6048375" y="2722443"/>
            <a:ext cx="2705100" cy="1685925"/>
          </a:xfrm>
          <a:prstGeom prst="rect">
            <a:avLst/>
          </a:prstGeom>
        </p:spPr>
      </p:pic>
      <p:pic>
        <p:nvPicPr>
          <p:cNvPr id="8" name="Picture 7"/>
          <p:cNvPicPr>
            <a:picLocks noChangeAspect="1"/>
          </p:cNvPicPr>
          <p:nvPr/>
        </p:nvPicPr>
        <p:blipFill>
          <a:blip r:embed="rId6"/>
          <a:stretch>
            <a:fillRect/>
          </a:stretch>
        </p:blipFill>
        <p:spPr>
          <a:xfrm>
            <a:off x="3329413" y="4603844"/>
            <a:ext cx="2505075" cy="1828800"/>
          </a:xfrm>
          <a:prstGeom prst="rect">
            <a:avLst/>
          </a:prstGeom>
        </p:spPr>
      </p:pic>
      <p:pic>
        <p:nvPicPr>
          <p:cNvPr id="9" name="Picture 8"/>
          <p:cNvPicPr>
            <a:picLocks noChangeAspect="1"/>
          </p:cNvPicPr>
          <p:nvPr/>
        </p:nvPicPr>
        <p:blipFill>
          <a:blip r:embed="rId7"/>
          <a:stretch>
            <a:fillRect/>
          </a:stretch>
        </p:blipFill>
        <p:spPr>
          <a:xfrm>
            <a:off x="3338512" y="2505075"/>
            <a:ext cx="2466975" cy="1847850"/>
          </a:xfrm>
          <a:prstGeom prst="rect">
            <a:avLst/>
          </a:prstGeom>
        </p:spPr>
      </p:pic>
      <p:sp>
        <p:nvSpPr>
          <p:cNvPr id="10" name="TextBox 9"/>
          <p:cNvSpPr txBox="1"/>
          <p:nvPr/>
        </p:nvSpPr>
        <p:spPr>
          <a:xfrm>
            <a:off x="685800" y="2605353"/>
            <a:ext cx="2133599" cy="369332"/>
          </a:xfrm>
          <a:prstGeom prst="rect">
            <a:avLst/>
          </a:prstGeom>
          <a:noFill/>
        </p:spPr>
        <p:txBody>
          <a:bodyPr wrap="square" rtlCol="0">
            <a:spAutoFit/>
          </a:bodyPr>
          <a:lstStyle/>
          <a:p>
            <a:r>
              <a:rPr lang="en-US" dirty="0" smtClean="0"/>
              <a:t>Pronghorn buck</a:t>
            </a:r>
            <a:endParaRPr lang="en-US" dirty="0"/>
          </a:p>
        </p:txBody>
      </p:sp>
      <p:sp>
        <p:nvSpPr>
          <p:cNvPr id="11" name="TextBox 10"/>
          <p:cNvSpPr txBox="1"/>
          <p:nvPr/>
        </p:nvSpPr>
        <p:spPr>
          <a:xfrm>
            <a:off x="609600" y="5105400"/>
            <a:ext cx="1676400" cy="369332"/>
          </a:xfrm>
          <a:prstGeom prst="rect">
            <a:avLst/>
          </a:prstGeom>
          <a:noFill/>
        </p:spPr>
        <p:txBody>
          <a:bodyPr wrap="square" rtlCol="0">
            <a:spAutoFit/>
          </a:bodyPr>
          <a:lstStyle/>
          <a:p>
            <a:r>
              <a:rPr lang="en-US" dirty="0" smtClean="0"/>
              <a:t>Bison</a:t>
            </a:r>
            <a:endParaRPr lang="en-US" dirty="0"/>
          </a:p>
        </p:txBody>
      </p:sp>
      <p:sp>
        <p:nvSpPr>
          <p:cNvPr id="12" name="TextBox 11"/>
          <p:cNvSpPr txBox="1"/>
          <p:nvPr/>
        </p:nvSpPr>
        <p:spPr>
          <a:xfrm>
            <a:off x="3657600" y="6432644"/>
            <a:ext cx="1690687" cy="369332"/>
          </a:xfrm>
          <a:prstGeom prst="rect">
            <a:avLst/>
          </a:prstGeom>
          <a:noFill/>
        </p:spPr>
        <p:txBody>
          <a:bodyPr wrap="square" rtlCol="0">
            <a:spAutoFit/>
          </a:bodyPr>
          <a:lstStyle/>
          <a:p>
            <a:r>
              <a:rPr lang="en-US" dirty="0" smtClean="0"/>
              <a:t>Musk Ox</a:t>
            </a:r>
            <a:endParaRPr lang="en-US" dirty="0"/>
          </a:p>
        </p:txBody>
      </p:sp>
      <p:sp>
        <p:nvSpPr>
          <p:cNvPr id="13" name="TextBox 12"/>
          <p:cNvSpPr txBox="1"/>
          <p:nvPr/>
        </p:nvSpPr>
        <p:spPr>
          <a:xfrm>
            <a:off x="3657600" y="4352925"/>
            <a:ext cx="1690687" cy="369332"/>
          </a:xfrm>
          <a:prstGeom prst="rect">
            <a:avLst/>
          </a:prstGeom>
          <a:noFill/>
        </p:spPr>
        <p:txBody>
          <a:bodyPr wrap="square" rtlCol="0">
            <a:spAutoFit/>
          </a:bodyPr>
          <a:lstStyle/>
          <a:p>
            <a:r>
              <a:rPr lang="en-US" dirty="0" smtClean="0"/>
              <a:t>Badger</a:t>
            </a:r>
            <a:endParaRPr lang="en-US" dirty="0"/>
          </a:p>
        </p:txBody>
      </p:sp>
      <p:sp>
        <p:nvSpPr>
          <p:cNvPr id="14" name="TextBox 13"/>
          <p:cNvSpPr txBox="1"/>
          <p:nvPr/>
        </p:nvSpPr>
        <p:spPr>
          <a:xfrm>
            <a:off x="4343400" y="2194950"/>
            <a:ext cx="1828800" cy="369332"/>
          </a:xfrm>
          <a:prstGeom prst="rect">
            <a:avLst/>
          </a:prstGeom>
          <a:noFill/>
        </p:spPr>
        <p:txBody>
          <a:bodyPr wrap="square" rtlCol="0">
            <a:spAutoFit/>
          </a:bodyPr>
          <a:lstStyle/>
          <a:p>
            <a:r>
              <a:rPr lang="en-US" dirty="0" smtClean="0"/>
              <a:t>Rocky Goat</a:t>
            </a:r>
            <a:endParaRPr lang="en-US" dirty="0"/>
          </a:p>
        </p:txBody>
      </p:sp>
      <p:sp>
        <p:nvSpPr>
          <p:cNvPr id="15" name="TextBox 14"/>
          <p:cNvSpPr txBox="1"/>
          <p:nvPr/>
        </p:nvSpPr>
        <p:spPr>
          <a:xfrm>
            <a:off x="6477000" y="4537591"/>
            <a:ext cx="1828800" cy="369332"/>
          </a:xfrm>
          <a:prstGeom prst="rect">
            <a:avLst/>
          </a:prstGeom>
          <a:noFill/>
        </p:spPr>
        <p:txBody>
          <a:bodyPr wrap="square" rtlCol="0">
            <a:spAutoFit/>
          </a:bodyPr>
          <a:lstStyle/>
          <a:p>
            <a:r>
              <a:rPr lang="en-US" dirty="0" smtClean="0"/>
              <a:t>Reindeer</a:t>
            </a:r>
            <a:endParaRPr lang="en-US" dirty="0"/>
          </a:p>
        </p:txBody>
      </p:sp>
    </p:spTree>
    <p:extLst>
      <p:ext uri="{BB962C8B-B14F-4D97-AF65-F5344CB8AC3E}">
        <p14:creationId xmlns:p14="http://schemas.microsoft.com/office/powerpoint/2010/main" val="20341216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Birds </a:t>
            </a:r>
            <a:endParaRPr lang="en-US" dirty="0"/>
          </a:p>
        </p:txBody>
      </p:sp>
      <p:sp>
        <p:nvSpPr>
          <p:cNvPr id="3" name="Content Placeholder 2"/>
          <p:cNvSpPr>
            <a:spLocks noGrp="1"/>
          </p:cNvSpPr>
          <p:nvPr>
            <p:ph idx="1"/>
          </p:nvPr>
        </p:nvSpPr>
        <p:spPr/>
        <p:txBody>
          <a:bodyPr numCol="2">
            <a:normAutofit/>
          </a:bodyPr>
          <a:lstStyle/>
          <a:p>
            <a:r>
              <a:rPr lang="en-US" dirty="0" smtClean="0"/>
              <a:t>59 families</a:t>
            </a:r>
          </a:p>
          <a:p>
            <a:r>
              <a:rPr lang="en-US" dirty="0" smtClean="0"/>
              <a:t>Wren tits – endemic</a:t>
            </a:r>
          </a:p>
          <a:p>
            <a:r>
              <a:rPr lang="en-US" dirty="0" smtClean="0"/>
              <a:t>Grouse</a:t>
            </a:r>
          </a:p>
          <a:p>
            <a:r>
              <a:rPr lang="en-US" dirty="0" smtClean="0"/>
              <a:t>Turkey</a:t>
            </a:r>
          </a:p>
          <a:p>
            <a:r>
              <a:rPr lang="en-US" dirty="0" smtClean="0"/>
              <a:t>Wood warblers</a:t>
            </a:r>
          </a:p>
          <a:p>
            <a:r>
              <a:rPr lang="en-US" dirty="0" smtClean="0"/>
              <a:t>Red Cardinals</a:t>
            </a:r>
          </a:p>
          <a:p>
            <a:r>
              <a:rPr lang="en-US" dirty="0" smtClean="0"/>
              <a:t>Tanagers</a:t>
            </a:r>
          </a:p>
          <a:p>
            <a:r>
              <a:rPr lang="en-US" dirty="0" smtClean="0"/>
              <a:t>Humming birds</a:t>
            </a:r>
          </a:p>
          <a:p>
            <a:r>
              <a:rPr lang="en-US" dirty="0" smtClean="0"/>
              <a:t>Pelicans</a:t>
            </a:r>
          </a:p>
          <a:p>
            <a:r>
              <a:rPr lang="en-US" dirty="0" smtClean="0"/>
              <a:t>Herons</a:t>
            </a:r>
          </a:p>
          <a:p>
            <a:r>
              <a:rPr lang="en-US" dirty="0" smtClean="0"/>
              <a:t>Cranes</a:t>
            </a:r>
          </a:p>
          <a:p>
            <a:r>
              <a:rPr lang="en-US" dirty="0" smtClean="0"/>
              <a:t>Vultures</a:t>
            </a:r>
          </a:p>
          <a:p>
            <a:r>
              <a:rPr lang="en-US" dirty="0" smtClean="0"/>
              <a:t>Sandpipers</a:t>
            </a:r>
          </a:p>
          <a:p>
            <a:r>
              <a:rPr lang="en-US" dirty="0" smtClean="0"/>
              <a:t>Kingfisher</a:t>
            </a:r>
            <a:endParaRPr lang="en-US" dirty="0"/>
          </a:p>
        </p:txBody>
      </p:sp>
    </p:spTree>
    <p:extLst>
      <p:ext uri="{BB962C8B-B14F-4D97-AF65-F5344CB8AC3E}">
        <p14:creationId xmlns:p14="http://schemas.microsoft.com/office/powerpoint/2010/main" val="11376967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533400"/>
            <a:ext cx="2428875" cy="1885950"/>
          </a:xfrm>
          <a:prstGeom prst="rect">
            <a:avLst/>
          </a:prstGeom>
        </p:spPr>
      </p:pic>
      <p:pic>
        <p:nvPicPr>
          <p:cNvPr id="5" name="Picture 4"/>
          <p:cNvPicPr>
            <a:picLocks noChangeAspect="1"/>
          </p:cNvPicPr>
          <p:nvPr/>
        </p:nvPicPr>
        <p:blipFill>
          <a:blip r:embed="rId3"/>
          <a:stretch>
            <a:fillRect/>
          </a:stretch>
        </p:blipFill>
        <p:spPr>
          <a:xfrm>
            <a:off x="3155509" y="533400"/>
            <a:ext cx="2518656" cy="1885950"/>
          </a:xfrm>
          <a:prstGeom prst="rect">
            <a:avLst/>
          </a:prstGeom>
        </p:spPr>
      </p:pic>
      <p:sp>
        <p:nvSpPr>
          <p:cNvPr id="6" name="TextBox 5"/>
          <p:cNvSpPr txBox="1"/>
          <p:nvPr/>
        </p:nvSpPr>
        <p:spPr>
          <a:xfrm>
            <a:off x="762000" y="2554843"/>
            <a:ext cx="1447800" cy="369332"/>
          </a:xfrm>
          <a:prstGeom prst="rect">
            <a:avLst/>
          </a:prstGeom>
          <a:noFill/>
        </p:spPr>
        <p:txBody>
          <a:bodyPr wrap="square" rtlCol="0">
            <a:spAutoFit/>
          </a:bodyPr>
          <a:lstStyle/>
          <a:p>
            <a:r>
              <a:rPr lang="en-US" dirty="0" smtClean="0"/>
              <a:t>Wren Tits</a:t>
            </a:r>
            <a:endParaRPr lang="en-US" dirty="0"/>
          </a:p>
        </p:txBody>
      </p:sp>
      <p:sp>
        <p:nvSpPr>
          <p:cNvPr id="7" name="TextBox 6"/>
          <p:cNvSpPr txBox="1"/>
          <p:nvPr/>
        </p:nvSpPr>
        <p:spPr>
          <a:xfrm>
            <a:off x="3505200" y="2419350"/>
            <a:ext cx="1600200" cy="369332"/>
          </a:xfrm>
          <a:prstGeom prst="rect">
            <a:avLst/>
          </a:prstGeom>
          <a:noFill/>
        </p:spPr>
        <p:txBody>
          <a:bodyPr wrap="square" rtlCol="0">
            <a:spAutoFit/>
          </a:bodyPr>
          <a:lstStyle/>
          <a:p>
            <a:r>
              <a:rPr lang="en-US" dirty="0" smtClean="0"/>
              <a:t>Red Cardinal</a:t>
            </a:r>
            <a:endParaRPr lang="en-US" dirty="0"/>
          </a:p>
        </p:txBody>
      </p:sp>
      <p:pic>
        <p:nvPicPr>
          <p:cNvPr id="8" name="Picture 7"/>
          <p:cNvPicPr>
            <a:picLocks noChangeAspect="1"/>
          </p:cNvPicPr>
          <p:nvPr/>
        </p:nvPicPr>
        <p:blipFill>
          <a:blip r:embed="rId4"/>
          <a:stretch>
            <a:fillRect/>
          </a:stretch>
        </p:blipFill>
        <p:spPr>
          <a:xfrm>
            <a:off x="431359" y="3200400"/>
            <a:ext cx="2724150" cy="1676400"/>
          </a:xfrm>
          <a:prstGeom prst="rect">
            <a:avLst/>
          </a:prstGeom>
        </p:spPr>
      </p:pic>
      <p:pic>
        <p:nvPicPr>
          <p:cNvPr id="9" name="Picture 8"/>
          <p:cNvPicPr>
            <a:picLocks noChangeAspect="1"/>
          </p:cNvPicPr>
          <p:nvPr/>
        </p:nvPicPr>
        <p:blipFill>
          <a:blip r:embed="rId5"/>
          <a:stretch>
            <a:fillRect/>
          </a:stretch>
        </p:blipFill>
        <p:spPr>
          <a:xfrm>
            <a:off x="3294916" y="3181258"/>
            <a:ext cx="2619375" cy="1743075"/>
          </a:xfrm>
          <a:prstGeom prst="rect">
            <a:avLst/>
          </a:prstGeom>
        </p:spPr>
      </p:pic>
      <p:pic>
        <p:nvPicPr>
          <p:cNvPr id="10" name="Picture 9"/>
          <p:cNvPicPr>
            <a:picLocks noChangeAspect="1"/>
          </p:cNvPicPr>
          <p:nvPr/>
        </p:nvPicPr>
        <p:blipFill>
          <a:blip r:embed="rId6"/>
          <a:stretch>
            <a:fillRect/>
          </a:stretch>
        </p:blipFill>
        <p:spPr>
          <a:xfrm>
            <a:off x="5943599" y="533400"/>
            <a:ext cx="2834078" cy="1885950"/>
          </a:xfrm>
          <a:prstGeom prst="rect">
            <a:avLst/>
          </a:prstGeom>
        </p:spPr>
      </p:pic>
      <p:sp>
        <p:nvSpPr>
          <p:cNvPr id="11" name="TextBox 10"/>
          <p:cNvSpPr txBox="1"/>
          <p:nvPr/>
        </p:nvSpPr>
        <p:spPr>
          <a:xfrm>
            <a:off x="5943599" y="2604016"/>
            <a:ext cx="2129544" cy="369332"/>
          </a:xfrm>
          <a:prstGeom prst="rect">
            <a:avLst/>
          </a:prstGeom>
          <a:noFill/>
        </p:spPr>
        <p:txBody>
          <a:bodyPr wrap="square" rtlCol="0">
            <a:spAutoFit/>
          </a:bodyPr>
          <a:lstStyle/>
          <a:p>
            <a:r>
              <a:rPr lang="en-US" dirty="0" smtClean="0"/>
              <a:t>Tanagers</a:t>
            </a:r>
            <a:endParaRPr lang="en-US" dirty="0"/>
          </a:p>
        </p:txBody>
      </p:sp>
      <p:sp>
        <p:nvSpPr>
          <p:cNvPr id="12" name="TextBox 11"/>
          <p:cNvSpPr txBox="1"/>
          <p:nvPr/>
        </p:nvSpPr>
        <p:spPr>
          <a:xfrm>
            <a:off x="762000" y="5172075"/>
            <a:ext cx="1828800" cy="369332"/>
          </a:xfrm>
          <a:prstGeom prst="rect">
            <a:avLst/>
          </a:prstGeom>
          <a:noFill/>
        </p:spPr>
        <p:txBody>
          <a:bodyPr wrap="square" rtlCol="0">
            <a:spAutoFit/>
          </a:bodyPr>
          <a:lstStyle/>
          <a:p>
            <a:r>
              <a:rPr lang="en-US" dirty="0" smtClean="0"/>
              <a:t>Wood Warblers</a:t>
            </a:r>
            <a:endParaRPr lang="en-US" dirty="0"/>
          </a:p>
        </p:txBody>
      </p:sp>
      <p:sp>
        <p:nvSpPr>
          <p:cNvPr id="13" name="TextBox 12"/>
          <p:cNvSpPr txBox="1"/>
          <p:nvPr/>
        </p:nvSpPr>
        <p:spPr>
          <a:xfrm>
            <a:off x="3845366" y="4989753"/>
            <a:ext cx="1828799" cy="369332"/>
          </a:xfrm>
          <a:prstGeom prst="rect">
            <a:avLst/>
          </a:prstGeom>
          <a:noFill/>
        </p:spPr>
        <p:txBody>
          <a:bodyPr wrap="square" rtlCol="0">
            <a:spAutoFit/>
          </a:bodyPr>
          <a:lstStyle/>
          <a:p>
            <a:r>
              <a:rPr lang="en-US" dirty="0" smtClean="0"/>
              <a:t>Grouse</a:t>
            </a:r>
            <a:endParaRPr lang="en-US" dirty="0"/>
          </a:p>
        </p:txBody>
      </p:sp>
      <p:pic>
        <p:nvPicPr>
          <p:cNvPr id="14" name="Picture 13"/>
          <p:cNvPicPr>
            <a:picLocks noChangeAspect="1"/>
          </p:cNvPicPr>
          <p:nvPr/>
        </p:nvPicPr>
        <p:blipFill>
          <a:blip r:embed="rId7"/>
          <a:stretch>
            <a:fillRect/>
          </a:stretch>
        </p:blipFill>
        <p:spPr>
          <a:xfrm>
            <a:off x="6166948" y="3181258"/>
            <a:ext cx="2590800" cy="1762125"/>
          </a:xfrm>
          <a:prstGeom prst="rect">
            <a:avLst/>
          </a:prstGeom>
        </p:spPr>
      </p:pic>
      <p:sp>
        <p:nvSpPr>
          <p:cNvPr id="15" name="TextBox 14"/>
          <p:cNvSpPr txBox="1"/>
          <p:nvPr/>
        </p:nvSpPr>
        <p:spPr>
          <a:xfrm>
            <a:off x="6324600" y="5172075"/>
            <a:ext cx="1748543" cy="369332"/>
          </a:xfrm>
          <a:prstGeom prst="rect">
            <a:avLst/>
          </a:prstGeom>
          <a:noFill/>
        </p:spPr>
        <p:txBody>
          <a:bodyPr wrap="square" rtlCol="0">
            <a:spAutoFit/>
          </a:bodyPr>
          <a:lstStyle/>
          <a:p>
            <a:r>
              <a:rPr lang="en-US" dirty="0" smtClean="0"/>
              <a:t>Pelican</a:t>
            </a:r>
            <a:endParaRPr lang="en-US" dirty="0"/>
          </a:p>
        </p:txBody>
      </p:sp>
    </p:spTree>
    <p:extLst>
      <p:ext uri="{BB962C8B-B14F-4D97-AF65-F5344CB8AC3E}">
        <p14:creationId xmlns:p14="http://schemas.microsoft.com/office/powerpoint/2010/main" val="25548129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Reptiles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21 families</a:t>
            </a:r>
          </a:p>
          <a:p>
            <a:r>
              <a:rPr lang="en-US" dirty="0" smtClean="0"/>
              <a:t>Californian lizard-endemic</a:t>
            </a:r>
          </a:p>
          <a:p>
            <a:r>
              <a:rPr lang="en-US" dirty="0" smtClean="0"/>
              <a:t>Crocodiles</a:t>
            </a:r>
          </a:p>
          <a:p>
            <a:r>
              <a:rPr lang="en-US" dirty="0" smtClean="0"/>
              <a:t>Alligators</a:t>
            </a:r>
          </a:p>
          <a:p>
            <a:r>
              <a:rPr lang="en-US" dirty="0" smtClean="0"/>
              <a:t>Snapping turtle</a:t>
            </a:r>
          </a:p>
          <a:p>
            <a:r>
              <a:rPr lang="en-US" dirty="0" smtClean="0"/>
              <a:t>Musk turtle</a:t>
            </a:r>
          </a:p>
          <a:p>
            <a:r>
              <a:rPr lang="en-US" dirty="0" smtClean="0"/>
              <a:t>Geckos</a:t>
            </a:r>
          </a:p>
          <a:p>
            <a:r>
              <a:rPr lang="en-US" dirty="0" smtClean="0"/>
              <a:t>Skinks</a:t>
            </a:r>
          </a:p>
          <a:p>
            <a:r>
              <a:rPr lang="en-US" dirty="0" smtClean="0"/>
              <a:t>Heloderma</a:t>
            </a:r>
          </a:p>
          <a:p>
            <a:r>
              <a:rPr lang="en-US" dirty="0" smtClean="0"/>
              <a:t>Coral snakes</a:t>
            </a:r>
          </a:p>
          <a:p>
            <a:r>
              <a:rPr lang="en-US" dirty="0" smtClean="0"/>
              <a:t>Garter snakes</a:t>
            </a:r>
          </a:p>
          <a:p>
            <a:r>
              <a:rPr lang="en-US" dirty="0" smtClean="0"/>
              <a:t>Rattle snakes</a:t>
            </a:r>
            <a:endParaRPr lang="en-US" dirty="0"/>
          </a:p>
        </p:txBody>
      </p:sp>
      <p:pic>
        <p:nvPicPr>
          <p:cNvPr id="4" name="Picture 3"/>
          <p:cNvPicPr>
            <a:picLocks noChangeAspect="1"/>
          </p:cNvPicPr>
          <p:nvPr/>
        </p:nvPicPr>
        <p:blipFill>
          <a:blip r:embed="rId2"/>
          <a:stretch>
            <a:fillRect/>
          </a:stretch>
        </p:blipFill>
        <p:spPr>
          <a:xfrm>
            <a:off x="5105400" y="1897221"/>
            <a:ext cx="2971800" cy="3931920"/>
          </a:xfrm>
          <a:prstGeom prst="rect">
            <a:avLst/>
          </a:prstGeom>
        </p:spPr>
      </p:pic>
    </p:spTree>
    <p:extLst>
      <p:ext uri="{BB962C8B-B14F-4D97-AF65-F5344CB8AC3E}">
        <p14:creationId xmlns:p14="http://schemas.microsoft.com/office/powerpoint/2010/main" val="41277341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Amphibians</a:t>
            </a:r>
            <a:endParaRPr lang="en-US" dirty="0"/>
          </a:p>
        </p:txBody>
      </p:sp>
      <p:sp>
        <p:nvSpPr>
          <p:cNvPr id="3" name="Content Placeholder 2"/>
          <p:cNvSpPr>
            <a:spLocks noGrp="1"/>
          </p:cNvSpPr>
          <p:nvPr>
            <p:ph idx="1"/>
          </p:nvPr>
        </p:nvSpPr>
        <p:spPr/>
        <p:txBody>
          <a:bodyPr/>
          <a:lstStyle/>
          <a:p>
            <a:r>
              <a:rPr lang="en-US" dirty="0" smtClean="0"/>
              <a:t>Tailed amphibians are in abundance</a:t>
            </a:r>
          </a:p>
          <a:p>
            <a:r>
              <a:rPr lang="en-US" dirty="0" smtClean="0"/>
              <a:t>Salamanders</a:t>
            </a:r>
          </a:p>
          <a:p>
            <a:r>
              <a:rPr lang="en-US" dirty="0" smtClean="0"/>
              <a:t>Axolotls</a:t>
            </a:r>
          </a:p>
          <a:p>
            <a:r>
              <a:rPr lang="en-US" dirty="0" smtClean="0"/>
              <a:t>Siren</a:t>
            </a:r>
          </a:p>
          <a:p>
            <a:r>
              <a:rPr lang="en-US" dirty="0" smtClean="0"/>
              <a:t>Frogs</a:t>
            </a:r>
          </a:p>
          <a:p>
            <a:r>
              <a:rPr lang="en-US" dirty="0" smtClean="0"/>
              <a:t>Toads</a:t>
            </a:r>
          </a:p>
          <a:p>
            <a:r>
              <a:rPr lang="en-US" dirty="0" smtClean="0"/>
              <a:t>Mud-eel (Family </a:t>
            </a:r>
            <a:r>
              <a:rPr lang="en-US" dirty="0" err="1" smtClean="0"/>
              <a:t>Sirenidae</a:t>
            </a:r>
            <a:r>
              <a:rPr lang="en-US" dirty="0" smtClean="0"/>
              <a:t>)-endemic </a:t>
            </a:r>
            <a:endParaRPr lang="en-US" dirty="0"/>
          </a:p>
        </p:txBody>
      </p:sp>
    </p:spTree>
    <p:extLst>
      <p:ext uri="{BB962C8B-B14F-4D97-AF65-F5344CB8AC3E}">
        <p14:creationId xmlns:p14="http://schemas.microsoft.com/office/powerpoint/2010/main" val="26114677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304800"/>
            <a:ext cx="2705100" cy="1685925"/>
          </a:xfrm>
          <a:prstGeom prst="rect">
            <a:avLst/>
          </a:prstGeom>
        </p:spPr>
      </p:pic>
      <p:pic>
        <p:nvPicPr>
          <p:cNvPr id="5" name="Picture 4"/>
          <p:cNvPicPr>
            <a:picLocks noChangeAspect="1"/>
          </p:cNvPicPr>
          <p:nvPr/>
        </p:nvPicPr>
        <p:blipFill>
          <a:blip r:embed="rId3"/>
          <a:stretch>
            <a:fillRect/>
          </a:stretch>
        </p:blipFill>
        <p:spPr>
          <a:xfrm>
            <a:off x="3548062" y="304800"/>
            <a:ext cx="2619375" cy="1743075"/>
          </a:xfrm>
          <a:prstGeom prst="rect">
            <a:avLst/>
          </a:prstGeom>
        </p:spPr>
      </p:pic>
      <p:sp>
        <p:nvSpPr>
          <p:cNvPr id="6" name="TextBox 5"/>
          <p:cNvSpPr txBox="1"/>
          <p:nvPr/>
        </p:nvSpPr>
        <p:spPr>
          <a:xfrm>
            <a:off x="879783" y="2089666"/>
            <a:ext cx="1752600" cy="381000"/>
          </a:xfrm>
          <a:prstGeom prst="rect">
            <a:avLst/>
          </a:prstGeom>
          <a:noFill/>
        </p:spPr>
        <p:txBody>
          <a:bodyPr wrap="square" rtlCol="0">
            <a:spAutoFit/>
          </a:bodyPr>
          <a:lstStyle/>
          <a:p>
            <a:r>
              <a:rPr lang="en-US" dirty="0" smtClean="0"/>
              <a:t>Skinks</a:t>
            </a:r>
            <a:endParaRPr lang="en-US" dirty="0"/>
          </a:p>
        </p:txBody>
      </p:sp>
      <p:sp>
        <p:nvSpPr>
          <p:cNvPr id="7" name="TextBox 6"/>
          <p:cNvSpPr txBox="1"/>
          <p:nvPr/>
        </p:nvSpPr>
        <p:spPr>
          <a:xfrm>
            <a:off x="3886200" y="2209800"/>
            <a:ext cx="2133600" cy="369332"/>
          </a:xfrm>
          <a:prstGeom prst="rect">
            <a:avLst/>
          </a:prstGeom>
          <a:noFill/>
        </p:spPr>
        <p:txBody>
          <a:bodyPr wrap="square" rtlCol="0">
            <a:spAutoFit/>
          </a:bodyPr>
          <a:lstStyle/>
          <a:p>
            <a:r>
              <a:rPr lang="en-US" dirty="0" smtClean="0"/>
              <a:t>Californian Lizard</a:t>
            </a:r>
            <a:endParaRPr lang="en-US" dirty="0"/>
          </a:p>
        </p:txBody>
      </p:sp>
      <p:pic>
        <p:nvPicPr>
          <p:cNvPr id="8" name="Picture 7"/>
          <p:cNvPicPr>
            <a:picLocks noChangeAspect="1"/>
          </p:cNvPicPr>
          <p:nvPr/>
        </p:nvPicPr>
        <p:blipFill>
          <a:blip r:embed="rId4"/>
          <a:stretch>
            <a:fillRect/>
          </a:stretch>
        </p:blipFill>
        <p:spPr>
          <a:xfrm>
            <a:off x="6469964" y="307145"/>
            <a:ext cx="2486757" cy="1740730"/>
          </a:xfrm>
          <a:prstGeom prst="rect">
            <a:avLst/>
          </a:prstGeom>
        </p:spPr>
      </p:pic>
      <p:sp>
        <p:nvSpPr>
          <p:cNvPr id="9" name="TextBox 8"/>
          <p:cNvSpPr txBox="1"/>
          <p:nvPr/>
        </p:nvSpPr>
        <p:spPr>
          <a:xfrm>
            <a:off x="6705600" y="2286000"/>
            <a:ext cx="1676400" cy="369332"/>
          </a:xfrm>
          <a:prstGeom prst="rect">
            <a:avLst/>
          </a:prstGeom>
          <a:noFill/>
        </p:spPr>
        <p:txBody>
          <a:bodyPr wrap="square" rtlCol="0">
            <a:spAutoFit/>
          </a:bodyPr>
          <a:lstStyle/>
          <a:p>
            <a:r>
              <a:rPr lang="en-US" dirty="0" smtClean="0"/>
              <a:t>Musk Turtle</a:t>
            </a:r>
            <a:endParaRPr lang="en-US" dirty="0"/>
          </a:p>
        </p:txBody>
      </p:sp>
      <p:pic>
        <p:nvPicPr>
          <p:cNvPr id="10" name="Picture 9"/>
          <p:cNvPicPr>
            <a:picLocks noChangeAspect="1"/>
          </p:cNvPicPr>
          <p:nvPr/>
        </p:nvPicPr>
        <p:blipFill>
          <a:blip r:embed="rId5"/>
          <a:stretch>
            <a:fillRect/>
          </a:stretch>
        </p:blipFill>
        <p:spPr>
          <a:xfrm>
            <a:off x="457200" y="2458166"/>
            <a:ext cx="2476500" cy="1847850"/>
          </a:xfrm>
          <a:prstGeom prst="rect">
            <a:avLst/>
          </a:prstGeom>
        </p:spPr>
      </p:pic>
      <p:sp>
        <p:nvSpPr>
          <p:cNvPr id="11" name="TextBox 10"/>
          <p:cNvSpPr txBox="1"/>
          <p:nvPr/>
        </p:nvSpPr>
        <p:spPr>
          <a:xfrm>
            <a:off x="857250" y="4306016"/>
            <a:ext cx="1676400" cy="369332"/>
          </a:xfrm>
          <a:prstGeom prst="rect">
            <a:avLst/>
          </a:prstGeom>
          <a:noFill/>
        </p:spPr>
        <p:txBody>
          <a:bodyPr wrap="square" rtlCol="0">
            <a:spAutoFit/>
          </a:bodyPr>
          <a:lstStyle/>
          <a:p>
            <a:r>
              <a:rPr lang="en-US" dirty="0" smtClean="0"/>
              <a:t>Garter snake</a:t>
            </a:r>
            <a:endParaRPr lang="en-US" dirty="0"/>
          </a:p>
        </p:txBody>
      </p:sp>
      <p:pic>
        <p:nvPicPr>
          <p:cNvPr id="12" name="Picture 11"/>
          <p:cNvPicPr>
            <a:picLocks noChangeAspect="1"/>
          </p:cNvPicPr>
          <p:nvPr/>
        </p:nvPicPr>
        <p:blipFill>
          <a:blip r:embed="rId6"/>
          <a:stretch>
            <a:fillRect/>
          </a:stretch>
        </p:blipFill>
        <p:spPr>
          <a:xfrm>
            <a:off x="3371849" y="2667000"/>
            <a:ext cx="2786921" cy="1847850"/>
          </a:xfrm>
          <a:prstGeom prst="rect">
            <a:avLst/>
          </a:prstGeom>
        </p:spPr>
      </p:pic>
      <p:sp>
        <p:nvSpPr>
          <p:cNvPr id="13" name="TextBox 12"/>
          <p:cNvSpPr txBox="1"/>
          <p:nvPr/>
        </p:nvSpPr>
        <p:spPr>
          <a:xfrm>
            <a:off x="3371849" y="4602718"/>
            <a:ext cx="1638300" cy="369332"/>
          </a:xfrm>
          <a:prstGeom prst="rect">
            <a:avLst/>
          </a:prstGeom>
          <a:noFill/>
        </p:spPr>
        <p:txBody>
          <a:bodyPr wrap="square" rtlCol="0">
            <a:spAutoFit/>
          </a:bodyPr>
          <a:lstStyle/>
          <a:p>
            <a:r>
              <a:rPr lang="en-US" dirty="0" smtClean="0"/>
              <a:t>Rattle snake</a:t>
            </a:r>
            <a:endParaRPr lang="en-US" dirty="0"/>
          </a:p>
        </p:txBody>
      </p:sp>
      <p:pic>
        <p:nvPicPr>
          <p:cNvPr id="14" name="Picture 13"/>
          <p:cNvPicPr>
            <a:picLocks noChangeAspect="1"/>
          </p:cNvPicPr>
          <p:nvPr/>
        </p:nvPicPr>
        <p:blipFill>
          <a:blip r:embed="rId7"/>
          <a:stretch>
            <a:fillRect/>
          </a:stretch>
        </p:blipFill>
        <p:spPr>
          <a:xfrm>
            <a:off x="453788" y="4674516"/>
            <a:ext cx="2479912" cy="1950603"/>
          </a:xfrm>
          <a:prstGeom prst="rect">
            <a:avLst/>
          </a:prstGeom>
        </p:spPr>
      </p:pic>
      <p:sp>
        <p:nvSpPr>
          <p:cNvPr id="15" name="TextBox 14"/>
          <p:cNvSpPr txBox="1"/>
          <p:nvPr/>
        </p:nvSpPr>
        <p:spPr>
          <a:xfrm>
            <a:off x="879783" y="6523198"/>
            <a:ext cx="1653867" cy="369332"/>
          </a:xfrm>
          <a:prstGeom prst="rect">
            <a:avLst/>
          </a:prstGeom>
          <a:noFill/>
        </p:spPr>
        <p:txBody>
          <a:bodyPr wrap="square" rtlCol="0">
            <a:spAutoFit/>
          </a:bodyPr>
          <a:lstStyle/>
          <a:p>
            <a:r>
              <a:rPr lang="en-US" dirty="0" smtClean="0"/>
              <a:t>Mud-eel</a:t>
            </a:r>
            <a:endParaRPr lang="en-US" dirty="0"/>
          </a:p>
        </p:txBody>
      </p:sp>
      <p:pic>
        <p:nvPicPr>
          <p:cNvPr id="16" name="Picture 15"/>
          <p:cNvPicPr>
            <a:picLocks noChangeAspect="1"/>
          </p:cNvPicPr>
          <p:nvPr/>
        </p:nvPicPr>
        <p:blipFill>
          <a:blip r:embed="rId8"/>
          <a:stretch>
            <a:fillRect/>
          </a:stretch>
        </p:blipFill>
        <p:spPr>
          <a:xfrm>
            <a:off x="6310312" y="2667000"/>
            <a:ext cx="2466975" cy="1847850"/>
          </a:xfrm>
          <a:prstGeom prst="rect">
            <a:avLst/>
          </a:prstGeom>
        </p:spPr>
      </p:pic>
      <p:sp>
        <p:nvSpPr>
          <p:cNvPr id="17" name="TextBox 16"/>
          <p:cNvSpPr txBox="1"/>
          <p:nvPr/>
        </p:nvSpPr>
        <p:spPr>
          <a:xfrm>
            <a:off x="6469964" y="4674516"/>
            <a:ext cx="1912036" cy="369332"/>
          </a:xfrm>
          <a:prstGeom prst="rect">
            <a:avLst/>
          </a:prstGeom>
          <a:noFill/>
        </p:spPr>
        <p:txBody>
          <a:bodyPr wrap="square" rtlCol="0">
            <a:spAutoFit/>
          </a:bodyPr>
          <a:lstStyle/>
          <a:p>
            <a:r>
              <a:rPr lang="en-US" dirty="0" smtClean="0"/>
              <a:t>Snapping turtle</a:t>
            </a:r>
            <a:endParaRPr lang="en-US" dirty="0"/>
          </a:p>
        </p:txBody>
      </p:sp>
      <p:pic>
        <p:nvPicPr>
          <p:cNvPr id="18" name="Picture 17"/>
          <p:cNvPicPr>
            <a:picLocks noChangeAspect="1"/>
          </p:cNvPicPr>
          <p:nvPr/>
        </p:nvPicPr>
        <p:blipFill>
          <a:blip r:embed="rId9"/>
          <a:stretch>
            <a:fillRect/>
          </a:stretch>
        </p:blipFill>
        <p:spPr>
          <a:xfrm>
            <a:off x="3548062" y="5041294"/>
            <a:ext cx="3371850" cy="1352550"/>
          </a:xfrm>
          <a:prstGeom prst="rect">
            <a:avLst/>
          </a:prstGeom>
        </p:spPr>
      </p:pic>
      <p:sp>
        <p:nvSpPr>
          <p:cNvPr id="19" name="TextBox 18"/>
          <p:cNvSpPr txBox="1"/>
          <p:nvPr/>
        </p:nvSpPr>
        <p:spPr>
          <a:xfrm>
            <a:off x="4065415" y="6463088"/>
            <a:ext cx="1584668" cy="369332"/>
          </a:xfrm>
          <a:prstGeom prst="rect">
            <a:avLst/>
          </a:prstGeom>
          <a:noFill/>
        </p:spPr>
        <p:txBody>
          <a:bodyPr wrap="square" rtlCol="0">
            <a:spAutoFit/>
          </a:bodyPr>
          <a:lstStyle/>
          <a:p>
            <a:r>
              <a:rPr lang="en-US" dirty="0" smtClean="0"/>
              <a:t>Alligator</a:t>
            </a:r>
            <a:endParaRPr lang="en-US" dirty="0"/>
          </a:p>
        </p:txBody>
      </p:sp>
    </p:spTree>
    <p:extLst>
      <p:ext uri="{BB962C8B-B14F-4D97-AF65-F5344CB8AC3E}">
        <p14:creationId xmlns:p14="http://schemas.microsoft.com/office/powerpoint/2010/main" val="33266100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1.appstate.edu/~hagemansj/CourseWebFiles/HumanOrigins/L15-4Monkeys.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8551825"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381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numCol="2">
            <a:normAutofit/>
          </a:bodyPr>
          <a:lstStyle/>
          <a:p>
            <a:r>
              <a:rPr lang="en-US" b="1" dirty="0"/>
              <a:t>Birds: </a:t>
            </a:r>
            <a:endParaRPr lang="en-US" b="1" dirty="0" smtClean="0"/>
          </a:p>
          <a:p>
            <a:r>
              <a:rPr lang="en-US" dirty="0" smtClean="0"/>
              <a:t>Hawks </a:t>
            </a:r>
          </a:p>
          <a:p>
            <a:r>
              <a:rPr lang="en-US" dirty="0" smtClean="0"/>
              <a:t>Ducks </a:t>
            </a:r>
          </a:p>
          <a:p>
            <a:r>
              <a:rPr lang="en-US" dirty="0" smtClean="0"/>
              <a:t>Cuckoos </a:t>
            </a:r>
          </a:p>
          <a:p>
            <a:r>
              <a:rPr lang="en-US" dirty="0" smtClean="0"/>
              <a:t>Kingfishers </a:t>
            </a:r>
          </a:p>
          <a:p>
            <a:r>
              <a:rPr lang="en-US" dirty="0" smtClean="0"/>
              <a:t>Blackbirds </a:t>
            </a:r>
          </a:p>
          <a:p>
            <a:r>
              <a:rPr lang="en-US" dirty="0" smtClean="0"/>
              <a:t>Finches</a:t>
            </a:r>
          </a:p>
          <a:p>
            <a:r>
              <a:rPr lang="en-US" dirty="0" smtClean="0"/>
              <a:t>Thrushes</a:t>
            </a:r>
          </a:p>
          <a:p>
            <a:r>
              <a:rPr lang="en-US" dirty="0" smtClean="0"/>
              <a:t>Storks</a:t>
            </a:r>
          </a:p>
          <a:p>
            <a:r>
              <a:rPr lang="en-US" dirty="0" smtClean="0"/>
              <a:t>Loons</a:t>
            </a:r>
          </a:p>
          <a:p>
            <a:r>
              <a:rPr lang="en-US" dirty="0" smtClean="0"/>
              <a:t>Grebes</a:t>
            </a:r>
          </a:p>
          <a:p>
            <a:r>
              <a:rPr lang="en-US" dirty="0" smtClean="0"/>
              <a:t>There </a:t>
            </a:r>
            <a:r>
              <a:rPr lang="en-US" dirty="0"/>
              <a:t>are no parrots. </a:t>
            </a:r>
            <a:endParaRPr lang="en-US" dirty="0" smtClean="0"/>
          </a:p>
          <a:p>
            <a:r>
              <a:rPr lang="en-US" dirty="0" smtClean="0"/>
              <a:t>The</a:t>
            </a:r>
            <a:r>
              <a:rPr lang="en-US" dirty="0"/>
              <a:t> accentors (Family Prunellidae) is endemic to the Palearctic region</a:t>
            </a:r>
            <a:r>
              <a:rPr lang="en-US" u="sng" dirty="0"/>
              <a:t> </a:t>
            </a:r>
            <a:endParaRPr lang="en-US" dirty="0"/>
          </a:p>
          <a:p>
            <a:endParaRPr lang="en-US" dirty="0"/>
          </a:p>
        </p:txBody>
      </p:sp>
    </p:spTree>
    <p:extLst>
      <p:ext uri="{BB962C8B-B14F-4D97-AF65-F5344CB8AC3E}">
        <p14:creationId xmlns:p14="http://schemas.microsoft.com/office/powerpoint/2010/main" val="29154833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t>Reptiles: </a:t>
            </a:r>
            <a:endParaRPr lang="en-US" b="1" dirty="0" smtClean="0"/>
          </a:p>
          <a:p>
            <a:r>
              <a:rPr lang="en-US" dirty="0" smtClean="0"/>
              <a:t>Turtles </a:t>
            </a:r>
          </a:p>
          <a:p>
            <a:r>
              <a:rPr lang="en-US" dirty="0" smtClean="0"/>
              <a:t>Tortoise </a:t>
            </a:r>
          </a:p>
          <a:p>
            <a:r>
              <a:rPr lang="en-US" dirty="0" smtClean="0"/>
              <a:t>few </a:t>
            </a:r>
            <a:r>
              <a:rPr lang="en-US" dirty="0"/>
              <a:t>lizards and </a:t>
            </a:r>
            <a:endParaRPr lang="en-US" dirty="0" smtClean="0"/>
          </a:p>
          <a:p>
            <a:r>
              <a:rPr lang="en-US" dirty="0" smtClean="0"/>
              <a:t>Snakes</a:t>
            </a:r>
          </a:p>
          <a:p>
            <a:r>
              <a:rPr lang="en-US" dirty="0" smtClean="0"/>
              <a:t>Alligator </a:t>
            </a:r>
            <a:r>
              <a:rPr lang="en-US" dirty="0"/>
              <a:t>present only in </a:t>
            </a:r>
            <a:r>
              <a:rPr lang="en-US" dirty="0" smtClean="0"/>
              <a:t>China</a:t>
            </a:r>
            <a:endParaRPr lang="en-US" dirty="0"/>
          </a:p>
          <a:p>
            <a:r>
              <a:rPr lang="en-US" b="1" dirty="0"/>
              <a:t>Amphibian: </a:t>
            </a:r>
            <a:endParaRPr lang="en-US" b="1" dirty="0" smtClean="0"/>
          </a:p>
          <a:p>
            <a:r>
              <a:rPr lang="en-US" dirty="0" smtClean="0"/>
              <a:t>Tailed amphibians: </a:t>
            </a:r>
            <a:r>
              <a:rPr lang="en-US" dirty="0"/>
              <a:t>newts and </a:t>
            </a:r>
            <a:r>
              <a:rPr lang="en-US" dirty="0" smtClean="0"/>
              <a:t>salamander</a:t>
            </a:r>
          </a:p>
          <a:p>
            <a:r>
              <a:rPr lang="en-US" dirty="0" smtClean="0"/>
              <a:t>Frogs and tree frogs </a:t>
            </a:r>
          </a:p>
          <a:p>
            <a:r>
              <a:rPr lang="en-US" dirty="0" smtClean="0"/>
              <a:t>Toads</a:t>
            </a:r>
            <a:endParaRPr lang="en-US" dirty="0"/>
          </a:p>
          <a:p>
            <a:endParaRPr lang="en-US" dirty="0"/>
          </a:p>
        </p:txBody>
      </p:sp>
    </p:spTree>
    <p:extLst>
      <p:ext uri="{BB962C8B-B14F-4D97-AF65-F5344CB8AC3E}">
        <p14:creationId xmlns:p14="http://schemas.microsoft.com/office/powerpoint/2010/main" val="1982185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3.bp.blogspot.com/-Gn7SpZh11_k/UM2nz9s874I/AAAAAAAAAP4/p15NXHENb64/s400/Indian-crested-porcupine-Hystrix-indica.jpg">
            <a:hlinkClick r:id="rId2"/>
          </p:cNvPr>
          <p:cNvPicPr>
            <a:picLocks noGrp="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460375" y="380999"/>
            <a:ext cx="2740025" cy="2057401"/>
          </a:xfrm>
          <a:prstGeom prst="rect">
            <a:avLst/>
          </a:prstGeom>
          <a:noFill/>
          <a:ln>
            <a:noFill/>
          </a:ln>
        </p:spPr>
      </p:pic>
      <p:pic>
        <p:nvPicPr>
          <p:cNvPr id="5" name="Picture 4" descr="http://1.bp.blogspot.com/-kZrK85u8Pl4/UM2ox8Q2mCI/AAAAAAAAAQA/TdRfz12kWmU/s400/Lesser+Bamboo+Rat.jp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5733755" y="3495675"/>
            <a:ext cx="2971800" cy="2019754"/>
          </a:xfrm>
          <a:prstGeom prst="rect">
            <a:avLst/>
          </a:prstGeom>
          <a:noFill/>
          <a:ln>
            <a:noFill/>
          </a:ln>
        </p:spPr>
      </p:pic>
      <p:sp>
        <p:nvSpPr>
          <p:cNvPr id="6" name="TextBox 5"/>
          <p:cNvSpPr txBox="1"/>
          <p:nvPr/>
        </p:nvSpPr>
        <p:spPr>
          <a:xfrm>
            <a:off x="597765" y="2581871"/>
            <a:ext cx="1828800" cy="369332"/>
          </a:xfrm>
          <a:prstGeom prst="rect">
            <a:avLst/>
          </a:prstGeom>
          <a:noFill/>
        </p:spPr>
        <p:txBody>
          <a:bodyPr wrap="square" rtlCol="0">
            <a:spAutoFit/>
          </a:bodyPr>
          <a:lstStyle/>
          <a:p>
            <a:r>
              <a:rPr lang="en-US" dirty="0" smtClean="0"/>
              <a:t>Porcupine</a:t>
            </a:r>
            <a:endParaRPr lang="en-US" dirty="0"/>
          </a:p>
        </p:txBody>
      </p:sp>
      <p:sp>
        <p:nvSpPr>
          <p:cNvPr id="7" name="TextBox 6"/>
          <p:cNvSpPr txBox="1"/>
          <p:nvPr/>
        </p:nvSpPr>
        <p:spPr>
          <a:xfrm>
            <a:off x="6007893" y="6128266"/>
            <a:ext cx="1905000" cy="646331"/>
          </a:xfrm>
          <a:prstGeom prst="rect">
            <a:avLst/>
          </a:prstGeom>
          <a:noFill/>
        </p:spPr>
        <p:txBody>
          <a:bodyPr wrap="square" rtlCol="0">
            <a:spAutoFit/>
          </a:bodyPr>
          <a:lstStyle/>
          <a:p>
            <a:r>
              <a:rPr lang="en-US" dirty="0" smtClean="0"/>
              <a:t>Bamboo rat (Genus Spalax)</a:t>
            </a:r>
            <a:endParaRPr lang="en-US" dirty="0"/>
          </a:p>
        </p:txBody>
      </p:sp>
      <p:sp>
        <p:nvSpPr>
          <p:cNvPr id="8" name="AutoShape 2" descr="data:image/jpeg;base64,/9j/4AAQSkZJRgABAQAAAQABAAD/2wCEAAkGBxMTEhUUExMVFhUWGR0YGRgYGRgYHRkZGhcXGhgaHBgaHCggGBwmHBgcITEhJSkrLi4uHB8zODMsNygtLiwBCgoKDg0OGxAQGywkICQsLCwsLCwsLCwsLCwsLCwsLCwsLCwsLCwsLCwsLCwsLCwsLCwsLCwsLCwsLCwsLCwsLP/AABEIALcBEwMBIgACEQEDEQH/xAAcAAACAgMBAQAAAAAAAAAAAAAEBQMGAAIHAQj/xAA/EAABAwIEAwUGBgEEAQMFAAABAgMRACEEEjFBBVFhBhMicYEykaGxwdEHFCNCUvDhFTNi8XKCorIXJDRDkv/EABgBAAMBAQAAAAAAAAAAAAAAAAABAgME/8QAJhEAAgMAAwACAQMFAAAAAAAAAAECESEDEjFBUSITYfAEcYGh4f/aAAwDAQACEQMRAD8ApbKR0olKUxpQANxUuflpXMYhrTY5WonDAaRBFxzoJJHXyqdC9aaNkSu4pIMKrVTyIBk+/egXkZjI9etQhuZuP81RYd+bVFj/AHrQ6yVGZ6/9VJh8MALquR6e6vThyLwI2qgPGRfbzNTpSNpNDJvqdelEJAuJAPIUYBupIPKsDHMRfnrWzKAd587VutcWOvS/lUN0DdGBkf3SmODwZkARexoAumx2p3wB5KugB1NOFS9I7WTDgonxKUZ8gKWPcDUSfHlAMeIXPUXgirT36SDlM0v75aPGoCeRFoq3GK+CP0u37ATHB2hr4vM/QVM3gW0+ylI/9IpsjHIUkTlnpFEM4cQV5SbTETbpWicfhGD/AKd/LFKGM38j6VMjBHKVAIt/I6/P5UXh1rmySkbADT371jjuUxdStkiPoLVp/c53GK+RPhg6Sc0G9kp0A5mjg+hHsjMvnsPLn/daYYXBFQzOwlP8R9TvUDykrEJ9ka7A3356aCigr5AsXiiRqZNrHp086r/aLFhLJykpXta4nlToJPeBA5EnpJ+0Ui7R4ZLkhKoUFhMHQgiZtpc1LdKyuOFsqXAsOVOCIK1kgZjEkg6k6X3plxBt5oy5hlAD+KkqHw09RU7PAQFQ6tNhOVM+VzrUyOGYJUqUsoAtZV/OIJrJHWov1i3DcTSpMlOUzETNQvX9kwaI4mlCSnul95v3mVQUBpkVNjzmJqLMCkqjTXpUvj+iZNAqXTOVVj8/Ko8Si4ny+tSrAIgg9DyqNTgFlm4gg8xPzqOrQgRbQmw2P2Fad3G0nb7+VTuOgrOXTQbTFvmT6UUoNpT7WZR1i9/IaDlQMCGFtOp/u1S4dkiYSFA2I0sdY5W3rdc7JI87f5qR3HkQEoQIABNzJ3JM/AQKcbTB2FvcOQoyJTOwymPWsorCpKkJVIEj+I+te1qZWxWkXFExPMHytTEtCZgdKkKE2EE/3SsDrUaAgjw2M1O0hfMcqLZZCbwCDM9OtFrwRyd4AQlUpCtpGo86GWkxW0i8EdQTUbmEO8ii3XVIIgTIopUOXI931osaFKW+p9+teSr9p+NMBhkHqelQrag303p2MgJVMEDnI+NbuEC4JnrRSW42tXoYBt/Zo7DAi6JCokj3VrhXVFRURajUtDME5QP7rW6mJGkx50nomjZtAInSa0w7LgVlSQEk3J2G9qKwuBcWsIQkrBNgkEmB0GlW7BdgHlpHerDV7j2lRysYFOMXeGPSmU8YsB0BrMUCBc6nc+tT8f7VBsBtuCqPECJCT9+lWftZhsJwnClSE95inJQ0VwSkxdeXQBPkbkCuQcPaLrqUkyVqEk7ybma3jDdLlLKR1D8Pez6sT+s9Jbnwi0H0Fdbw7KUABIAA5VWMZxJrhnD+8jMGkpASIGZRgAe868qWdgvxEGOWppbQbcAKk5SSFAa66EVcmTFF/qJ3CNr9pCT1IE++tkO86lSaixuP2Urtp2RcdbnDLIUkzkJsocgdvWkGFRlEZbjn+30511VSgASTAFyTsK5rx3juCf7xzDuBZFlgA84ziRcHSR0qk/k5+Xjy4i7hDJW64u0QbnQCRr6Cqvx/GNB1Sm3E5eZIHi5xymtO0naZSkKZw7ZQ2YzlViqOZHspn30jwDzSUEqyqcgnxARN7J+/Wpm8wjjg0TDtDh8v6gcK5uEwRA0uSJqPF9o2MoysrB3kpT8pqt4TDKXmMEwJPP0G9EYZ0IWkwCnewVI9RSt0auKb0c4N1LicxSlIOhLgt0KSJJ60S/hAEgkwDp18o1pVwviQ71KMiEtqVERJAJ51ZnwnJIV7PWwHIecmocmhPjvwr7rRvAMDfKoD40BiMSlJhUz79asrjmcQk5UHUm6jGsDQTzNU/jSSHlzGotGkgWpxkNQ0lZbQoyFCAJjnfSDW/dZT7QgnbW+2XeiuF4YhSUuNpuNFdSYPwporCIUrK2L3VZSkgDdRvAAqb0YpLcfvMJtpN9xQrrwmf8VK84WycskkkwoAjqToZpc6lSlAG52jrVJoEmM2+PKSIyzG5JHwBisoD8pFjmnoUxWVQdEXVu9t63QtIWMxIG+9vKoWAq1zbX0ExRIaSZg6jQ9Na5zRNlo4b2cZxKf0caguQfApsoHzn1g0y4Bw5SUvYPEIAzELTcEGfCVJVoY8J9DVKw6FyC0fEBPgMLHpqfSr3wHjqHWg28sF8DwmImbe0bZxztm0M61jyJtemqZtxns53SG2MMCHF+FShMrsM6lr/a2J0pSOBsoKkpTiMQ6n2sg7tCfOUkx13pvieIuBMOOkJCVOLI2BUUIvuYSogc1A7Ug4jiV5El5YYZUCWmEpzqKR+4pkXP8AJRknap4m56ApewuUnOkp6T9RWvdoULHa81A/iGiYQVkHXOACPcSK0QzuDHnEGtxMKTEaedEJZn2RJ1gfChAFyZgkGLaDf1qRrF9FdfKaNETuMkkGLUTwjg/fuhAsNVHkJGtBqxiVec6VeeyeAyIk2zeI8wIsPr61cFbFbLLwfAtYdGVpMDc7qPU0YXgASTYb8qDW/H0qofiVxos4JwJMKc/TBH/LWPSa6UqEcr7d8fONxbjsnuwcjQ/4JNj/AOoyr16UP2KQDjWQf5b++kpAjypv2NUfzrEbrFUSXj8aOOIU01hkGSF51xpZMATub0r/AAQwzysf3iB+mlCg4SLQrQDrIB9DRXaTso7jcbmQkJSuLnpCRYamBNde7KcARg2EtIAsLmNTualjXo5DVbpRFeg1mcVJVs5v+Nfan8vhhhWyQ7iBcj9rQPivzV7Mcs1cl7GPZX05rIX4VeRsa6b+NHZtb7YeQCVtD3pOo+tcq4NgXfApCSqSAQBJmeWp8vvT8EOe0XEFYd1xnJKkmJOltCANffSQ8TK/91tKh0lJHkatn4iYUd/ndSpKlIQogbEpEiPMGqhkTsCORJj71DikzKUmgNSCDKCRBsZgioPy6tBJvaN5pulk7kn4CicNhJBIg22+9MjvQow+GbCv1SoEbAAi2xM86aJxqFSZSIvlMx539o/KtcTgMoBNpteB8d6F/KWJmIvoTbc/4pONlKdBP+sR7AEi0840tSF9tSlElUk3J01puywhUQQeRF/lXjmDggr0m5/xVKKQ+7PEPOLVmIAAGVI1Mczz50eeIFLHcobAKzLjhJKl9NPCKAHEhmhIEDVSth5c+Q50DiuJKXKUCEmb3kzrSpE/k2T4zFKX7VhFgIgcv+9aCRmnrUSMyIJJI+nSjmcWImDHppQki22CqeVOg91e1OvFoBiQPRX2r2nSC2WdcKJ1k3G1erXFtIv8rXrZtBKtzIB9RpUX5Ux4gInofjt/1XNRoTqGiswSZJtMi+0Ubi8O5AcPiSrRwXE/xXoUq8wK8wfdtmXGyq2gUU+R0NXHs3hcOpta8OTb/eYXfO3vYWMTIUB0ipbr0r004Eyl5hvOsAd4CqbnMhPhTE3FivkPhVV4nje9ccWSVSqEyNptA8hpVzRw0JKe6MtQtxJ5hSYSCemX1pXhuC90nvFMOYlREhMKSlNplUAk7WMeVRFpNoCorhQuBPlf3UwwsZfZNtY61E4/mUSpKAdICQgC8WCYqZtY2VE2I+orSwZ4pETKrf0R8KxpwAwBEi9+vXyrC2Np6GZ9SK0sbAzf091IQ24VhUrdSnJvJJ3Aiuh4VYAqpdmMN4VKGp1PLyp43iwB0Bjzrp41SJGjj9cp/FzHZi02DYSr7V0Z1w7VxX8Qcb3mNXeQjw/U1oNlfBqz/htw8u49sjRsFZ90Ae81Uprrv4LYMBlx6PEpeUGL5UgW95NMk6rgcKECd9zRiTQRegXrVGLE0AM0mKliaDS7UiH+tSyiZSAoQRI60lZ7NsMnMygJ8eeBz3jkIpxnqRRtSGmcS/E9ebHKSdMiar6MKG0QQComZIk9B/iiPxCeP+pPawCInllGnrQrvaZDZshSlDVagIB6CdvnVPw5+SLbwh4tg1ttKUEjNtMCBub6xpViwPCsrI6tg+pFUXi/G+9QpImTqVESbiw5Vbfw94r3zJZWr9RsQnq3Fo8tD6Uoe6TKFRwE7ZYXJhy4kwpCkwepOX6mqzwfiw8KHAI0zdDz+9P/AMSOKJkYZKhYZ1+YuhPnqfdzqm4CFKjYDMoxoB/YinL0cV+Oj/FcFbbWZSAmygZ2Omhve0VBjmlKAABCduZ9dq9YaW4BJ7tI9kaqA+QNNcNhUtpiSSbyTPr/AIoWh4VVWDIMR1r1TPdm8idOvrT/AAy0LMggjxaeRBqLGNoUAk/DY9KVD7CNCETqCep+k1GtWQymJBmLUzRwpP7hI56f00v4jwtTdwJRseXQ0hpocHE4dXiIRJAmSmdOtZVeStQFiayq7MOqOq8awPdgrbSIO3Le3nQiGVLASgSSCUp5wJPmatPB3msY3+m4kqgS2qUmeQmyt6m4dg0F1DS4ZfaP6ZMJziCMigdbGxF9K4ueaiu0SeNyckmBdmHG1w2pEJUJUhX6iDpPteJs6eIK9KY4bg6sJikvYdClNK8DjZIzNhRAOaJzAWI8hepOI8OSEqBGTv1DPlBBRBTmBMkRmVFotFM+HkKRkbJKkCxCs4WjQjNuRuk3G1Zcc+6w3jaxmrxQhalolKEFZUkARYKBCRsCoTpqTS/D4Nx/vFuLU2gpCU5vZTmI8KQSJMC+plSRzFe8ReUAvKq6GlLWCb5iErBPr8RQ/aXiQW73aW+8KIICh+miQCDlmFm+qvCOW9V1SdldhFxDhbUFTCluQo58/QXVGQEX1oJODJaznyAgXvt/elXdGGeLalqGY5boIgEwSk+EZdcsgSLGq3xMKlKFKMJACjIzLcygqjoPdqdTTU7FeiFgHMbQEmLj5fevS7EeEwbzH950xfayhKxMDnoq/OAD/itQ7r4ZidgR6GqwosvDnsjQCY0nWgmcbmcKRoNaCa4iA1sDyqHhB8alfyrq+iUW154Zeg+1cF405L7p5rUfjXaVPeGP7NcX4+0UvuA65iffVCYEDauy/hlxJDXDwTYpUv18VcXQa6V+GmJSplaVkENqmDyUPjcGhsEXljtAXgQkepsI6kmqqr8QwnFpaF2grKpybTzAA0nea97YvKVhHA0cqRdQHL058qovY3gSsZiEoTZKSFLVslIPzOwoQM+h2Mba00s7Vdr2sCyFrSVEkBKRqSb76QK3w+GXmCQkwABM69aqP4zcCcLDL6R+m0SFAC6c8DMYsRKYnaetOhWXbgvH04ppLzRBQrXmFbpI2NWLBYkKGtxXzl+HmKcQ8UpcKWzdQGhO1uddn7OoUBnCiQrWSKllI5p+LDaU8SVlEFSEKPU3E/CqNjGyXFFIURvyk/Krb+JuPDvEHIP+2Eo9wkx6qNVhGGfWolokjlm8tUz9Kp+GcheWJm2nzojhpcYWHGzCk/a48qPTwLGOkJCWwrWcwBPun5VDj+GYxo5XGVITZOYJKknTxZh77xUkKS+wJ1KlrK3PGpSpUDcqJO15mmeC4YO8LRBBzJzd3lVYdDrB160Szwh5GdaEFSkJ/SERK1WzidkiT55ae8LeawLQbmHIlat1K/cZ1ibCprdJcsN0dmki7bmaNQrWfhSjj/DnUp8ALh/dECJmZBI5RanDXajOsRlJtJV1O17kCnfEWw43cZVwVA6abK861xrCLZS+HcOcQlIBQiUzlyaEiSPaoLibjgA9jwkmySOhF1GnbPEwMyFiFJkGRy2nWl2NxDLtpyKVvBgEHf70nVFJ6eYaFIBF06cryfjReGwoWgtqghSTHut6zVf4hhHsODBOQ3kXSeVDYPjS8txMD9pykclDypdiut6heCP4x61leFE3msqbNC49ieIj82GlCA4Ckidx4kkeo1611dzDDEBLWIzEo8Tb4gKbjTMd7wI3kenLmOx2ICm32kmUELSeeUzEe1BiJg11FnGJcRKfEBBUibgpMgEbEEVh1TjRksZrjHiVIUXASElK/CsJUTAmSALhPsk615geM92ELU0htKCELAtlzZspSJ8QGh3vVYxGGfhakpKh7OYT7BUlaSDvYlMa16orCMrucFV/46CfbNiQBEX+IrmjDraOhytlh4ulPevLKu6zIusXyq8QSANydR0G2tWVAYSyFOLgZUjMVER4QAARBznkN6qWF4c46hLigVJHhTAnMUkpBKdzlSBe0g3iaU43jT2Ilpp0sKaVGVCc606SVrgAEjUpMC1bRa9E2T8XKQ9kQpwNuJCz3iiTDbhkySTBSSfdQDmPQp0KHjcXdIKbJTJ9lJnN5mOcVZlrfIabc7h0RkdbdcQCsEjxJkylQE6GlnHm+7dLSE90gJATIIKwBCRNysARpbWoUdsm+uih1ZcVN1EC8mf776GghZSBfeDex9YrVvH90sw3302CQQkTzJJ0obiXGnCledDaFXgJG0WlfOtUlQQ5JPWsF2K4mAuDzPK16ZcBx4Lo2B0H3qgvvHWjeEY4hxJk6iflXSaHVXHbkztp61zrtwx+tnAsr6VcE4mfURSjtBhw6gjfbzpWBQBTXs9xU4d0KPsmyvLnSxSIJB2NaKNUI6BjsbmH/BXLS/QVcewnDm2mwpv95v58ori+E4kpFiSUjar12V7QqDTgaUnPGZCVaZhqPURes0nFjuzu2EBAFhUPaTAJfwzzSpCXG1JMciInzrjLH4p4lAKFNHPOk+8aVb3O2rp4ep55AaWoFKRMkAgAE8jcmOgrXsKilcOwiGFltsZiDrMmR1+lXc9pfy2EUtyJAyoH8lHQVyVHaIM+x4lHegeIceexKgXVSBokWA2sOfWoindjbNsS6pSytRlSiSrzNDPsKJzAE9RW65q3dmOFofbzAK/TsqRCcxvY/ui23KtGrMpukJuBYjHpWO5U4SDoSSPIzYV0jgePxqgU4hIANgsEGPNMXjzilvB8GhrE5QfE4kgJtsMxJVN9DsKtKEQP6fpzoSo55SKYvs2Qf91cixKSBE7pSRvzofEdkm9UrWqTqs367UyxGLy4p0KWstqI1MhEJAhIjQxJA3mnKsEh1kiy0HQzMjzFFILZzhPDbwEGRqBePhV57PEqw0LUCRKYmSMpIhR53+VUHtIpLThaCjMCOZB8t5kU1/DXi6ROGXY3Wg8/5J89x0nlSjSZp1tWCcXxDYxLgWvxKiDqAYAidrAH30MrAkyRNq9/EPibb+Ilu6W093m/kqSTHMCY9DVbwWIKZSVHIqxAJt1Hl8alvSlC1ZZcWpxthQUCW1JNlaeQO14NqqeFSStIBgkgAnaedPuD8AxS1LbQoBKrEkKKVBQsoGMuhmZBpk/+H7qAD3qZ1kBRG0DkPOaEhqkL18FROqx0t9qynmfFJspYJFjDUj5VlV+IUy78JbUtILbeXzQB8SPrT7DMZ1BTgQHAIzJIuNAFR7XrRTbAfEj9MpEBwWSVAeIBBMwOY+lLk4ZwSlRGZSTBQoEKg+0CQLixjauKcrWDjBp7oFwzEuJW+88FBbbSgR+0ESApPQ5DG9z0pK28+lHeP5nhYuJkFIMJkqA9kiZERab1YnFOrR3ahCyfHpET4TOwi8elA4Lsqo4lDqXFwFFS5AKSkoIGSLKTtrWKbaNjThfaZLD2Z6yFBLaUJSpRCUGEqyCSAFTKjz99JHaTEuY5pYZcQ33wkFtQSUlUQqABEHXrXTOJcIQ0l3EtgOrSiD7GaQZKVZbqABkIJI6GqxguP4hI/MKZcIT/ALuZspCgBPeIsIMagWO0GtY+VREqvTdb+ZXfHxBKe7aF5UokhIN4zJAyk/8AEmg8RxhCWVNPuZiSSAL5DEZU7JSYFp2q38YbbxeHLzOUOoTmCiYSpC7KJIGoEwrX31zrB4NAVAcBi+Ye0Dz/AOPmD604vPszlBti9/jxbT3SWlBUzKxlVcW8Oot5UvXhnnZJ2BMU1xmHCFAd2TqZuZi8knU+fOon8R+msAqEgnKRBkdfWPWqXoLjKaqtUKg1so1Ea6jQuXBeKgpCTrz/AL7qO7+ZB3qi4fElJpyxjpqWhgHEUfqr86CcphxP2p5ilqhVLwCM1PgsSUKB25aVAaxIoAsKHQoz3ih6JP0qHjuNWoBOdakDST9NK8wqPCKB4o5KomwqF6NgYFEsJjWhhW4BqyRwwsGxq6dkuMsNsLbfWG+7JXJ/clWsDUqBBEdU1z/CJggzTB9SRC4kxISdPM89NKbeEyinhasDiF4h9DyUFtCFAoST4lHZS1DTokc7zVhf4+4k5VSJSbpjKkg2BJvJB5fKuaMcadEArIT0HMz60di+0wKSlIUVRZRsPONaE0S+Oi8cLSleZa0JVmMAKExHnoTSrtrxJeHZHcksmQBk8PwFtKrHCe0n5doDxLXmUcuggxcqO8zpQnaTtG7jMoUhCEpMgJkk2IuSb2J2FTdgoaL8fxJb7qXVxnASDGhKZvG01s86ApJSYJm4NwDb60GWSADGteBo69KDSkSPoIsdql4VhQ44Ao+EXVeCROg6kkCpmGVORI0EEn4fai0cHVNtaQ0mPme16mgWsOy3lCYBMnz8I1A0gmt+HdtlBJDqFKyiZSrKTJ3Cgdz7vKkTnD0gSRczpNttx62pfiMPk00P/dKw6lkV22M//jI//tX2rKrzeDcIBAt6V5RYqO4MceSlfdug51wJtkReO7AIi2/WpeKJbYDThfSlL37FBcQR4FiJKFx5SLbCq52fxC23ErdQkNDxZzuStRKQNVShWm1qenEBxK3MQ882yVApUAEZY0iElSp5qselcSLIcHiUDOHypaCqElCvaJAgJNpNiSTEb3pliHUhgraWFtp9lqys9ymEgR+8ZZIM3M1z3tJjmFuj8st5aRJyFvKJPtKChFjEmQNK34NxZSELbUkZFEFRakqRGhJB8W9hNTKLQF4wHGH20tpew+bMYJ7taJO5TlFuk60/S+iHAHXFFAzFKFAuJGoSUib9DFKeGOtsobzOAIeMJV4loczDRZI8Mg1I5hUNPAlhxpTRhDqS2kLBB/TEElSP/IWqo4L0RcV4wziUEslTUQVpISnvG1kouBaQTy3GtVtHEW1J0SElWUW9oiRAANwBaTa5pxjOGYd4LU0pxIegqQfCQSrMRnAsnbLANhczQeNwfcCG1AJGqUEBSducmqjNeE91YoHEUeykEqG0jyFtLDeRQ3EnEltzUHKdt9hMX85rZtxpZVcKc0NySI1Ohgaitn8MktqEwIOkmRHW9vqfXTC07WFEXUJqSajNdRB5U2GWZAG9RRRvB0S6npek/AJ+I4dSEpze6lyqsHHDLdyCQar5pRdobIzUmF9tNpvWprEmCKoAriLxCykGwoI1u+qVE/OtUJmkgMSKnQmtGxRCEnlVIRK0PjRj7OnStOHok+Un3UQpBJiPOomxMDW0T/elQs4c89ftTlOHiAT/AGa3/IXAIiDM7aifWs+wCprhsyTTVHCE2VrqOWgFuu1M2sICbWtpO9r/ABopzDhIsSUzr5crxzqXIKFbPDUlJGwMxp6j1+dbN8JSDoTP8ugFiKYpQlJ2EkiJuJtHl/itlLUQQiFnNFv2+fn9qXZiSYO3hMoJMGL8t/tQ5eCQT8ttqOWFfujmI3A1m2tQOOJj2QU8767Ty/7pqRorEmIxrmawt5RRGHwucgrULGYyjX60ww7bZVJIG8dY6jQ0Q+0EpzJGYjyHM6RpV9hkOdHMe8VlRQrYQOQispWLqWTiq3mSFjDLXH/7VJzIQOaG02IHU+lB8Uxil4dai6hZSkZimwIKoSRoCfSdNKtHDscwJjvMPC1IzTmbJSSDPSx1BFKO2nAwW+9ZKcq4UrujLbwmcybwlY1jQxzFYqkKm2VThvE3Ed0T421KIWk331H8TAPnvNWLDYZrvJaSsJzFxJKedym1lHMICAeQMUi4ehKUIaMEoVnI3UCTlHKIXr1p0z3qcxGVshWVFlKQ2VGyk5bHWZOvSoe+DX2Xrh2JaU00zGVRObLIXkJBi2hSTOlgZqsds3sahxt5sK7tAyjIpRBAUSMyOhJEGYgemcFW6yFd6Qt85cqkCyk3y31gXMdKsDGK/N4ElnMQskkSUqQ4lUkZeRImDzNZv/QpaqK5hsSiA+WjmWrMUzlSLRmIkCOkVW+PtOvrUpCgog+EEIbkchoT8aufD+BDEpdMJmO6zKJ/TUP3Qm5Vcf8AVC4HPhFnC4ENrxREvvKSrwDnmIypSB1OulPjb+GZKL9OZoxboEQAASCJiPvP0rw4xzcJHvn4V0btDwRx9sBGDVjHADmxNmpJMnIhOUuQdyDXNcSgtkhcgiQUlJBB3BB0g11RpmiiJq8VW5sajJroGZRuDdypMamgamTOkUmAZisQVCCaCqQggwQQa1ihAakVoRWxVXhNMQ04Zw7PEjXejMRhG2kKn2huJ12Exz8vOiOGOju0pI8o5xzAttQPaVXiGgtoP7rWV26HQpaTei8tBhQohvEbGtkId9n8PmUoRqI5f0U2YwozKypB5nUCDf5g+hoDhKQlHWdOlO8O8kg5YsDAiJ1nzMA/3Xn5H+RLIGmcip3NtDM3STc2jWtFqSPaBi41NyYvJ9akT0IyjVR8zpHLStHjF8pynQ76G+thb51nYr0kafIFo6i3T3Gw35UWw4MhTF1GQBMi3ig+otHOl+Edy3IuDqdTvpHwqZDJSMxJMDnrJvO40G/yFFlolwraQBM6WnYncfO/3oZ15SV5U6KJuIjSQPcPhW35lJURAKQfQSdJ+HkaneQRAQNBvOu+wm/LnQWgDuoVnHh5yqRJ5iedbPEHRIjlpffoNZonupnNBKtJkEczNasoMXEpiOiTI3Gu4p0UDJZTl1gRPXyHSdugrdk5RAB13iff9oqRS0pgGBPhtInynXlQzjpNkiVG5+QimBsUHl/8vtWVqXIsQfcKykAxawC3QG1WGYqLeaCcxnfbcgTNTYHFAq/LocKRl7tTKUQFKBJKotKuuvyqPh+PbRlafzBRuHYPgMTlI3GulxamOM4YXQXE5c5EIfQZS5BBhRGirRJvznWoJIuGcFLmIedeKICRCdMwBAIg3EQJqw9y2044hTSVDIFZbgd0tRBJSDKilQnaxrbhnZV9DaAtTagBJTJnMbkhYBOvKjcYlppSXXVqKko7skjVJMwbX86VUhC5bzMhLyAjKLutqJi/hASZzBQHupvwZJg/l3G1JnxdRAGcmJm0k/akzTAK4CZbAEKVI8N8sHexgU97nAtIPdNrC4KjGYKGxJOgHQVg9ZLJMK2gpVkV+oopKoUQNYWcu/8Ami0YIgL7vK1nPicIEq6nn0oLhy8+ICVthGdBg3SQoCbTOa1T47GBh1Sc6wmx9gqBJTuq515VXGs7AjbD9lMgU428VOkyFA5SehIPi9aq3HOzyMQvM6zLui1TlKogCQk3MfSrCOPOIUCpaO5CfETopZNgNxABt1FE4zG4Yt9842s7CCQozodRA6k10w5Ex2UD/wCnWDcQopS4hY1TnJnykmPWvcZ+G+FUGO7QtPh/U/UudCSZnxa6QKsisUlSpbbcBFlBRTmg84/tq1cxhSoplK0j9pGUx0OhNP8AUZg5SsExfY3h5FsGiRFkqKDbmkqGYc7mlDvB8N7J4eypMyAC6kj3KN4p3jMd4f0l+bbomOeVRF/IGlSsek6ZQema/wARVx1W2XxxtC3jPBGHACMA4FJEApeWLRpCkGfWqLiuCYlJP/2zwE2AQpUDa4F66cOINiZSvz7xQHoJ1rR7jSB7ClEm0E6fGtFhr1OVr4W4JzIcToboVofStEYOFqQojwpUqQbQE5h6Gw9a6sO0CgPZA9bfOvB2jUfbQg9IB+ZFHYfU5xw3ClLhSFgAoS4JIAU2rKSekTf/AMTW/GMKVOoCVpcKxAg2HmdrAk10ZvjaSBmbSBzShFvQgyK3dbwTgOdtB2Ku7CdeqYpL2waOQt4ZS1AJ/cYBO5N9+l/KthhCSEiCTXTf9D4cpXsuRBIUkuQMwCTHj1yiN7AVErshw4EEOkdFd8fcQsEVViopmC8DZmfCbQJn6ctaOwnFNjzvNpEXueWo6xyroPC/yLaC0MmtwSozaJKliRbrUGLwODWCG5n+BClA31nlvvUSjehRVMErvIKCSn2ZttMTHQXothcGI3gST1GX4/Opu4S3mDYIM6RvN4AtGnurxpUAakzPy92lYPGYzdMUvOkLuLDU7C8ajX0+NbYfiAJAJnNqTOo2nemhwqCLq3m++1o6G00K5wVtZSJUka2SDFpMmZHKqxmkaZu6UpAEpBmyZAO2t76T61C7iZAUALXzHfUm229/P1KwHBU95KhCsp1AsmIGunP+3nf4clGUBZgk54iwAttMknSaqkaUL8GEFRIlVouc0XFoPKBef87EoF50EbkjyvbyijHOEq/ZBAmxOwOlo22+Najh38lAJAt1MaG0QOcmih0CQCJSQT6jYmLTJoN50zAH0iefIztzpijCCCO8SJtNrzbQV53DQBA3i/y18qKABTh1ETr1nfesrdSW51T6VlAE/Ese263kVAIuCIEEKA9oDxDXa1T8H4640EtNFJTbO2U5kmQPeZ0IPKq5j8ZnAQmACQcqQAbzrGpk1Nw1Ku8Km/2zkSSPECCQmR+7LfrBrKsEX7GYsqSJK0xcpzyLCB4joBpAmmrLRVhw4tRgpUoCdk2GoEybXqptcSKglaVIAIhIKT4Y1EzAIJ35094niwvDMo75CVAIJJUfEEqUdYvM1LiJMZdpeKq7nDuNWSO7UYGkAAA/8ZNDYvjjSkFK24WoQFKFh4iYH3qvYziaGlAJWVqAKUIRCgQeY5bajagG04pam21DIggxmOsSdOf2qWr0mixI4wsuBQyko8QQknxGCPDNgYn31nGu1XevNFGdCcqyQknMVeEZVDnUaODtJSM6SgqE5yM6rf8AGfCDrFGYfsyp9kPtuS5KxdOTME6bykkDXyqeuegg7A8BeeWl/EKBGqWirwp6q5ms4vgVNagltxU5s4VCt03iRAsOVR8ODyE5XEoTlOy1SPPMkx76tOCczpAcblNvEMqtNLpuNeVXBYKSvCp4ZKT3gUAwEiQSq6gNNrka9K9xKXhC3EJxDSgNAEkCIzA+nzo7tbgnGR3yQXWR7SAAVJGxM6p5kXpTwziSF+ErebEBINiEnYAEmU9KpJ2ZqLuv5/z/AAJ+P4B95SWsI8VJWoAtKUnMOQknTWSCLCgsf2XxODdSgvNOEoDhSCoWKiLTciQbmr12e4cprEPrXBUAEoKZAOe5Vl0CoEW515254W2vM+vEBKUgNhK4ylQsALi+pOtbReG6pOkUJTeIzGQD/wCDunmI0qO49rOn1J0/8QR8KnRw5JFn2YiYTlTA3lSpkeQqdnBtCQh5pV7pzjU6D9OOVOzQCbXIKknNscl/gB86jUobBQnfIj3aa9KOY4d7SggKyzOVahA1kyrznyqr8Lx7zjkqUcqtQbgTprc+tAD8lIEnwxqCEDadTpQ7YObMldvNNvcYii323kplTYSARfvIkTqLAa16rB5ySpwJAOigFKjnmFx5g0IGbMsqUZCpG/sn4zb40PjwsRCFqB3SCQPMg1I32ebc9l9aSN7GZ+uu9FM4PDoASZMmMyCqNSNbiZ1nrSug+CI4B8JBAEbAlwH3TETRWCwuIBgthMbpzGPfMi/xqZODDd0BObZUuEEdLkKPkDFC4h/E5ruiDcELUnW0QYpJhKqsn40ktqSVgArTYjci2hPWKU94CbWBFgNffWY0kgSrMqYOqtZ31GnxNDONEJMRPLWP6KmWs5Zxt4ENujflpc/9US1jk+Xl5/elmYFOtxv67fatvylydOe+lSsCCoaf6gDMHbQxqJGvlfescxmaUA+I7nQG+mkk3vcX9QtGHTvHx5yJ8vWvcO4mYB057E6G9+tVZubtPqPgEhJ35z1FxpPrQjxvB2O5JB8jr8KkU1fUyN79bVEp0kkBQlItyg7SNd/pTsZjATMEjaAAoEa7lP8AekVOlWUkEKMbXPvoVRj9pgRoAJPW8x11r0KhRUk+egtBAEna4i24poRv+YSLTHurKhVjYtlP/sPxKSTWVQwBGG7tQKJBsoE7xv00rzC+EmVFKVkpkahUiFehI9JrKyoJGmF4mgB3MJMkLBFg6n9wykWUJBjccqGxvEVOoGQBtKRlCRMwSCbnabx1NZWUVQngZwdam1lIAOaEojULVBJnexGtWXC49x10MewQDkVMgymAYuRc6V5WVjIXxZ5hXHe8RlTmUZJHhPskJUSpShoCfOd6unCOID/TlwIUO9SQNAokAwTt4q8rK0SS8AT9m+PlJDeLTAKwlpYOZScxIQhUe0OtHdqOFPIUXMGstrkBaQYTN4UAbQbgisrKErTRndqwbD9oFv4Y98MjrQlREeIASQYkEKTII5++kieHtpQHVLWErVKU/wAEbkkG8HYC4rKyok6Gmyz47j6MOEDxlFgp6ylZolKsk3E31m0V5jOItJwyVM4cPtgGXnjYEyCSj2ioxsKysocmp1+xPHNvRC5wtLrSsQHQhtIBI7sKEwBAkFV1aTVecx4SIJiL/wC21EbaDz+FZWVuvaNuOTkrZHiePNLSR3niylIUErBRaNBYgcqV8MfbYJWt0OIICSkoIn4Wj61lZVUU2Pl9p2ggkwEjQBJ05aUI12rZdUNZ0uL+8CKyspJYHZh/5xrTKmT0I+NZjFMKuUSobbDreY9KyspItvDFcSS4EhQWFAWUFGdeRBSABGgqFWp8SjAkTvfeI+Ve1lQYN/ACHjePCBvvUzCxlXmAsLx5HWdefobVlZSJQHhHUkHOICJPOYzCIG089hUy8RJABI0+dZWU2aJGjrGyjmhI0Gg0i++hqJeFy+JxISTpBJm9tInT+zWVlCKNGeI3GX2pJ01O/wAtaJLyQJgKOqpGg3MaHUVlZTBg5xSBnVeUiDbTyBkfTpWhcSUCJkiYtpqbjpWVlOgNcyN1GfKsrKyiw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9509" y="380999"/>
            <a:ext cx="2934348" cy="1828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562043" y="2414565"/>
            <a:ext cx="1676399" cy="369332"/>
          </a:xfrm>
          <a:prstGeom prst="rect">
            <a:avLst/>
          </a:prstGeom>
          <a:noFill/>
        </p:spPr>
        <p:txBody>
          <a:bodyPr wrap="square" rtlCol="0">
            <a:spAutoFit/>
          </a:bodyPr>
          <a:lstStyle/>
          <a:p>
            <a:r>
              <a:rPr lang="en-US" dirty="0" smtClean="0"/>
              <a:t>Hedgehog</a:t>
            </a:r>
            <a:endParaRPr lang="en-US" dirty="0"/>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975" y="3489892"/>
            <a:ext cx="3136983" cy="202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20839" y="5735007"/>
            <a:ext cx="1612983" cy="369332"/>
          </a:xfrm>
          <a:prstGeom prst="rect">
            <a:avLst/>
          </a:prstGeom>
          <a:noFill/>
        </p:spPr>
        <p:txBody>
          <a:bodyPr wrap="square" rtlCol="0">
            <a:spAutoFit/>
          </a:bodyPr>
          <a:lstStyle/>
          <a:p>
            <a:r>
              <a:rPr lang="en-US" dirty="0" smtClean="0"/>
              <a:t>Mole</a:t>
            </a:r>
            <a:endParaRPr lang="en-US" dirty="0"/>
          </a:p>
        </p:txBody>
      </p:sp>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12306" y="324116"/>
            <a:ext cx="2719387" cy="204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966868" y="2578242"/>
            <a:ext cx="838199" cy="369332"/>
          </a:xfrm>
          <a:prstGeom prst="rect">
            <a:avLst/>
          </a:prstGeom>
          <a:noFill/>
        </p:spPr>
        <p:txBody>
          <a:bodyPr wrap="square" rtlCol="0">
            <a:spAutoFit/>
          </a:bodyPr>
          <a:lstStyle/>
          <a:p>
            <a:r>
              <a:rPr lang="en-US" dirty="0" smtClean="0"/>
              <a:t>Shrew</a:t>
            </a:r>
            <a:endParaRPr lang="en-US" dirty="0"/>
          </a:p>
        </p:txBody>
      </p:sp>
      <p:pic>
        <p:nvPicPr>
          <p:cNvPr id="20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3310" y="3452698"/>
            <a:ext cx="1857375"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693022" y="6101102"/>
            <a:ext cx="1385889" cy="369332"/>
          </a:xfrm>
          <a:prstGeom prst="rect">
            <a:avLst/>
          </a:prstGeom>
          <a:noFill/>
        </p:spPr>
        <p:txBody>
          <a:bodyPr wrap="square" rtlCol="0">
            <a:spAutoFit/>
          </a:bodyPr>
          <a:lstStyle/>
          <a:p>
            <a:r>
              <a:rPr lang="en-US" dirty="0" smtClean="0"/>
              <a:t>Selevinia</a:t>
            </a:r>
            <a:endParaRPr lang="en-US" dirty="0"/>
          </a:p>
        </p:txBody>
      </p:sp>
    </p:spTree>
    <p:extLst>
      <p:ext uri="{BB962C8B-B14F-4D97-AF65-F5344CB8AC3E}">
        <p14:creationId xmlns:p14="http://schemas.microsoft.com/office/powerpoint/2010/main" val="34957325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9050" y="165100"/>
            <a:ext cx="2247900"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86657" y="2286000"/>
            <a:ext cx="1447800" cy="381000"/>
          </a:xfrm>
          <a:prstGeom prst="rect">
            <a:avLst/>
          </a:prstGeom>
          <a:noFill/>
        </p:spPr>
        <p:txBody>
          <a:bodyPr wrap="square" rtlCol="0">
            <a:spAutoFit/>
          </a:bodyPr>
          <a:lstStyle/>
          <a:p>
            <a:r>
              <a:rPr lang="en-US" dirty="0" smtClean="0"/>
              <a:t>Accentors</a:t>
            </a:r>
            <a:endParaRPr 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9" y="2761795"/>
            <a:ext cx="22860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00957" y="4535198"/>
            <a:ext cx="1219200" cy="369332"/>
          </a:xfrm>
          <a:prstGeom prst="rect">
            <a:avLst/>
          </a:prstGeom>
          <a:noFill/>
        </p:spPr>
        <p:txBody>
          <a:bodyPr wrap="square" rtlCol="0">
            <a:spAutoFit/>
          </a:bodyPr>
          <a:lstStyle/>
          <a:p>
            <a:r>
              <a:rPr lang="en-US" dirty="0" smtClean="0"/>
              <a:t>Finches</a:t>
            </a:r>
            <a:endParaRPr lang="en-US" dirty="0"/>
          </a:p>
        </p:txBody>
      </p:sp>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3467" y="174172"/>
            <a:ext cx="2673576"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819400" y="2286000"/>
            <a:ext cx="1600200" cy="381000"/>
          </a:xfrm>
          <a:prstGeom prst="rect">
            <a:avLst/>
          </a:prstGeom>
          <a:noFill/>
        </p:spPr>
        <p:txBody>
          <a:bodyPr wrap="square" rtlCol="0">
            <a:spAutoFit/>
          </a:bodyPr>
          <a:lstStyle/>
          <a:p>
            <a:r>
              <a:rPr lang="en-US" dirty="0" smtClean="0"/>
              <a:t>Black bird</a:t>
            </a:r>
            <a:endParaRPr lang="en-US" dirty="0"/>
          </a:p>
        </p:txBody>
      </p:sp>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3467" y="2753178"/>
            <a:ext cx="2673576"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819400" y="4615934"/>
            <a:ext cx="1600200" cy="369332"/>
          </a:xfrm>
          <a:prstGeom prst="rect">
            <a:avLst/>
          </a:prstGeom>
          <a:noFill/>
        </p:spPr>
        <p:txBody>
          <a:bodyPr wrap="square" rtlCol="0">
            <a:spAutoFit/>
          </a:bodyPr>
          <a:lstStyle/>
          <a:p>
            <a:r>
              <a:rPr lang="en-US" dirty="0"/>
              <a:t>G</a:t>
            </a:r>
            <a:r>
              <a:rPr lang="en-US" dirty="0" smtClean="0"/>
              <a:t>rebes</a:t>
            </a:r>
            <a:endParaRPr lang="en-US" dirty="0"/>
          </a:p>
        </p:txBody>
      </p:sp>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4564805"/>
            <a:ext cx="318770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228600"/>
            <a:ext cx="3091722"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9273" y="2422071"/>
            <a:ext cx="2695575"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4904530"/>
            <a:ext cx="259080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915557" y="6248400"/>
            <a:ext cx="1504043" cy="369332"/>
          </a:xfrm>
          <a:prstGeom prst="rect">
            <a:avLst/>
          </a:prstGeom>
          <a:noFill/>
        </p:spPr>
        <p:txBody>
          <a:bodyPr wrap="square" rtlCol="0">
            <a:spAutoFit/>
          </a:bodyPr>
          <a:lstStyle/>
          <a:p>
            <a:r>
              <a:rPr lang="en-US" dirty="0" smtClean="0"/>
              <a:t>Salamander</a:t>
            </a:r>
            <a:endParaRPr lang="en-US" dirty="0"/>
          </a:p>
        </p:txBody>
      </p:sp>
      <p:sp>
        <p:nvSpPr>
          <p:cNvPr id="9" name="TextBox 8"/>
          <p:cNvSpPr txBox="1"/>
          <p:nvPr/>
        </p:nvSpPr>
        <p:spPr>
          <a:xfrm>
            <a:off x="6477000" y="4267200"/>
            <a:ext cx="1295400" cy="369332"/>
          </a:xfrm>
          <a:prstGeom prst="rect">
            <a:avLst/>
          </a:prstGeom>
          <a:noFill/>
        </p:spPr>
        <p:txBody>
          <a:bodyPr wrap="square" rtlCol="0">
            <a:spAutoFit/>
          </a:bodyPr>
          <a:lstStyle/>
          <a:p>
            <a:r>
              <a:rPr lang="en-US" dirty="0" smtClean="0"/>
              <a:t>Newt</a:t>
            </a:r>
            <a:endParaRPr lang="en-US" dirty="0"/>
          </a:p>
        </p:txBody>
      </p:sp>
      <p:sp>
        <p:nvSpPr>
          <p:cNvPr id="10" name="TextBox 9"/>
          <p:cNvSpPr txBox="1"/>
          <p:nvPr/>
        </p:nvSpPr>
        <p:spPr>
          <a:xfrm>
            <a:off x="5187043" y="6433066"/>
            <a:ext cx="1442357" cy="369332"/>
          </a:xfrm>
          <a:prstGeom prst="rect">
            <a:avLst/>
          </a:prstGeom>
          <a:noFill/>
        </p:spPr>
        <p:txBody>
          <a:bodyPr wrap="square" rtlCol="0">
            <a:spAutoFit/>
          </a:bodyPr>
          <a:lstStyle/>
          <a:p>
            <a:r>
              <a:rPr lang="en-US" dirty="0" smtClean="0"/>
              <a:t>Crocodile</a:t>
            </a:r>
            <a:endParaRPr lang="en-US" dirty="0"/>
          </a:p>
        </p:txBody>
      </p:sp>
      <p:sp>
        <p:nvSpPr>
          <p:cNvPr id="11" name="TextBox 10"/>
          <p:cNvSpPr txBox="1"/>
          <p:nvPr/>
        </p:nvSpPr>
        <p:spPr>
          <a:xfrm>
            <a:off x="5791200" y="1905000"/>
            <a:ext cx="990600" cy="381000"/>
          </a:xfrm>
          <a:prstGeom prst="rect">
            <a:avLst/>
          </a:prstGeom>
          <a:noFill/>
        </p:spPr>
        <p:txBody>
          <a:bodyPr wrap="square" rtlCol="0">
            <a:spAutoFit/>
          </a:bodyPr>
          <a:lstStyle/>
          <a:p>
            <a:r>
              <a:rPr lang="en-US" dirty="0" smtClean="0"/>
              <a:t>Turtle</a:t>
            </a:r>
            <a:endParaRPr lang="en-US" dirty="0"/>
          </a:p>
        </p:txBody>
      </p:sp>
    </p:spTree>
    <p:extLst>
      <p:ext uri="{BB962C8B-B14F-4D97-AF65-F5344CB8AC3E}">
        <p14:creationId xmlns:p14="http://schemas.microsoft.com/office/powerpoint/2010/main" val="239687009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1552</TotalTime>
  <Words>1279</Words>
  <Application>Microsoft Office PowerPoint</Application>
  <PresentationFormat>On-screen Show (4:3)</PresentationFormat>
  <Paragraphs>429</Paragraphs>
  <Slides>58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Century Gothic</vt:lpstr>
      <vt:lpstr>Courier New</vt:lpstr>
      <vt:lpstr>Palatino Linotype</vt:lpstr>
      <vt:lpstr>Executive</vt:lpstr>
      <vt:lpstr>Zoogeographical regions</vt:lpstr>
      <vt:lpstr>ZOOGEOGRAPHY</vt:lpstr>
      <vt:lpstr>The world can be divided up into six zoogeographic regions (proposed by Wallace, 1876).</vt:lpstr>
      <vt:lpstr>Palearctic Region</vt:lpstr>
      <vt:lpstr>Fauna of Palearctic region</vt:lpstr>
      <vt:lpstr>PowerPoint Presentation</vt:lpstr>
      <vt:lpstr>PowerPoint Presentation</vt:lpstr>
      <vt:lpstr>PowerPoint Presentation</vt:lpstr>
      <vt:lpstr>PowerPoint Presentation</vt:lpstr>
      <vt:lpstr>Oriental region</vt:lpstr>
      <vt:lpstr>Mammals</vt:lpstr>
      <vt:lpstr>PowerPoint Presentation</vt:lpstr>
      <vt:lpstr>PowerPoint Presentation</vt:lpstr>
      <vt:lpstr>PowerPoint Presentation</vt:lpstr>
      <vt:lpstr>PowerPoint Presentation</vt:lpstr>
      <vt:lpstr>PowerPoint Presentation</vt:lpstr>
      <vt:lpstr>PowerPoint Presentation</vt:lpstr>
      <vt:lpstr>Birds</vt:lpstr>
      <vt:lpstr>PowerPoint Presentation</vt:lpstr>
      <vt:lpstr>Reptiles</vt:lpstr>
      <vt:lpstr>PowerPoint Presentation</vt:lpstr>
      <vt:lpstr>Amphibians</vt:lpstr>
      <vt:lpstr>Fishes</vt:lpstr>
      <vt:lpstr>Ethiopian region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Australian region</vt:lpstr>
      <vt:lpstr>PowerPoint Presentation</vt:lpstr>
      <vt:lpstr>Mammals</vt:lpstr>
      <vt:lpstr>Birds </vt:lpstr>
      <vt:lpstr>Reptiles </vt:lpstr>
      <vt:lpstr>PowerPoint Presentation</vt:lpstr>
      <vt:lpstr>PowerPoint Presentation</vt:lpstr>
      <vt:lpstr>PowerPoint Presentation</vt:lpstr>
      <vt:lpstr>Neotropical region</vt:lpstr>
      <vt:lpstr>PowerPoint Presentation</vt:lpstr>
      <vt:lpstr>PowerPoint Presentation</vt:lpstr>
      <vt:lpstr>Mammals  </vt:lpstr>
      <vt:lpstr>PowerPoint Presentation</vt:lpstr>
      <vt:lpstr>Birds </vt:lpstr>
      <vt:lpstr>PowerPoint Presentation</vt:lpstr>
      <vt:lpstr>Reptiles</vt:lpstr>
      <vt:lpstr>Amphibians</vt:lpstr>
      <vt:lpstr>PowerPoint Presentation</vt:lpstr>
      <vt:lpstr>Nearctic region</vt:lpstr>
      <vt:lpstr>Mammals </vt:lpstr>
      <vt:lpstr>PowerPoint Presentation</vt:lpstr>
      <vt:lpstr>Birds </vt:lpstr>
      <vt:lpstr>PowerPoint Presentation</vt:lpstr>
      <vt:lpstr>Reptiles</vt:lpstr>
      <vt:lpstr>Amphibians</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Sidra</dc:creator>
  <cp:lastModifiedBy>Sidra</cp:lastModifiedBy>
  <cp:revision>267</cp:revision>
  <dcterms:created xsi:type="dcterms:W3CDTF">2015-03-16T04:22:13Z</dcterms:created>
  <dcterms:modified xsi:type="dcterms:W3CDTF">2015-04-22T07:15:42Z</dcterms:modified>
</cp:coreProperties>
</file>