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84" r:id="rId19"/>
    <p:sldId id="285" r:id="rId20"/>
    <p:sldId id="287" r:id="rId21"/>
    <p:sldId id="292" r:id="rId22"/>
    <p:sldId id="293" r:id="rId23"/>
    <p:sldId id="301" r:id="rId24"/>
    <p:sldId id="302" r:id="rId25"/>
    <p:sldId id="303" r:id="rId26"/>
    <p:sldId id="313" r:id="rId27"/>
    <p:sldId id="318" r:id="rId28"/>
    <p:sldId id="319" r:id="rId29"/>
    <p:sldId id="321" r:id="rId30"/>
    <p:sldId id="32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15EEDF-3B43-4022-A453-99C056676E89}" type="datetimeFigureOut">
              <a:rPr lang="en-US" smtClean="0"/>
              <a:t>6/2/2015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782C38-C5CD-46C2-AD38-9A6BEAF8E74E}" type="slidenum">
              <a:rPr lang="en-US" smtClean="0"/>
              <a:t>‹#›</a:t>
            </a:fld>
            <a:endParaRPr lang="en-US"/>
          </a:p>
        </p:txBody>
      </p:sp>
    </p:spTree>
    <p:extLst>
      <p:ext uri="{BB962C8B-B14F-4D97-AF65-F5344CB8AC3E}">
        <p14:creationId xmlns:p14="http://schemas.microsoft.com/office/powerpoint/2010/main" val="4285465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Text Box 1"/>
          <p:cNvSpPr txBox="1">
            <a:spLocks noChangeArrowheads="1"/>
          </p:cNvSpPr>
          <p:nvPr/>
        </p:nvSpPr>
        <p:spPr bwMode="auto">
          <a:xfrm>
            <a:off x="-11798300" y="-11796713"/>
            <a:ext cx="11793537" cy="12487276"/>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065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Text Box 1"/>
          <p:cNvSpPr txBox="1">
            <a:spLocks noChangeArrowheads="1"/>
          </p:cNvSpPr>
          <p:nvPr/>
        </p:nvSpPr>
        <p:spPr bwMode="auto">
          <a:xfrm>
            <a:off x="-11798300" y="-11796713"/>
            <a:ext cx="11780837" cy="12474576"/>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9875"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Text Box 1"/>
          <p:cNvSpPr txBox="1">
            <a:spLocks noChangeArrowheads="1"/>
          </p:cNvSpPr>
          <p:nvPr/>
        </p:nvSpPr>
        <p:spPr bwMode="auto">
          <a:xfrm>
            <a:off x="-11798300" y="-11796713"/>
            <a:ext cx="11782425" cy="12476163"/>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089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Text Box 1"/>
          <p:cNvSpPr txBox="1">
            <a:spLocks noChangeArrowheads="1"/>
          </p:cNvSpPr>
          <p:nvPr/>
        </p:nvSpPr>
        <p:spPr bwMode="auto">
          <a:xfrm>
            <a:off x="-11798300" y="-11796713"/>
            <a:ext cx="11782425" cy="12476163"/>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192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Text Box 1"/>
          <p:cNvSpPr txBox="1">
            <a:spLocks noChangeArrowheads="1"/>
          </p:cNvSpPr>
          <p:nvPr/>
        </p:nvSpPr>
        <p:spPr bwMode="auto">
          <a:xfrm>
            <a:off x="-11798300" y="-11796713"/>
            <a:ext cx="11791950" cy="1248568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2947"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Text Box 1"/>
          <p:cNvSpPr txBox="1">
            <a:spLocks noChangeArrowheads="1"/>
          </p:cNvSpPr>
          <p:nvPr/>
        </p:nvSpPr>
        <p:spPr bwMode="auto">
          <a:xfrm>
            <a:off x="-11798300" y="-11796713"/>
            <a:ext cx="11791950" cy="1248568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3971"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4995"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Text Box 1"/>
          <p:cNvSpPr txBox="1">
            <a:spLocks noChangeArrowheads="1"/>
          </p:cNvSpPr>
          <p:nvPr/>
        </p:nvSpPr>
        <p:spPr bwMode="auto">
          <a:xfrm>
            <a:off x="-11798300" y="-11796713"/>
            <a:ext cx="11784012" cy="1247775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601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Text Box 1"/>
          <p:cNvSpPr txBox="1">
            <a:spLocks noChangeArrowheads="1"/>
          </p:cNvSpPr>
          <p:nvPr/>
        </p:nvSpPr>
        <p:spPr bwMode="auto">
          <a:xfrm>
            <a:off x="-11798300" y="-11796713"/>
            <a:ext cx="11784012" cy="1247775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704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Text Box 1"/>
          <p:cNvSpPr txBox="1">
            <a:spLocks noChangeArrowheads="1"/>
          </p:cNvSpPr>
          <p:nvPr/>
        </p:nvSpPr>
        <p:spPr bwMode="auto">
          <a:xfrm>
            <a:off x="-11798300" y="-11796713"/>
            <a:ext cx="11777662" cy="1247140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98307"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Text Box 1"/>
          <p:cNvSpPr txBox="1">
            <a:spLocks noChangeArrowheads="1"/>
          </p:cNvSpPr>
          <p:nvPr/>
        </p:nvSpPr>
        <p:spPr bwMode="auto">
          <a:xfrm>
            <a:off x="-11798300" y="-11796713"/>
            <a:ext cx="11777662" cy="1247140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99331"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168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Text Box 1"/>
          <p:cNvSpPr txBox="1">
            <a:spLocks noChangeArrowheads="1"/>
          </p:cNvSpPr>
          <p:nvPr/>
        </p:nvSpPr>
        <p:spPr bwMode="auto">
          <a:xfrm>
            <a:off x="-11798300" y="-11796713"/>
            <a:ext cx="11777662" cy="1247140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0137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Text Box 1"/>
          <p:cNvSpPr txBox="1">
            <a:spLocks noChangeArrowheads="1"/>
          </p:cNvSpPr>
          <p:nvPr/>
        </p:nvSpPr>
        <p:spPr bwMode="auto">
          <a:xfrm>
            <a:off x="-11798300" y="-11796713"/>
            <a:ext cx="11772900" cy="124666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0649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Text Box 1"/>
          <p:cNvSpPr txBox="1">
            <a:spLocks noChangeArrowheads="1"/>
          </p:cNvSpPr>
          <p:nvPr/>
        </p:nvSpPr>
        <p:spPr bwMode="auto">
          <a:xfrm>
            <a:off x="-11798300" y="-11796713"/>
            <a:ext cx="11772900" cy="124666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0752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4" name="Text Box 1"/>
          <p:cNvSpPr txBox="1">
            <a:spLocks noChangeArrowheads="1"/>
          </p:cNvSpPr>
          <p:nvPr/>
        </p:nvSpPr>
        <p:spPr bwMode="auto">
          <a:xfrm>
            <a:off x="-11798300" y="-11796713"/>
            <a:ext cx="11793537" cy="12487276"/>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15715"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Text Box 1"/>
          <p:cNvSpPr txBox="1">
            <a:spLocks noChangeArrowheads="1"/>
          </p:cNvSpPr>
          <p:nvPr/>
        </p:nvSpPr>
        <p:spPr bwMode="auto">
          <a:xfrm>
            <a:off x="-11798300" y="-11796713"/>
            <a:ext cx="11795125" cy="12488863"/>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1673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7762" name="Text Box 1"/>
          <p:cNvSpPr txBox="1">
            <a:spLocks noChangeArrowheads="1"/>
          </p:cNvSpPr>
          <p:nvPr/>
        </p:nvSpPr>
        <p:spPr bwMode="auto">
          <a:xfrm>
            <a:off x="-14225588" y="-11796713"/>
            <a:ext cx="16646526" cy="1248568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1776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002" name="Text Box 1"/>
          <p:cNvSpPr txBox="1">
            <a:spLocks noChangeArrowheads="1"/>
          </p:cNvSpPr>
          <p:nvPr/>
        </p:nvSpPr>
        <p:spPr bwMode="auto">
          <a:xfrm>
            <a:off x="-11798300" y="-11796713"/>
            <a:ext cx="11769725" cy="12463463"/>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2800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22" name="Text Box 1"/>
          <p:cNvSpPr txBox="1">
            <a:spLocks noChangeArrowheads="1"/>
          </p:cNvSpPr>
          <p:nvPr/>
        </p:nvSpPr>
        <p:spPr bwMode="auto">
          <a:xfrm>
            <a:off x="-11798300" y="-11796713"/>
            <a:ext cx="11766550" cy="1246028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3312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146" name="Text Box 1"/>
          <p:cNvSpPr txBox="1">
            <a:spLocks noChangeArrowheads="1"/>
          </p:cNvSpPr>
          <p:nvPr/>
        </p:nvSpPr>
        <p:spPr bwMode="auto">
          <a:xfrm>
            <a:off x="-11798300" y="-11796713"/>
            <a:ext cx="11766550" cy="1246028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34147"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6194" name="Text Box 1"/>
          <p:cNvSpPr txBox="1">
            <a:spLocks noChangeArrowheads="1"/>
          </p:cNvSpPr>
          <p:nvPr/>
        </p:nvSpPr>
        <p:spPr bwMode="auto">
          <a:xfrm>
            <a:off x="-11798300" y="-11796713"/>
            <a:ext cx="11766550" cy="1246028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36195"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2707"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218" name="Text Box 1"/>
          <p:cNvSpPr txBox="1">
            <a:spLocks noChangeArrowheads="1"/>
          </p:cNvSpPr>
          <p:nvPr/>
        </p:nvSpPr>
        <p:spPr bwMode="auto">
          <a:xfrm>
            <a:off x="-11798300" y="-11796713"/>
            <a:ext cx="11766550" cy="1246028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3721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3731"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4755"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5779"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6803"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Text Box 1"/>
          <p:cNvSpPr txBox="1">
            <a:spLocks noChangeArrowheads="1"/>
          </p:cNvSpPr>
          <p:nvPr/>
        </p:nvSpPr>
        <p:spPr bwMode="auto">
          <a:xfrm>
            <a:off x="-11798300" y="-11796713"/>
            <a:ext cx="11785600" cy="12479338"/>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7827"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Text Box 1"/>
          <p:cNvSpPr txBox="1">
            <a:spLocks noChangeArrowheads="1"/>
          </p:cNvSpPr>
          <p:nvPr/>
        </p:nvSpPr>
        <p:spPr bwMode="auto">
          <a:xfrm>
            <a:off x="-11798300" y="-11796713"/>
            <a:ext cx="11780837" cy="12474576"/>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8851" name="Rectangle 2"/>
          <p:cNvSpPr txBox="1">
            <a:spLocks noChangeArrowheads="1"/>
          </p:cNvSpPr>
          <p:nvPr>
            <p:ph type="body"/>
          </p:nvPr>
        </p:nvSpPr>
        <p:spPr>
          <a:xfrm>
            <a:off x="685800" y="4343400"/>
            <a:ext cx="5443538" cy="4071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CBDA0A-C733-421F-B5F5-7E3FA64803C7}"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1167510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CBDA0A-C733-421F-B5F5-7E3FA64803C7}"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393906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CBDA0A-C733-421F-B5F5-7E3FA64803C7}"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4198982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CBDA0A-C733-421F-B5F5-7E3FA64803C7}"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3947042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CBDA0A-C733-421F-B5F5-7E3FA64803C7}"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40248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CBDA0A-C733-421F-B5F5-7E3FA64803C7}" type="datetimeFigureOut">
              <a:rPr lang="en-US" smtClean="0"/>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2024045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CBDA0A-C733-421F-B5F5-7E3FA64803C7}" type="datetimeFigureOut">
              <a:rPr lang="en-US" smtClean="0"/>
              <a:t>6/2/2015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3987080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CBDA0A-C733-421F-B5F5-7E3FA64803C7}" type="datetimeFigureOut">
              <a:rPr lang="en-US" smtClean="0"/>
              <a:t>6/2/2015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1767397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CBDA0A-C733-421F-B5F5-7E3FA64803C7}" type="datetimeFigureOut">
              <a:rPr lang="en-US" smtClean="0"/>
              <a:t>6/2/2015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3003170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CBDA0A-C733-421F-B5F5-7E3FA64803C7}" type="datetimeFigureOut">
              <a:rPr lang="en-US" smtClean="0"/>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282418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CBDA0A-C733-421F-B5F5-7E3FA64803C7}" type="datetimeFigureOut">
              <a:rPr lang="en-US" smtClean="0"/>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2196B-3013-4AA4-978B-6646906DF5DB}" type="slidenum">
              <a:rPr lang="en-US" smtClean="0"/>
              <a:t>‹#›</a:t>
            </a:fld>
            <a:endParaRPr lang="en-US"/>
          </a:p>
        </p:txBody>
      </p:sp>
    </p:spTree>
    <p:extLst>
      <p:ext uri="{BB962C8B-B14F-4D97-AF65-F5344CB8AC3E}">
        <p14:creationId xmlns:p14="http://schemas.microsoft.com/office/powerpoint/2010/main" val="120435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CBDA0A-C733-421F-B5F5-7E3FA64803C7}" type="datetimeFigureOut">
              <a:rPr lang="en-US" smtClean="0"/>
              <a:t>6/2/2015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12196B-3013-4AA4-978B-6646906DF5DB}" type="slidenum">
              <a:rPr lang="en-US" smtClean="0"/>
              <a:t>‹#›</a:t>
            </a:fld>
            <a:endParaRPr lang="en-US"/>
          </a:p>
        </p:txBody>
      </p:sp>
    </p:spTree>
    <p:extLst>
      <p:ext uri="{BB962C8B-B14F-4D97-AF65-F5344CB8AC3E}">
        <p14:creationId xmlns:p14="http://schemas.microsoft.com/office/powerpoint/2010/main" val="2509992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762000" y="2743200"/>
            <a:ext cx="822325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hangingPunct="1"/>
            <a:r>
              <a:rPr lang="en-US" sz="4400" dirty="0" err="1" smtClean="0">
                <a:solidFill>
                  <a:srgbClr val="FF0000"/>
                </a:solidFill>
              </a:rPr>
              <a:t>Genetical</a:t>
            </a:r>
            <a:r>
              <a:rPr lang="en-US" sz="4400" dirty="0" smtClean="0">
                <a:solidFill>
                  <a:srgbClr val="FF0000"/>
                </a:solidFill>
              </a:rPr>
              <a:t> selection</a:t>
            </a:r>
            <a:endParaRPr lang="en-US" sz="4400" dirty="0">
              <a:solidFill>
                <a:srgbClr val="FF0000"/>
              </a:solidFill>
            </a:endParaRPr>
          </a:p>
        </p:txBody>
      </p:sp>
      <p:sp>
        <p:nvSpPr>
          <p:cNvPr id="3075" name="Text Box 2"/>
          <p:cNvSpPr txBox="1">
            <a:spLocks noChangeArrowheads="1"/>
          </p:cNvSpPr>
          <p:nvPr/>
        </p:nvSpPr>
        <p:spPr bwMode="auto">
          <a:xfrm>
            <a:off x="920750" y="1766888"/>
            <a:ext cx="8223250" cy="509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697857414"/>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457200" y="1600200"/>
            <a:ext cx="8210550" cy="507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3375" indent="-333375"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1pPr>
            <a:lvl2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2pPr>
            <a:lvl3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3pPr>
            <a:lvl4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4pPr>
            <a:lvl5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9pPr>
          </a:lstStyle>
          <a:p>
            <a:pPr>
              <a:spcBef>
                <a:spcPts val="800"/>
              </a:spcBef>
              <a:buFont typeface="Times New Roman" pitchFamily="18" charset="0"/>
              <a:buChar char="•"/>
            </a:pPr>
            <a:r>
              <a:rPr lang="en-US" sz="3200">
                <a:solidFill>
                  <a:srgbClr val="000000"/>
                </a:solidFill>
              </a:rPr>
              <a:t>All phenotyes are controlled by environment( in which nutrients have pivotal role) and other factors contributes a lot and their effectiveness varies from species to species even to the individuals of the same specis </a:t>
            </a:r>
          </a:p>
          <a:p>
            <a:pPr>
              <a:spcBef>
                <a:spcPts val="800"/>
              </a:spcBef>
              <a:buFont typeface="Times New Roman" pitchFamily="18" charset="0"/>
              <a:buChar char="•"/>
            </a:pPr>
            <a:r>
              <a:rPr lang="en-US" sz="3200">
                <a:solidFill>
                  <a:srgbClr val="000000"/>
                </a:solidFill>
              </a:rPr>
              <a:t>Genetic drift: Random changes in gene frequency that occur as a result of sampling error(broodstock slection or shipment of fish to another hatchery)</a:t>
            </a:r>
          </a:p>
        </p:txBody>
      </p:sp>
    </p:spTree>
    <p:extLst>
      <p:ext uri="{BB962C8B-B14F-4D97-AF65-F5344CB8AC3E}">
        <p14:creationId xmlns:p14="http://schemas.microsoft.com/office/powerpoint/2010/main" val="423087100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457200" y="1600200"/>
            <a:ext cx="8212138" cy="586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spcBef>
                <a:spcPts val="800"/>
              </a:spcBef>
            </a:pPr>
            <a:r>
              <a:rPr lang="en-US" sz="3200">
                <a:solidFill>
                  <a:srgbClr val="000000"/>
                </a:solidFill>
              </a:rPr>
              <a:t>Strain: Group of fish that comes form a particular location or that are produced by a particular breeding program</a:t>
            </a:r>
          </a:p>
          <a:p>
            <a:pPr>
              <a:spcBef>
                <a:spcPts val="800"/>
              </a:spcBef>
            </a:pPr>
            <a:r>
              <a:rPr lang="en-US" sz="3200">
                <a:solidFill>
                  <a:srgbClr val="000000"/>
                </a:solidFill>
              </a:rPr>
              <a:t>Hybrid: A fish that was produced by mating two different breeds, strains or species</a:t>
            </a:r>
          </a:p>
          <a:p>
            <a:pPr>
              <a:spcBef>
                <a:spcPts val="800"/>
              </a:spcBef>
            </a:pPr>
            <a:r>
              <a:rPr lang="en-US" sz="3200">
                <a:solidFill>
                  <a:srgbClr val="000000"/>
                </a:solidFill>
              </a:rPr>
              <a:t>Interspecific hybrid: Hybrid produced by mating fish from two different species</a:t>
            </a:r>
          </a:p>
          <a:p>
            <a:pPr>
              <a:spcBef>
                <a:spcPts val="800"/>
              </a:spcBef>
            </a:pPr>
            <a:r>
              <a:rPr lang="en-US" sz="3200">
                <a:solidFill>
                  <a:srgbClr val="000000"/>
                </a:solidFill>
              </a:rPr>
              <a:t>Intraspecific hybrid: Hybrid produced by mating fish from two strains, breeds or races within species</a:t>
            </a:r>
          </a:p>
          <a:p>
            <a:pPr>
              <a:spcBef>
                <a:spcPts val="800"/>
              </a:spcBef>
            </a:pPr>
            <a:endParaRPr lang="en-US" sz="3200">
              <a:solidFill>
                <a:srgbClr val="000000"/>
              </a:solidFill>
            </a:endParaRPr>
          </a:p>
        </p:txBody>
      </p:sp>
    </p:spTree>
    <p:extLst>
      <p:ext uri="{BB962C8B-B14F-4D97-AF65-F5344CB8AC3E}">
        <p14:creationId xmlns:p14="http://schemas.microsoft.com/office/powerpoint/2010/main" val="288948315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457200" y="1600200"/>
            <a:ext cx="8212138" cy="488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spcBef>
                <a:spcPts val="800"/>
              </a:spcBef>
            </a:pPr>
            <a:r>
              <a:rPr lang="en-US" sz="3200">
                <a:solidFill>
                  <a:srgbClr val="000000"/>
                </a:solidFill>
                <a:latin typeface="Times New Roman" pitchFamily="18" charset="0"/>
              </a:rPr>
              <a:t>Inbreeding: Mating of relatives </a:t>
            </a:r>
          </a:p>
          <a:p>
            <a:pPr>
              <a:spcBef>
                <a:spcPts val="800"/>
              </a:spcBef>
            </a:pPr>
            <a:r>
              <a:rPr lang="en-US" sz="3200">
                <a:solidFill>
                  <a:srgbClr val="000000"/>
                </a:solidFill>
              </a:rPr>
              <a:t>Epistasis: Interaction of two or more genes for the production of phenotype</a:t>
            </a:r>
          </a:p>
          <a:p>
            <a:pPr>
              <a:spcBef>
                <a:spcPts val="800"/>
              </a:spcBef>
            </a:pPr>
            <a:endParaRPr lang="en-US" sz="3200">
              <a:solidFill>
                <a:srgbClr val="000000"/>
              </a:solidFill>
            </a:endParaRPr>
          </a:p>
          <a:p>
            <a:pPr>
              <a:spcBef>
                <a:spcPts val="800"/>
              </a:spcBef>
            </a:pPr>
            <a:r>
              <a:rPr lang="en-US" sz="3200">
                <a:solidFill>
                  <a:srgbClr val="000000"/>
                </a:solidFill>
                <a:latin typeface="Times New Roman" pitchFamily="18" charset="0"/>
              </a:rPr>
              <a:t>Shooters: Fishes  able to exploit environmental variables(e.g. Unequal food particle size, etc.) and grow more quickly than the rest of the fish in the population</a:t>
            </a:r>
          </a:p>
          <a:p>
            <a:pPr>
              <a:spcBef>
                <a:spcPts val="800"/>
              </a:spcBef>
            </a:pPr>
            <a:endParaRPr lang="en-US" sz="3200">
              <a:solidFill>
                <a:srgbClr val="000000"/>
              </a:solidFill>
              <a:latin typeface="Times New Roman" pitchFamily="18" charset="0"/>
            </a:endParaRPr>
          </a:p>
        </p:txBody>
      </p:sp>
    </p:spTree>
    <p:extLst>
      <p:ext uri="{BB962C8B-B14F-4D97-AF65-F5344CB8AC3E}">
        <p14:creationId xmlns:p14="http://schemas.microsoft.com/office/powerpoint/2010/main" val="317916537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457200" y="271463"/>
            <a:ext cx="8221663"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5363" name="Text Box 2"/>
          <p:cNvSpPr txBox="1">
            <a:spLocks noChangeArrowheads="1"/>
          </p:cNvSpPr>
          <p:nvPr/>
        </p:nvSpPr>
        <p:spPr bwMode="auto">
          <a:xfrm>
            <a:off x="457200" y="1600200"/>
            <a:ext cx="8221663" cy="457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09563" indent="-309563"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1pPr>
            <a:lvl2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2pPr>
            <a:lvl3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3pPr>
            <a:lvl4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4pPr>
            <a:lvl5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9pPr>
          </a:lstStyle>
          <a:p>
            <a:pPr eaLnBrk="1" hangingPunct="1">
              <a:spcBef>
                <a:spcPts val="800"/>
              </a:spcBef>
            </a:pPr>
            <a:r>
              <a:rPr lang="en-US" sz="2800">
                <a:solidFill>
                  <a:srgbClr val="000000"/>
                </a:solidFill>
                <a:latin typeface="Times New Roman" pitchFamily="18" charset="0"/>
              </a:rPr>
              <a:t>    Heterosis(H):The superiority or inferiority of hybrids</a:t>
            </a:r>
          </a:p>
          <a:p>
            <a:pPr eaLnBrk="1" hangingPunct="1">
              <a:spcBef>
                <a:spcPts val="800"/>
              </a:spcBef>
            </a:pPr>
            <a:r>
              <a:rPr lang="en-US" sz="2800">
                <a:solidFill>
                  <a:srgbClr val="000000"/>
                </a:solidFill>
                <a:latin typeface="Times New Roman" pitchFamily="18" charset="0"/>
              </a:rPr>
              <a:t>    also called hybrid vigor and is determined by</a:t>
            </a:r>
          </a:p>
          <a:p>
            <a:pPr eaLnBrk="1" hangingPunct="1">
              <a:spcBef>
                <a:spcPts val="800"/>
              </a:spcBef>
            </a:pPr>
            <a:r>
              <a:rPr lang="en-US" sz="2800">
                <a:solidFill>
                  <a:srgbClr val="000000"/>
                </a:solidFill>
                <a:latin typeface="Times New Roman" pitchFamily="18" charset="0"/>
              </a:rPr>
              <a:t>    following formula:</a:t>
            </a:r>
          </a:p>
          <a:p>
            <a:pPr eaLnBrk="1" hangingPunct="1">
              <a:spcBef>
                <a:spcPts val="800"/>
              </a:spcBef>
              <a:buFont typeface="Times New Roman" pitchFamily="18" charset="0"/>
              <a:buChar char="•"/>
            </a:pPr>
            <a:r>
              <a:rPr lang="en-US" sz="2800">
                <a:solidFill>
                  <a:srgbClr val="000000"/>
                </a:solidFill>
              </a:rPr>
              <a:t>H= avg reciprocal F</a:t>
            </a:r>
            <a:r>
              <a:rPr lang="en-US" sz="2800" baseline="-33000">
                <a:solidFill>
                  <a:srgbClr val="000000"/>
                </a:solidFill>
              </a:rPr>
              <a:t>1</a:t>
            </a:r>
            <a:r>
              <a:rPr lang="en-US" sz="2800">
                <a:solidFill>
                  <a:srgbClr val="000000"/>
                </a:solidFill>
              </a:rPr>
              <a:t> hybrids -avg parents X100 /avg parents</a:t>
            </a:r>
          </a:p>
          <a:p>
            <a:pPr eaLnBrk="1" hangingPunct="1">
              <a:spcBef>
                <a:spcPts val="800"/>
              </a:spcBef>
              <a:buFont typeface="Times New Roman" pitchFamily="18" charset="0"/>
              <a:buChar char="•"/>
            </a:pPr>
            <a:r>
              <a:rPr lang="en-US" sz="2800">
                <a:solidFill>
                  <a:srgbClr val="000000"/>
                </a:solidFill>
              </a:rPr>
              <a:t>Heritability(h</a:t>
            </a:r>
            <a:r>
              <a:rPr lang="en-US" sz="2800" baseline="33000">
                <a:solidFill>
                  <a:srgbClr val="000000"/>
                </a:solidFill>
              </a:rPr>
              <a:t>2</a:t>
            </a:r>
            <a:r>
              <a:rPr lang="en-US" sz="2800">
                <a:solidFill>
                  <a:srgbClr val="000000"/>
                </a:solidFill>
              </a:rPr>
              <a:t>): The proprtionate amount of additive genetic variance h</a:t>
            </a:r>
            <a:r>
              <a:rPr lang="en-US" sz="2800" baseline="33000">
                <a:solidFill>
                  <a:srgbClr val="000000"/>
                </a:solidFill>
              </a:rPr>
              <a:t>2</a:t>
            </a:r>
            <a:r>
              <a:rPr lang="en-US" sz="2800">
                <a:solidFill>
                  <a:srgbClr val="000000"/>
                </a:solidFill>
              </a:rPr>
              <a:t> = V</a:t>
            </a:r>
            <a:r>
              <a:rPr lang="en-US" sz="2800" baseline="-33000">
                <a:solidFill>
                  <a:srgbClr val="000000"/>
                </a:solidFill>
              </a:rPr>
              <a:t>A</a:t>
            </a:r>
            <a:r>
              <a:rPr lang="en-US" sz="2800">
                <a:solidFill>
                  <a:srgbClr val="000000"/>
                </a:solidFill>
              </a:rPr>
              <a:t>/ V</a:t>
            </a:r>
            <a:r>
              <a:rPr lang="en-US" sz="2800" baseline="-33000">
                <a:solidFill>
                  <a:srgbClr val="000000"/>
                </a:solidFill>
              </a:rPr>
              <a:t>P</a:t>
            </a:r>
          </a:p>
          <a:p>
            <a:pPr eaLnBrk="1" hangingPunct="1">
              <a:spcBef>
                <a:spcPts val="800"/>
              </a:spcBef>
              <a:buFont typeface="Times New Roman" pitchFamily="18" charset="0"/>
              <a:buChar char="•"/>
            </a:pPr>
            <a:r>
              <a:rPr lang="en-US" sz="2800">
                <a:solidFill>
                  <a:srgbClr val="000000"/>
                </a:solidFill>
              </a:rPr>
              <a:t>Backcross: Mating of F1 to one of its parents or parental groups</a:t>
            </a:r>
          </a:p>
          <a:p>
            <a:pPr eaLnBrk="1" hangingPunct="1">
              <a:spcBef>
                <a:spcPts val="800"/>
              </a:spcBef>
              <a:buFont typeface="Times New Roman" pitchFamily="18" charset="0"/>
              <a:buChar char="•"/>
            </a:pPr>
            <a:r>
              <a:rPr lang="en-US" sz="2800">
                <a:solidFill>
                  <a:srgbClr val="000000"/>
                </a:solidFill>
              </a:rPr>
              <a:t>Qualitative phenotype: Phenotype that is </a:t>
            </a:r>
          </a:p>
        </p:txBody>
      </p:sp>
    </p:spTree>
    <p:extLst>
      <p:ext uri="{BB962C8B-B14F-4D97-AF65-F5344CB8AC3E}">
        <p14:creationId xmlns:p14="http://schemas.microsoft.com/office/powerpoint/2010/main" val="505796234"/>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457200" y="271463"/>
            <a:ext cx="8221663"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6387" name="Text Box 2"/>
          <p:cNvSpPr txBox="1">
            <a:spLocks noChangeArrowheads="1"/>
          </p:cNvSpPr>
          <p:nvPr/>
        </p:nvSpPr>
        <p:spPr bwMode="auto">
          <a:xfrm>
            <a:off x="420688" y="1600200"/>
            <a:ext cx="8221662"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09563" indent="-309563"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1pPr>
            <a:lvl2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2pPr>
            <a:lvl3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3pPr>
            <a:lvl4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4pPr>
            <a:lvl5pPr eaLnBrk="0" hangingPunc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11150"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defRPr>
                <a:solidFill>
                  <a:schemeClr val="bg1"/>
                </a:solidFill>
                <a:latin typeface="Arial" charset="0"/>
                <a:ea typeface="Lucida Sans Unicode" charset="0"/>
                <a:cs typeface="Lucida Sans Unicode" charset="0"/>
              </a:defRPr>
            </a:lvl9pPr>
          </a:lstStyle>
          <a:p>
            <a:pPr eaLnBrk="1" hangingPunct="1">
              <a:spcBef>
                <a:spcPts val="800"/>
              </a:spcBef>
            </a:pPr>
            <a:r>
              <a:rPr lang="en-US" sz="2800">
                <a:solidFill>
                  <a:srgbClr val="000000"/>
                </a:solidFill>
                <a:latin typeface="Times New Roman" pitchFamily="18" charset="0"/>
              </a:rPr>
              <a:t>described e.g. tail colour, more important for ornamental fish farmers</a:t>
            </a:r>
          </a:p>
          <a:p>
            <a:pPr eaLnBrk="1" hangingPunct="1">
              <a:spcBef>
                <a:spcPts val="800"/>
              </a:spcBef>
              <a:buFont typeface="Times New Roman" pitchFamily="18" charset="0"/>
              <a:buChar char="•"/>
            </a:pPr>
            <a:r>
              <a:rPr lang="en-US" sz="2800">
                <a:solidFill>
                  <a:srgbClr val="000000"/>
                </a:solidFill>
              </a:rPr>
              <a:t>Quantitative phenotype: Phenotype that is measured e.g. weight, genetically they are very complicated. Unlike qualitative phenotypes which are controlled by a single gene, they are controlled by 20 or 50 or 100 or perhaps 1000+ genes, they are important for egg production, growth, survival and dressing percentage because these phenotyps are measured, hence also called metric traits</a:t>
            </a:r>
          </a:p>
          <a:p>
            <a:pPr eaLnBrk="1" hangingPunct="1">
              <a:spcBef>
                <a:spcPts val="800"/>
              </a:spcBef>
              <a:buClrTx/>
              <a:buSzTx/>
              <a:buFontTx/>
              <a:buNone/>
            </a:pPr>
            <a:endParaRPr lang="en-US" sz="2800">
              <a:solidFill>
                <a:srgbClr val="000000"/>
              </a:solidFill>
            </a:endParaRPr>
          </a:p>
          <a:p>
            <a:pPr eaLnBrk="1" hangingPunct="1">
              <a:spcBef>
                <a:spcPts val="800"/>
              </a:spcBef>
              <a:buClrTx/>
              <a:buSzTx/>
              <a:buFontTx/>
              <a:buNone/>
            </a:pPr>
            <a:endParaRPr lang="en-US" sz="2800">
              <a:solidFill>
                <a:srgbClr val="000000"/>
              </a:solidFill>
            </a:endParaRPr>
          </a:p>
        </p:txBody>
      </p:sp>
    </p:spTree>
    <p:extLst>
      <p:ext uri="{BB962C8B-B14F-4D97-AF65-F5344CB8AC3E}">
        <p14:creationId xmlns:p14="http://schemas.microsoft.com/office/powerpoint/2010/main" val="341808699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457200" y="1828800"/>
            <a:ext cx="8215313" cy="478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spcBef>
                <a:spcPts val="800"/>
              </a:spcBef>
            </a:pPr>
            <a:r>
              <a:rPr lang="en-US" sz="3200">
                <a:solidFill>
                  <a:srgbClr val="000000"/>
                </a:solidFill>
              </a:rPr>
              <a:t>Phenotypic variance(V</a:t>
            </a:r>
            <a:r>
              <a:rPr lang="en-US" sz="3200" baseline="-33000">
                <a:solidFill>
                  <a:srgbClr val="000000"/>
                </a:solidFill>
              </a:rPr>
              <a:t>P</a:t>
            </a:r>
            <a:r>
              <a:rPr lang="en-US" sz="3200">
                <a:solidFill>
                  <a:srgbClr val="000000"/>
                </a:solidFill>
              </a:rPr>
              <a:t>): The variance that is observed or measured for a phenotype in population Vp = VG +VE + VG-E(interaction between G and E)</a:t>
            </a:r>
          </a:p>
          <a:p>
            <a:pPr>
              <a:spcBef>
                <a:spcPts val="800"/>
              </a:spcBef>
            </a:pPr>
            <a:r>
              <a:rPr lang="en-US" sz="3200">
                <a:solidFill>
                  <a:srgbClr val="000000"/>
                </a:solidFill>
              </a:rPr>
              <a:t>Genetic variance(VG):of great interest because objective of any breeding program is to exploit or to change genetics of a population in order to improve</a:t>
            </a:r>
          </a:p>
          <a:p>
            <a:pPr>
              <a:spcBef>
                <a:spcPts val="800"/>
              </a:spcBef>
            </a:pPr>
            <a:endParaRPr lang="en-US" sz="3200">
              <a:solidFill>
                <a:srgbClr val="000000"/>
              </a:solidFill>
            </a:endParaRPr>
          </a:p>
        </p:txBody>
      </p:sp>
    </p:spTree>
    <p:extLst>
      <p:ext uri="{BB962C8B-B14F-4D97-AF65-F5344CB8AC3E}">
        <p14:creationId xmlns:p14="http://schemas.microsoft.com/office/powerpoint/2010/main" val="416406389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457200" y="1600200"/>
            <a:ext cx="8213725" cy="551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spcBef>
                <a:spcPts val="800"/>
              </a:spcBef>
            </a:pPr>
            <a:r>
              <a:rPr lang="en-US" sz="2800">
                <a:solidFill>
                  <a:srgbClr val="000000"/>
                </a:solidFill>
              </a:rPr>
              <a:t> productivity and profits, VG=VA+VD+VI where</a:t>
            </a:r>
          </a:p>
          <a:p>
            <a:pPr>
              <a:spcBef>
                <a:spcPts val="800"/>
              </a:spcBef>
            </a:pPr>
            <a:r>
              <a:rPr lang="en-US" sz="2800">
                <a:solidFill>
                  <a:srgbClr val="000000"/>
                </a:solidFill>
              </a:rPr>
              <a:t> VA=Additive genetic variance(portion of total phenotypic variance that depends on the additive effects of the genes, across all loci taken independently, which helps to produce phenotype. Because VA does not depends on interactions between or among alleles hence it is disrupted during meiosis.Hence additive effects are transmitted from parents to offspring.</a:t>
            </a:r>
          </a:p>
          <a:p>
            <a:pPr>
              <a:spcBef>
                <a:spcPts val="800"/>
              </a:spcBef>
            </a:pPr>
            <a:r>
              <a:rPr lang="en-US" sz="2800">
                <a:solidFill>
                  <a:srgbClr val="000000"/>
                </a:solidFill>
              </a:rPr>
              <a:t> </a:t>
            </a:r>
          </a:p>
          <a:p>
            <a:pPr>
              <a:spcBef>
                <a:spcPts val="800"/>
              </a:spcBef>
            </a:pPr>
            <a:endParaRPr lang="en-US" sz="2800">
              <a:solidFill>
                <a:srgbClr val="000000"/>
              </a:solidFill>
            </a:endParaRPr>
          </a:p>
        </p:txBody>
      </p:sp>
    </p:spTree>
    <p:extLst>
      <p:ext uri="{BB962C8B-B14F-4D97-AF65-F5344CB8AC3E}">
        <p14:creationId xmlns:p14="http://schemas.microsoft.com/office/powerpoint/2010/main" val="1219673643"/>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457200" y="1600200"/>
            <a:ext cx="8213725" cy="547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spcBef>
                <a:spcPts val="800"/>
              </a:spcBef>
            </a:pPr>
            <a:r>
              <a:rPr lang="en-US" sz="2800">
                <a:solidFill>
                  <a:srgbClr val="000000"/>
                </a:solidFill>
              </a:rPr>
              <a:t>The proprtionate amount of additive genetic variance is called </a:t>
            </a:r>
            <a:r>
              <a:rPr lang="en-US" sz="2800" b="1">
                <a:solidFill>
                  <a:srgbClr val="000000"/>
                </a:solidFill>
              </a:rPr>
              <a:t>heritability</a:t>
            </a:r>
            <a:r>
              <a:rPr lang="en-US" sz="2800">
                <a:solidFill>
                  <a:srgbClr val="000000"/>
                </a:solidFill>
              </a:rPr>
              <a:t>(h2=VA/VP)</a:t>
            </a:r>
          </a:p>
          <a:p>
            <a:pPr>
              <a:spcBef>
                <a:spcPts val="800"/>
              </a:spcBef>
            </a:pPr>
            <a:r>
              <a:rPr lang="en-US" sz="2800">
                <a:solidFill>
                  <a:srgbClr val="000000"/>
                </a:solidFill>
              </a:rPr>
              <a:t>VD=Dominance genetic variance=Portion of total phenotypic variance that is produced by the interaction of alleles at each locus, because allelic pairs are disrupted durin meiosis, VD is not transmitted from parents to offspring but must be created anew each generation. As allelic pairs are not transmitted under normal conditions, henceinheritance of VD is not possible from either parent unless a gross</a:t>
            </a:r>
          </a:p>
          <a:p>
            <a:pPr>
              <a:spcBef>
                <a:spcPts val="800"/>
              </a:spcBef>
            </a:pPr>
            <a:endParaRPr lang="en-US" sz="2800">
              <a:solidFill>
                <a:srgbClr val="000000"/>
              </a:solidFill>
            </a:endParaRPr>
          </a:p>
        </p:txBody>
      </p:sp>
    </p:spTree>
    <p:extLst>
      <p:ext uri="{BB962C8B-B14F-4D97-AF65-F5344CB8AC3E}">
        <p14:creationId xmlns:p14="http://schemas.microsoft.com/office/powerpoint/2010/main" val="3258380608"/>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457200" y="273050"/>
            <a:ext cx="8207375"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hangingPunct="1"/>
            <a:r>
              <a:rPr lang="en-US" sz="4400">
                <a:solidFill>
                  <a:srgbClr val="000000"/>
                </a:solidFill>
              </a:rPr>
              <a:t>SELECTION PROGRAMS</a:t>
            </a:r>
          </a:p>
        </p:txBody>
      </p:sp>
      <p:sp>
        <p:nvSpPr>
          <p:cNvPr id="30723" name="Text Box 2"/>
          <p:cNvSpPr txBox="1">
            <a:spLocks noChangeArrowheads="1"/>
          </p:cNvSpPr>
          <p:nvPr/>
        </p:nvSpPr>
        <p:spPr bwMode="auto">
          <a:xfrm>
            <a:off x="457200" y="1600200"/>
            <a:ext cx="8207375" cy="478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663575" indent="-663575" eaLnBrk="0" hangingPunc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1pPr>
            <a:lvl2pPr eaLnBrk="0" hangingPunc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2pPr>
            <a:lvl3pPr eaLnBrk="0" hangingPunc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3pPr>
            <a:lvl4pPr eaLnBrk="0" hangingPunc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4pPr>
            <a:lvl5pPr eaLnBrk="0" hangingPunc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663575" algn="l"/>
                <a:tab pos="1120775" algn="l"/>
                <a:tab pos="1577975" algn="l"/>
                <a:tab pos="2035175" algn="l"/>
                <a:tab pos="2492375" algn="l"/>
                <a:tab pos="2949575" algn="l"/>
                <a:tab pos="3406775" algn="l"/>
                <a:tab pos="3863975" algn="l"/>
                <a:tab pos="4321175" algn="l"/>
                <a:tab pos="4778375" algn="l"/>
                <a:tab pos="5235575" algn="l"/>
                <a:tab pos="5692775" algn="l"/>
                <a:tab pos="6149975" algn="l"/>
                <a:tab pos="6607175" algn="l"/>
                <a:tab pos="7064375" algn="l"/>
                <a:tab pos="7521575" algn="l"/>
                <a:tab pos="7978775" algn="l"/>
                <a:tab pos="8435975" algn="l"/>
                <a:tab pos="8893175" algn="l"/>
                <a:tab pos="9350375" algn="l"/>
                <a:tab pos="9807575" algn="l"/>
              </a:tabLst>
              <a:defRPr>
                <a:solidFill>
                  <a:schemeClr val="bg1"/>
                </a:solidFill>
                <a:latin typeface="Arial" charset="0"/>
                <a:ea typeface="Lucida Sans Unicode" charset="0"/>
                <a:cs typeface="Lucida Sans Unicode" charset="0"/>
              </a:defRPr>
            </a:lvl9pPr>
          </a:lstStyle>
          <a:p>
            <a:pPr>
              <a:spcBef>
                <a:spcPts val="800"/>
              </a:spcBef>
              <a:buFont typeface="Times New Roman" pitchFamily="18" charset="0"/>
              <a:buChar char="•"/>
            </a:pPr>
            <a:r>
              <a:rPr lang="en-US" sz="3200">
                <a:solidFill>
                  <a:srgbClr val="000000"/>
                </a:solidFill>
              </a:rPr>
              <a:t>NO SELECTION: It occurs everytime a hatchery manager handles his fish</a:t>
            </a:r>
          </a:p>
          <a:p>
            <a:pPr>
              <a:spcBef>
                <a:spcPts val="800"/>
              </a:spcBef>
              <a:buFont typeface="Times New Roman" pitchFamily="18" charset="0"/>
              <a:buChar char="•"/>
            </a:pPr>
            <a:r>
              <a:rPr lang="en-US" sz="3200">
                <a:solidFill>
                  <a:srgbClr val="000000"/>
                </a:solidFill>
              </a:rPr>
              <a:t>Subconciously larger fish, gravid and with pronounced secondary sexual characters will be selected</a:t>
            </a:r>
          </a:p>
          <a:p>
            <a:pPr>
              <a:spcBef>
                <a:spcPts val="800"/>
              </a:spcBef>
              <a:buFont typeface="Times New Roman" pitchFamily="18" charset="0"/>
              <a:buChar char="•"/>
            </a:pPr>
            <a:r>
              <a:rPr lang="en-US" sz="3200">
                <a:solidFill>
                  <a:srgbClr val="000000"/>
                </a:solidFill>
              </a:rPr>
              <a:t>Unintentional selection sometimes make difficult to establish self reproducing population in natural water bodies</a:t>
            </a:r>
          </a:p>
          <a:p>
            <a:pPr>
              <a:spcBef>
                <a:spcPts val="800"/>
              </a:spcBef>
              <a:buClrTx/>
              <a:buSzTx/>
              <a:buFontTx/>
              <a:buNone/>
            </a:pPr>
            <a:endParaRPr lang="en-US" sz="3200">
              <a:solidFill>
                <a:srgbClr val="000000"/>
              </a:solidFill>
            </a:endParaRPr>
          </a:p>
        </p:txBody>
      </p:sp>
    </p:spTree>
    <p:extLst>
      <p:ext uri="{BB962C8B-B14F-4D97-AF65-F5344CB8AC3E}">
        <p14:creationId xmlns:p14="http://schemas.microsoft.com/office/powerpoint/2010/main" val="3490178693"/>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457200" y="1600200"/>
            <a:ext cx="8207375" cy="541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3375" indent="-333375"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1pPr>
            <a:lvl2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2pPr>
            <a:lvl3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3pPr>
            <a:lvl4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4pPr>
            <a:lvl5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9pPr>
          </a:lstStyle>
          <a:p>
            <a:pPr>
              <a:spcBef>
                <a:spcPts val="800"/>
              </a:spcBef>
              <a:buFont typeface="Times New Roman" pitchFamily="18" charset="0"/>
              <a:buChar char="•"/>
            </a:pPr>
            <a:r>
              <a:rPr lang="en-US" sz="2800">
                <a:solidFill>
                  <a:srgbClr val="000000"/>
                </a:solidFill>
              </a:rPr>
              <a:t>Hatchery staff cull the alleles that enable the population to do well under environmental extremes</a:t>
            </a:r>
          </a:p>
          <a:p>
            <a:pPr>
              <a:spcBef>
                <a:spcPts val="800"/>
              </a:spcBef>
              <a:buFont typeface="Times New Roman" pitchFamily="18" charset="0"/>
              <a:buChar char="•"/>
            </a:pPr>
            <a:r>
              <a:rPr lang="en-US" sz="2800">
                <a:solidFill>
                  <a:srgbClr val="000000"/>
                </a:solidFill>
              </a:rPr>
              <a:t>Unintentional selection also alters food fish gene pools and can reduce productivity by inadvertently selcting for poor aquaculture traits</a:t>
            </a:r>
          </a:p>
          <a:p>
            <a:pPr>
              <a:spcBef>
                <a:spcPts val="800"/>
              </a:spcBef>
              <a:buFont typeface="Times New Roman" pitchFamily="18" charset="0"/>
              <a:buChar char="•"/>
            </a:pPr>
            <a:r>
              <a:rPr lang="en-US" sz="2800">
                <a:solidFill>
                  <a:srgbClr val="000000"/>
                </a:solidFill>
              </a:rPr>
              <a:t>E.g. standard practice of spawning largest catla and rohu in Indian hatcheries reduced productivity, because by choosing the largest females, hatchery personnels selected for slower grwoing and late maturing fish</a:t>
            </a:r>
          </a:p>
        </p:txBody>
      </p:sp>
    </p:spTree>
    <p:extLst>
      <p:ext uri="{BB962C8B-B14F-4D97-AF65-F5344CB8AC3E}">
        <p14:creationId xmlns:p14="http://schemas.microsoft.com/office/powerpoint/2010/main" val="2299342661"/>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457200" y="273050"/>
            <a:ext cx="8215313" cy="1131888"/>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GENETICS</a:t>
            </a:r>
          </a:p>
        </p:txBody>
      </p:sp>
      <p:sp>
        <p:nvSpPr>
          <p:cNvPr id="4099" name="Rectangle 2"/>
          <p:cNvSpPr>
            <a:spLocks noGrp="1" noChangeArrowheads="1"/>
          </p:cNvSpPr>
          <p:nvPr>
            <p:ph type="body" idx="1"/>
          </p:nvPr>
        </p:nvSpPr>
        <p:spPr>
          <a:xfrm>
            <a:off x="457200" y="1600200"/>
            <a:ext cx="8215313" cy="4514850"/>
          </a:xfrm>
        </p:spPr>
        <p:txBody>
          <a:bodyPr/>
          <a:lstStyle/>
          <a:p>
            <a:pPr marL="655638" indent="-655638">
              <a:tabLst>
                <a:tab pos="655638"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pPr>
            <a:r>
              <a:rPr lang="en-US" smtClean="0"/>
              <a:t>Underlying causes of the variations that exist for the phenotypes and the way that differences are inherited</a:t>
            </a:r>
          </a:p>
          <a:p>
            <a:pPr marL="655638" indent="-655638">
              <a:tabLst>
                <a:tab pos="655638"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pPr>
            <a:r>
              <a:rPr lang="en-US" smtClean="0"/>
              <a:t>BREEDING: It is applied science of genetics that exploits the heritable component of variation in order to change the population for man's benefit </a:t>
            </a:r>
          </a:p>
        </p:txBody>
      </p:sp>
    </p:spTree>
    <p:extLst>
      <p:ext uri="{BB962C8B-B14F-4D97-AF65-F5344CB8AC3E}">
        <p14:creationId xmlns:p14="http://schemas.microsoft.com/office/powerpoint/2010/main" val="127271286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Grp="1" noChangeArrowheads="1"/>
          </p:cNvSpPr>
          <p:nvPr>
            <p:ph type="title"/>
          </p:nvPr>
        </p:nvSpPr>
        <p:spPr>
          <a:xfrm>
            <a:off x="457200" y="273050"/>
            <a:ext cx="8207375" cy="1123950"/>
          </a:xfrm>
        </p:spPr>
        <p:txBody>
          <a:bodyPr/>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t>DIRECTIONAL SELECTION</a:t>
            </a:r>
          </a:p>
        </p:txBody>
      </p:sp>
      <p:sp>
        <p:nvSpPr>
          <p:cNvPr id="33795" name="Rectangle 2"/>
          <p:cNvSpPr>
            <a:spLocks noGrp="1" noChangeArrowheads="1"/>
          </p:cNvSpPr>
          <p:nvPr>
            <p:ph type="body" idx="1"/>
          </p:nvPr>
        </p:nvSpPr>
        <p:spPr>
          <a:xfrm>
            <a:off x="457200" y="1600200"/>
            <a:ext cx="8207375" cy="4887913"/>
          </a:xfrm>
        </p:spPr>
        <p:txBody>
          <a:bodyPr/>
          <a:lstStyle/>
          <a:p>
            <a:pPr marL="666750" indent="-666750">
              <a:tabLst>
                <a:tab pos="666750" algn="l"/>
                <a:tab pos="779463" algn="l"/>
                <a:tab pos="1236663" algn="l"/>
                <a:tab pos="1693863" algn="l"/>
                <a:tab pos="2151063" algn="l"/>
                <a:tab pos="2608263" algn="l"/>
                <a:tab pos="3065463" algn="l"/>
                <a:tab pos="3522663" algn="l"/>
                <a:tab pos="3979863" algn="l"/>
                <a:tab pos="4437063" algn="l"/>
                <a:tab pos="4894263" algn="l"/>
                <a:tab pos="5351463" algn="l"/>
                <a:tab pos="5808663" algn="l"/>
                <a:tab pos="6265863" algn="l"/>
                <a:tab pos="6723063" algn="l"/>
                <a:tab pos="7180263" algn="l"/>
                <a:tab pos="7637463" algn="l"/>
                <a:tab pos="8094663" algn="l"/>
                <a:tab pos="8551863" algn="l"/>
                <a:tab pos="9009063" algn="l"/>
                <a:tab pos="9466263" algn="l"/>
              </a:tabLst>
            </a:pPr>
            <a:r>
              <a:rPr lang="en-US" sz="2800" smtClean="0"/>
              <a:t>It is used when somebody has realistic goals and plans to alter population mean either increase in weight and length or decrease FCR or average body fat</a:t>
            </a:r>
          </a:p>
          <a:p>
            <a:pPr marL="666750" indent="-666750">
              <a:tabLst>
                <a:tab pos="666750" algn="l"/>
                <a:tab pos="779463" algn="l"/>
                <a:tab pos="1236663" algn="l"/>
                <a:tab pos="1693863" algn="l"/>
                <a:tab pos="2151063" algn="l"/>
                <a:tab pos="2608263" algn="l"/>
                <a:tab pos="3065463" algn="l"/>
                <a:tab pos="3522663" algn="l"/>
                <a:tab pos="3979863" algn="l"/>
                <a:tab pos="4437063" algn="l"/>
                <a:tab pos="4894263" algn="l"/>
                <a:tab pos="5351463" algn="l"/>
                <a:tab pos="5808663" algn="l"/>
                <a:tab pos="6265863" algn="l"/>
                <a:tab pos="6723063" algn="l"/>
                <a:tab pos="7180263" algn="l"/>
                <a:tab pos="7637463" algn="l"/>
                <a:tab pos="8094663" algn="l"/>
                <a:tab pos="8551863" algn="l"/>
                <a:tab pos="9009063" algn="l"/>
                <a:tab pos="9466263" algn="l"/>
              </a:tabLst>
            </a:pPr>
            <a:r>
              <a:rPr lang="en-US" sz="2800" smtClean="0"/>
              <a:t>Goals are necessary but well conceived plans are mandatory, directionless plans go nowhere, breeding programs are expensive because they deal with generations but not with growing seasons, whimsical(fanciful or extravagant)  approaches are expensive lessons result in futility(uselessness)</a:t>
            </a:r>
          </a:p>
        </p:txBody>
      </p:sp>
    </p:spTree>
    <p:extLst>
      <p:ext uri="{BB962C8B-B14F-4D97-AF65-F5344CB8AC3E}">
        <p14:creationId xmlns:p14="http://schemas.microsoft.com/office/powerpoint/2010/main" val="19218888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Grp="1" noChangeArrowheads="1"/>
          </p:cNvSpPr>
          <p:nvPr>
            <p:ph type="title"/>
          </p:nvPr>
        </p:nvSpPr>
        <p:spPr>
          <a:xfrm>
            <a:off x="457200" y="273050"/>
            <a:ext cx="8202613" cy="1119188"/>
          </a:xfrm>
        </p:spPr>
        <p:txBody>
          <a:bodyPr/>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t>TANDEM SELECTION</a:t>
            </a:r>
          </a:p>
        </p:txBody>
      </p:sp>
      <p:sp>
        <p:nvSpPr>
          <p:cNvPr id="38915" name="Rectangle 2"/>
          <p:cNvSpPr>
            <a:spLocks noGrp="1" noChangeArrowheads="1"/>
          </p:cNvSpPr>
          <p:nvPr>
            <p:ph type="body" idx="1"/>
          </p:nvPr>
        </p:nvSpPr>
        <p:spPr>
          <a:xfrm>
            <a:off x="457200" y="1600200"/>
            <a:ext cx="8202613" cy="4887913"/>
          </a:xfrm>
        </p:spPr>
        <p:txBody>
          <a:bodyPr/>
          <a:lstStyle/>
          <a:p>
            <a:pPr marL="668338" indent="-668338">
              <a:tabLst>
                <a:tab pos="668338" algn="l"/>
                <a:tab pos="781050" algn="l"/>
                <a:tab pos="1238250" algn="l"/>
                <a:tab pos="1695450" algn="l"/>
                <a:tab pos="2152650" algn="l"/>
                <a:tab pos="2609850" algn="l"/>
                <a:tab pos="3067050" algn="l"/>
                <a:tab pos="3524250" algn="l"/>
                <a:tab pos="3981450" algn="l"/>
                <a:tab pos="4438650" algn="l"/>
                <a:tab pos="4895850" algn="l"/>
                <a:tab pos="5353050" algn="l"/>
                <a:tab pos="5810250" algn="l"/>
                <a:tab pos="6267450" algn="l"/>
                <a:tab pos="6724650" algn="l"/>
                <a:tab pos="7181850" algn="l"/>
                <a:tab pos="7639050" algn="l"/>
                <a:tab pos="8096250" algn="l"/>
                <a:tab pos="8553450" algn="l"/>
                <a:tab pos="9010650" algn="l"/>
                <a:tab pos="9467850" algn="l"/>
              </a:tabLst>
            </a:pPr>
            <a:r>
              <a:rPr lang="en-US" sz="2800" smtClean="0"/>
              <a:t>It is used to change two or more phenotypes turn by turn, take one first and run for several generations until the goal is achieved, follow the same pattern in 3</a:t>
            </a:r>
            <a:r>
              <a:rPr lang="en-US" sz="2800" baseline="33000" smtClean="0"/>
              <a:t>rd</a:t>
            </a:r>
            <a:r>
              <a:rPr lang="en-US" sz="2800" smtClean="0"/>
              <a:t> and 4th phenotype</a:t>
            </a:r>
          </a:p>
          <a:p>
            <a:pPr marL="668338" indent="-668338">
              <a:tabLst>
                <a:tab pos="668338" algn="l"/>
                <a:tab pos="781050" algn="l"/>
                <a:tab pos="1238250" algn="l"/>
                <a:tab pos="1695450" algn="l"/>
                <a:tab pos="2152650" algn="l"/>
                <a:tab pos="2609850" algn="l"/>
                <a:tab pos="3067050" algn="l"/>
                <a:tab pos="3524250" algn="l"/>
                <a:tab pos="3981450" algn="l"/>
                <a:tab pos="4438650" algn="l"/>
                <a:tab pos="4895850" algn="l"/>
                <a:tab pos="5353050" algn="l"/>
                <a:tab pos="5810250" algn="l"/>
                <a:tab pos="6267450" algn="l"/>
                <a:tab pos="6724650" algn="l"/>
                <a:tab pos="7181850" algn="l"/>
                <a:tab pos="7639050" algn="l"/>
                <a:tab pos="8096250" algn="l"/>
                <a:tab pos="8553450" algn="l"/>
                <a:tab pos="9010650" algn="l"/>
                <a:tab pos="9467850" algn="l"/>
              </a:tabLst>
            </a:pPr>
            <a:r>
              <a:rPr lang="en-US" sz="2800" smtClean="0"/>
              <a:t>Tandem selection is very inefficient for two reasons; it takes a very long time to improve two or more traits in this way, selecting for one trait automatically means selecting for others unless the correlations among the traits are zero, situation will change if corelations are negative or positive</a:t>
            </a:r>
          </a:p>
        </p:txBody>
      </p:sp>
    </p:spTree>
    <p:extLst>
      <p:ext uri="{BB962C8B-B14F-4D97-AF65-F5344CB8AC3E}">
        <p14:creationId xmlns:p14="http://schemas.microsoft.com/office/powerpoint/2010/main" val="221299093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Grp="1" noChangeArrowheads="1"/>
          </p:cNvSpPr>
          <p:nvPr>
            <p:ph type="title"/>
          </p:nvPr>
        </p:nvSpPr>
        <p:spPr>
          <a:xfrm>
            <a:off x="457200" y="273050"/>
            <a:ext cx="8202613" cy="1119188"/>
          </a:xfrm>
        </p:spPr>
        <p:txBody>
          <a:bodyPr/>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t>INDEPENDENT CULLING</a:t>
            </a:r>
          </a:p>
        </p:txBody>
      </p:sp>
      <p:sp>
        <p:nvSpPr>
          <p:cNvPr id="39939" name="Rectangle 2"/>
          <p:cNvSpPr>
            <a:spLocks noGrp="1" noChangeArrowheads="1"/>
          </p:cNvSpPr>
          <p:nvPr>
            <p:ph type="body" idx="1"/>
          </p:nvPr>
        </p:nvSpPr>
        <p:spPr>
          <a:xfrm>
            <a:off x="457200" y="1600200"/>
            <a:ext cx="8202613" cy="5091113"/>
          </a:xfrm>
        </p:spPr>
        <p:txBody>
          <a:bodyPr/>
          <a:lstStyle/>
          <a:p>
            <a:pPr marL="668338" indent="-668338">
              <a:tabLst>
                <a:tab pos="668338" algn="l"/>
                <a:tab pos="781050" algn="l"/>
                <a:tab pos="1238250" algn="l"/>
                <a:tab pos="1695450" algn="l"/>
                <a:tab pos="2152650" algn="l"/>
                <a:tab pos="2609850" algn="l"/>
                <a:tab pos="3067050" algn="l"/>
                <a:tab pos="3524250" algn="l"/>
                <a:tab pos="3981450" algn="l"/>
                <a:tab pos="4438650" algn="l"/>
                <a:tab pos="4895850" algn="l"/>
                <a:tab pos="5353050" algn="l"/>
                <a:tab pos="5810250" algn="l"/>
                <a:tab pos="6267450" algn="l"/>
                <a:tab pos="6724650" algn="l"/>
                <a:tab pos="7181850" algn="l"/>
                <a:tab pos="7639050" algn="l"/>
                <a:tab pos="8096250" algn="l"/>
                <a:tab pos="8553450" algn="l"/>
                <a:tab pos="9010650" algn="l"/>
                <a:tab pos="9467850" algn="l"/>
              </a:tabLst>
            </a:pPr>
            <a:r>
              <a:rPr lang="en-US" sz="2800" smtClean="0"/>
              <a:t>It is used when  simultaneous selection of two or more phenotypes is desired</a:t>
            </a:r>
          </a:p>
          <a:p>
            <a:pPr marL="668338" indent="-668338">
              <a:tabLst>
                <a:tab pos="668338" algn="l"/>
                <a:tab pos="781050" algn="l"/>
                <a:tab pos="1238250" algn="l"/>
                <a:tab pos="1695450" algn="l"/>
                <a:tab pos="2152650" algn="l"/>
                <a:tab pos="2609850" algn="l"/>
                <a:tab pos="3067050" algn="l"/>
                <a:tab pos="3524250" algn="l"/>
                <a:tab pos="3981450" algn="l"/>
                <a:tab pos="4438650" algn="l"/>
                <a:tab pos="4895850" algn="l"/>
                <a:tab pos="5353050" algn="l"/>
                <a:tab pos="5810250" algn="l"/>
                <a:tab pos="6267450" algn="l"/>
                <a:tab pos="6724650" algn="l"/>
                <a:tab pos="7181850" algn="l"/>
                <a:tab pos="7639050" algn="l"/>
                <a:tab pos="8096250" algn="l"/>
                <a:tab pos="8553450" algn="l"/>
                <a:tab pos="9010650" algn="l"/>
                <a:tab pos="9467850" algn="l"/>
              </a:tabLst>
            </a:pPr>
            <a:r>
              <a:rPr lang="en-US" sz="2800" smtClean="0"/>
              <a:t>It is more efficient than tandem seletction, but it has two disadvantages</a:t>
            </a:r>
          </a:p>
          <a:p>
            <a:pPr marL="668338" indent="-668338">
              <a:tabLst>
                <a:tab pos="668338" algn="l"/>
                <a:tab pos="781050" algn="l"/>
                <a:tab pos="1238250" algn="l"/>
                <a:tab pos="1695450" algn="l"/>
                <a:tab pos="2152650" algn="l"/>
                <a:tab pos="2609850" algn="l"/>
                <a:tab pos="3067050" algn="l"/>
                <a:tab pos="3524250" algn="l"/>
                <a:tab pos="3981450" algn="l"/>
                <a:tab pos="4438650" algn="l"/>
                <a:tab pos="4895850" algn="l"/>
                <a:tab pos="5353050" algn="l"/>
                <a:tab pos="5810250" algn="l"/>
                <a:tab pos="6267450" algn="l"/>
                <a:tab pos="6724650" algn="l"/>
                <a:tab pos="7181850" algn="l"/>
                <a:tab pos="7639050" algn="l"/>
                <a:tab pos="8096250" algn="l"/>
                <a:tab pos="8553450" algn="l"/>
                <a:tab pos="9010650" algn="l"/>
                <a:tab pos="9467850" algn="l"/>
              </a:tabLst>
            </a:pPr>
            <a:r>
              <a:rPr lang="en-US" sz="2800" smtClean="0"/>
              <a:t>First fish to be selected has to be outstanding in all phenotypes, it means that fish that is great in one but average in other will be culled</a:t>
            </a:r>
          </a:p>
          <a:p>
            <a:pPr marL="668338" indent="-668338">
              <a:tabLst>
                <a:tab pos="668338" algn="l"/>
                <a:tab pos="781050" algn="l"/>
                <a:tab pos="1238250" algn="l"/>
                <a:tab pos="1695450" algn="l"/>
                <a:tab pos="2152650" algn="l"/>
                <a:tab pos="2609850" algn="l"/>
                <a:tab pos="3067050" algn="l"/>
                <a:tab pos="3524250" algn="l"/>
                <a:tab pos="3981450" algn="l"/>
                <a:tab pos="4438650" algn="l"/>
                <a:tab pos="4895850" algn="l"/>
                <a:tab pos="5353050" algn="l"/>
                <a:tab pos="5810250" algn="l"/>
                <a:tab pos="6267450" algn="l"/>
                <a:tab pos="6724650" algn="l"/>
                <a:tab pos="7181850" algn="l"/>
                <a:tab pos="7639050" algn="l"/>
                <a:tab pos="8096250" algn="l"/>
                <a:tab pos="8553450" algn="l"/>
                <a:tab pos="9010650" algn="l"/>
                <a:tab pos="9467850" algn="l"/>
              </a:tabLst>
            </a:pPr>
            <a:r>
              <a:rPr lang="en-US" sz="2800" smtClean="0"/>
              <a:t>Second when several phenotypes are selected and minimal level is established for each independent of the others, only a few fishes will be left </a:t>
            </a:r>
          </a:p>
        </p:txBody>
      </p:sp>
    </p:spTree>
    <p:extLst>
      <p:ext uri="{BB962C8B-B14F-4D97-AF65-F5344CB8AC3E}">
        <p14:creationId xmlns:p14="http://schemas.microsoft.com/office/powerpoint/2010/main" val="324311696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457200" y="125413"/>
            <a:ext cx="822325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7107" name="Text Box 2"/>
          <p:cNvSpPr txBox="1">
            <a:spLocks noChangeArrowheads="1"/>
          </p:cNvSpPr>
          <p:nvPr/>
        </p:nvSpPr>
        <p:spPr bwMode="auto">
          <a:xfrm>
            <a:off x="457200" y="1600200"/>
            <a:ext cx="8223250" cy="461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647700" indent="-647700" eaLnBrk="0" hangingPunc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1pPr>
            <a:lvl2pPr eaLnBrk="0" hangingPunc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2pPr>
            <a:lvl3pPr eaLnBrk="0" hangingPunc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3pPr>
            <a:lvl4pPr eaLnBrk="0" hangingPunc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4pPr>
            <a:lvl5pPr eaLnBrk="0" hangingPunc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647700" algn="l"/>
                <a:tab pos="1104900" algn="l"/>
                <a:tab pos="1562100" algn="l"/>
                <a:tab pos="2019300" algn="l"/>
                <a:tab pos="2476500" algn="l"/>
                <a:tab pos="2933700" algn="l"/>
                <a:tab pos="3390900" algn="l"/>
                <a:tab pos="3848100" algn="l"/>
                <a:tab pos="4305300" algn="l"/>
                <a:tab pos="4762500" algn="l"/>
                <a:tab pos="5219700" algn="l"/>
                <a:tab pos="5676900" algn="l"/>
                <a:tab pos="6134100" algn="l"/>
                <a:tab pos="6591300" algn="l"/>
                <a:tab pos="7048500" algn="l"/>
                <a:tab pos="7505700" algn="l"/>
                <a:tab pos="7962900" algn="l"/>
                <a:tab pos="8420100" algn="l"/>
                <a:tab pos="8877300" algn="l"/>
                <a:tab pos="9334500" algn="l"/>
                <a:tab pos="9791700" algn="l"/>
              </a:tabLst>
              <a:defRPr>
                <a:solidFill>
                  <a:schemeClr val="bg1"/>
                </a:solidFill>
                <a:latin typeface="Arial" charset="0"/>
                <a:ea typeface="Lucida Sans Unicode" charset="0"/>
                <a:cs typeface="Lucida Sans Unicode" charset="0"/>
              </a:defRPr>
            </a:lvl9pPr>
          </a:lstStyle>
          <a:p>
            <a:pPr eaLnBrk="1" hangingPunct="1">
              <a:spcBef>
                <a:spcPts val="800"/>
              </a:spcBef>
              <a:buFont typeface="Times New Roman" pitchFamily="18" charset="0"/>
              <a:buChar char="•"/>
            </a:pPr>
            <a:r>
              <a:rPr lang="en-US" sz="3200">
                <a:solidFill>
                  <a:srgbClr val="000000"/>
                </a:solidFill>
              </a:rPr>
              <a:t>When there is little or no VA exists and is difficult or impossible to improve a phenotype by selection, the breeding technique that can be used to improve productivity is hybridization(cross breeding), Hybridization exploits VD </a:t>
            </a:r>
          </a:p>
          <a:p>
            <a:pPr eaLnBrk="1" hangingPunct="1">
              <a:spcBef>
                <a:spcPts val="800"/>
              </a:spcBef>
              <a:buClrTx/>
              <a:buSzTx/>
              <a:buFontTx/>
              <a:buNone/>
            </a:pPr>
            <a:endParaRPr lang="en-US" sz="3200">
              <a:solidFill>
                <a:srgbClr val="000000"/>
              </a:solidFill>
            </a:endParaRPr>
          </a:p>
        </p:txBody>
      </p:sp>
      <p:sp>
        <p:nvSpPr>
          <p:cNvPr id="47108" name="Text Box 3"/>
          <p:cNvSpPr txBox="1">
            <a:spLocks noChangeArrowheads="1"/>
          </p:cNvSpPr>
          <p:nvPr/>
        </p:nvSpPr>
        <p:spPr bwMode="auto">
          <a:xfrm>
            <a:off x="457200" y="228600"/>
            <a:ext cx="8201025" cy="120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hangingPunct="1"/>
            <a:r>
              <a:rPr lang="en-US" sz="4400">
                <a:solidFill>
                  <a:srgbClr val="000000"/>
                </a:solidFill>
              </a:rPr>
              <a:t>HYBRIDIZATION</a:t>
            </a:r>
          </a:p>
        </p:txBody>
      </p:sp>
    </p:spTree>
    <p:extLst>
      <p:ext uri="{BB962C8B-B14F-4D97-AF65-F5344CB8AC3E}">
        <p14:creationId xmlns:p14="http://schemas.microsoft.com/office/powerpoint/2010/main" val="2022553330"/>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457200" y="227013"/>
            <a:ext cx="822325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hangingPunct="1"/>
            <a:r>
              <a:rPr lang="en-US" sz="4400">
                <a:solidFill>
                  <a:srgbClr val="000000"/>
                </a:solidFill>
              </a:rPr>
              <a:t>HYBRIDIZATION</a:t>
            </a:r>
          </a:p>
        </p:txBody>
      </p:sp>
      <p:sp>
        <p:nvSpPr>
          <p:cNvPr id="48131" name="Text Box 2"/>
          <p:cNvSpPr txBox="1">
            <a:spLocks noChangeArrowheads="1"/>
          </p:cNvSpPr>
          <p:nvPr/>
        </p:nvSpPr>
        <p:spPr bwMode="auto">
          <a:xfrm>
            <a:off x="457200" y="1600200"/>
            <a:ext cx="8223250" cy="596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eaLnBrk="1" hangingPunct="1">
              <a:spcBef>
                <a:spcPts val="800"/>
              </a:spcBef>
            </a:pPr>
            <a:r>
              <a:rPr lang="en-US" sz="3200">
                <a:solidFill>
                  <a:srgbClr val="000000"/>
                </a:solidFill>
              </a:rPr>
              <a:t>Can be used in one of several ways to improve productivity</a:t>
            </a:r>
          </a:p>
          <a:p>
            <a:pPr eaLnBrk="1" hangingPunct="1">
              <a:spcBef>
                <a:spcPts val="800"/>
              </a:spcBef>
            </a:pPr>
            <a:r>
              <a:rPr lang="en-US" sz="3200">
                <a:solidFill>
                  <a:srgbClr val="000000"/>
                </a:solidFill>
              </a:rPr>
              <a:t>It can be used as quick and dirty method before selection will be employed</a:t>
            </a:r>
          </a:p>
          <a:p>
            <a:pPr eaLnBrk="1" hangingPunct="1">
              <a:spcBef>
                <a:spcPts val="800"/>
              </a:spcBef>
            </a:pPr>
            <a:r>
              <a:rPr lang="en-US" sz="3200">
                <a:solidFill>
                  <a:srgbClr val="000000"/>
                </a:solidFill>
              </a:rPr>
              <a:t>USES: Exploitation of VD is independent of VA, so hybridization can be used to improve productivity whether h2 is small or large</a:t>
            </a:r>
          </a:p>
          <a:p>
            <a:pPr eaLnBrk="1" hangingPunct="1">
              <a:spcBef>
                <a:spcPts val="800"/>
              </a:spcBef>
            </a:pPr>
            <a:endParaRPr lang="en-US" sz="3200">
              <a:solidFill>
                <a:srgbClr val="000000"/>
              </a:solidFill>
            </a:endParaRPr>
          </a:p>
          <a:p>
            <a:pPr eaLnBrk="1" hangingPunct="1">
              <a:spcBef>
                <a:spcPts val="800"/>
              </a:spcBef>
            </a:pPr>
            <a:r>
              <a:rPr lang="en-US" sz="3200">
                <a:solidFill>
                  <a:srgbClr val="000000"/>
                </a:solidFill>
              </a:rPr>
              <a:t> </a:t>
            </a:r>
          </a:p>
          <a:p>
            <a:pPr eaLnBrk="1" hangingPunct="1">
              <a:spcBef>
                <a:spcPts val="800"/>
              </a:spcBef>
            </a:pPr>
            <a:endParaRPr lang="en-US" sz="3200">
              <a:solidFill>
                <a:srgbClr val="000000"/>
              </a:solidFill>
            </a:endParaRPr>
          </a:p>
        </p:txBody>
      </p:sp>
    </p:spTree>
    <p:extLst>
      <p:ext uri="{BB962C8B-B14F-4D97-AF65-F5344CB8AC3E}">
        <p14:creationId xmlns:p14="http://schemas.microsoft.com/office/powerpoint/2010/main" val="282128085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457200" y="271463"/>
            <a:ext cx="8221663"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9155" name="Text Box 2"/>
          <p:cNvSpPr txBox="1">
            <a:spLocks noChangeArrowheads="1"/>
          </p:cNvSpPr>
          <p:nvPr/>
        </p:nvSpPr>
        <p:spPr bwMode="auto">
          <a:xfrm>
            <a:off x="457200" y="1600200"/>
            <a:ext cx="8221663"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eaLnBrk="1" hangingPunct="1">
              <a:spcBef>
                <a:spcPts val="800"/>
              </a:spcBef>
            </a:pPr>
            <a:r>
              <a:rPr lang="en-US" sz="3200">
                <a:solidFill>
                  <a:srgbClr val="000000"/>
                </a:solidFill>
              </a:rPr>
              <a:t>When h2 is small, hybridization is often the only practical way to improve productivity because selection will be too inefficient, hybridization can be incorporated into selection program as a final cross to produce animals for grow-out, where selected lines from selection program are crossed</a:t>
            </a:r>
          </a:p>
        </p:txBody>
      </p:sp>
    </p:spTree>
    <p:extLst>
      <p:ext uri="{BB962C8B-B14F-4D97-AF65-F5344CB8AC3E}">
        <p14:creationId xmlns:p14="http://schemas.microsoft.com/office/powerpoint/2010/main" val="4000526921"/>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
          <p:cNvSpPr>
            <a:spLocks noGrp="1" noChangeArrowheads="1"/>
          </p:cNvSpPr>
          <p:nvPr>
            <p:ph type="title"/>
          </p:nvPr>
        </p:nvSpPr>
        <p:spPr>
          <a:xfrm>
            <a:off x="457200" y="273050"/>
            <a:ext cx="8199438" cy="1116013"/>
          </a:xfrm>
        </p:spPr>
        <p:txBody>
          <a:bodyPr/>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t>RECUURRENT SELECTION</a:t>
            </a:r>
          </a:p>
        </p:txBody>
      </p:sp>
      <p:sp>
        <p:nvSpPr>
          <p:cNvPr id="59395" name="Rectangle 2"/>
          <p:cNvSpPr>
            <a:spLocks noGrp="1" noChangeArrowheads="1"/>
          </p:cNvSpPr>
          <p:nvPr>
            <p:ph type="body" idx="1"/>
          </p:nvPr>
        </p:nvSpPr>
        <p:spPr>
          <a:xfrm>
            <a:off x="457200" y="1600200"/>
            <a:ext cx="8199438" cy="5070475"/>
          </a:xfrm>
        </p:spPr>
        <p:txBody>
          <a:bodyPr/>
          <a:lstStyle/>
          <a:p>
            <a:pPr marL="673100" indent="-673100">
              <a:tabLst>
                <a:tab pos="673100"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mtClean="0"/>
              <a:t>Sometimes we can not select for heterosis (hybrid vigor), but can be selected for specific combinations which are most  desirable</a:t>
            </a:r>
          </a:p>
          <a:p>
            <a:pPr marL="673100" indent="-673100">
              <a:tabLst>
                <a:tab pos="673100"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mtClean="0"/>
              <a:t>If certain individuals in population hybridize more easily than rest of the population, a breeding program can be initiated  to improve reproductive success, this is called recurrent selection  </a:t>
            </a:r>
          </a:p>
        </p:txBody>
      </p:sp>
    </p:spTree>
    <p:extLst>
      <p:ext uri="{BB962C8B-B14F-4D97-AF65-F5344CB8AC3E}">
        <p14:creationId xmlns:p14="http://schemas.microsoft.com/office/powerpoint/2010/main" val="4066835702"/>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
          <p:cNvSpPr>
            <a:spLocks noGrp="1" noChangeArrowheads="1"/>
          </p:cNvSpPr>
          <p:nvPr>
            <p:ph type="title"/>
          </p:nvPr>
        </p:nvSpPr>
        <p:spPr>
          <a:xfrm>
            <a:off x="457200" y="273050"/>
            <a:ext cx="8196263" cy="1112838"/>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INBREEDING</a:t>
            </a:r>
          </a:p>
        </p:txBody>
      </p:sp>
      <p:sp>
        <p:nvSpPr>
          <p:cNvPr id="64515" name="Rectangle 2"/>
          <p:cNvSpPr>
            <a:spLocks noGrp="1" noChangeArrowheads="1"/>
          </p:cNvSpPr>
          <p:nvPr>
            <p:ph type="body" idx="1"/>
          </p:nvPr>
        </p:nvSpPr>
        <p:spPr>
          <a:xfrm>
            <a:off x="457200" y="1600200"/>
            <a:ext cx="8196263" cy="4497388"/>
          </a:xfrm>
        </p:spPr>
        <p:txBody>
          <a:bodyPr/>
          <a:lstStyle/>
          <a:p>
            <a:pPr marL="674688" indent="-674688">
              <a:tabLst>
                <a:tab pos="674688"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mtClean="0"/>
              <a:t>3</a:t>
            </a:r>
            <a:r>
              <a:rPr lang="en-US" baseline="33000" smtClean="0"/>
              <a:t>rd</a:t>
            </a:r>
            <a:r>
              <a:rPr lang="en-US" smtClean="0"/>
              <a:t> major breeding program, has tremendous impact on productivity</a:t>
            </a:r>
          </a:p>
          <a:p>
            <a:pPr marL="674688" indent="-674688">
              <a:tabLst>
                <a:tab pos="674688"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mtClean="0"/>
              <a:t>Simply mating of related individuals, no mention about viability, growth or productivity, neither good nor bad and can be used wisely or stupidly</a:t>
            </a:r>
          </a:p>
          <a:p>
            <a:pPr marL="674688" indent="-674688">
              <a:tabLst>
                <a:tab pos="674688"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mtClean="0"/>
              <a:t>It produces that are homologous at one or more loci and progeny are inbred</a:t>
            </a:r>
          </a:p>
        </p:txBody>
      </p:sp>
    </p:spTree>
    <p:extLst>
      <p:ext uri="{BB962C8B-B14F-4D97-AF65-F5344CB8AC3E}">
        <p14:creationId xmlns:p14="http://schemas.microsoft.com/office/powerpoint/2010/main" val="311740224"/>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457200" y="1600200"/>
            <a:ext cx="8196263" cy="449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674688" indent="-674688" eaLnBrk="0" hangingPunc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1pPr>
            <a:lvl2pPr eaLnBrk="0" hangingPunc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2pPr>
            <a:lvl3pPr eaLnBrk="0" hangingPunc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3pPr>
            <a:lvl4pPr eaLnBrk="0" hangingPunc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4pPr>
            <a:lvl5pPr eaLnBrk="0" hangingPunc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674688" algn="l"/>
                <a:tab pos="1131888" algn="l"/>
                <a:tab pos="1589088" algn="l"/>
                <a:tab pos="2046288" algn="l"/>
                <a:tab pos="2503488" algn="l"/>
                <a:tab pos="2960688" algn="l"/>
                <a:tab pos="3417888" algn="l"/>
                <a:tab pos="3875088" algn="l"/>
                <a:tab pos="4332288" algn="l"/>
                <a:tab pos="4789488" algn="l"/>
                <a:tab pos="5246688" algn="l"/>
                <a:tab pos="5703888" algn="l"/>
                <a:tab pos="6161088" algn="l"/>
                <a:tab pos="6618288" algn="l"/>
                <a:tab pos="7075488" algn="l"/>
                <a:tab pos="7532688" algn="l"/>
                <a:tab pos="7989888" algn="l"/>
                <a:tab pos="8447088" algn="l"/>
                <a:tab pos="8904288" algn="l"/>
                <a:tab pos="9361488" algn="l"/>
                <a:tab pos="9818688" algn="l"/>
              </a:tabLst>
              <a:defRPr>
                <a:solidFill>
                  <a:schemeClr val="bg1"/>
                </a:solidFill>
                <a:latin typeface="Arial" charset="0"/>
                <a:ea typeface="Lucida Sans Unicode" charset="0"/>
                <a:cs typeface="Lucida Sans Unicode" charset="0"/>
              </a:defRPr>
            </a:lvl9pPr>
          </a:lstStyle>
          <a:p>
            <a:pPr eaLnBrk="1" hangingPunct="1">
              <a:spcBef>
                <a:spcPts val="800"/>
              </a:spcBef>
              <a:buFont typeface="Times New Roman" pitchFamily="18" charset="0"/>
              <a:buChar char="•"/>
            </a:pPr>
            <a:r>
              <a:rPr lang="en-US" sz="3200">
                <a:solidFill>
                  <a:srgbClr val="000000"/>
                </a:solidFill>
              </a:rPr>
              <a:t>It does not change gene frequencies, selection, genetic drift(random changes in gene frequency that occur as a result of sampling error, brood stock selection or shipment to other hatchery), migration</a:t>
            </a:r>
          </a:p>
          <a:p>
            <a:pPr eaLnBrk="1" hangingPunct="1">
              <a:spcBef>
                <a:spcPts val="800"/>
              </a:spcBef>
              <a:buFont typeface="Times New Roman" pitchFamily="18" charset="0"/>
              <a:buChar char="•"/>
            </a:pPr>
            <a:r>
              <a:rPr lang="en-US" sz="3200">
                <a:solidFill>
                  <a:srgbClr val="000000"/>
                </a:solidFill>
              </a:rPr>
              <a:t>Mutation on the other hand change gene frequencies</a:t>
            </a:r>
          </a:p>
        </p:txBody>
      </p:sp>
    </p:spTree>
    <p:extLst>
      <p:ext uri="{BB962C8B-B14F-4D97-AF65-F5344CB8AC3E}">
        <p14:creationId xmlns:p14="http://schemas.microsoft.com/office/powerpoint/2010/main" val="2383051538"/>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1"/>
          <p:cNvSpPr txBox="1">
            <a:spLocks noChangeArrowheads="1"/>
          </p:cNvSpPr>
          <p:nvPr/>
        </p:nvSpPr>
        <p:spPr bwMode="auto">
          <a:xfrm>
            <a:off x="457200" y="1600200"/>
            <a:ext cx="8196263" cy="468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3375" indent="-333375"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1pPr>
            <a:lvl2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2pPr>
            <a:lvl3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3pPr>
            <a:lvl4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4pPr>
            <a:lvl5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9pPr>
          </a:lstStyle>
          <a:p>
            <a:pPr>
              <a:spcBef>
                <a:spcPts val="800"/>
              </a:spcBef>
              <a:buFont typeface="Times New Roman" pitchFamily="18" charset="0"/>
              <a:buChar char="•"/>
            </a:pPr>
            <a:r>
              <a:rPr lang="en-US" sz="3200">
                <a:solidFill>
                  <a:srgbClr val="000000"/>
                </a:solidFill>
              </a:rPr>
              <a:t>Work done on salmonids, channelcatfish, zebra fish or cichlids have shown depressed growth, viability and survival with few exceptions</a:t>
            </a:r>
          </a:p>
          <a:p>
            <a:pPr>
              <a:spcBef>
                <a:spcPts val="800"/>
              </a:spcBef>
              <a:buFont typeface="Times New Roman" pitchFamily="18" charset="0"/>
              <a:buChar char="•"/>
            </a:pPr>
            <a:r>
              <a:rPr lang="en-US" sz="3200">
                <a:solidFill>
                  <a:srgbClr val="000000"/>
                </a:solidFill>
              </a:rPr>
              <a:t>USES OF INBREEDING:</a:t>
            </a:r>
          </a:p>
          <a:p>
            <a:pPr>
              <a:spcBef>
                <a:spcPts val="800"/>
              </a:spcBef>
              <a:buFont typeface="Times New Roman" pitchFamily="18" charset="0"/>
              <a:buChar char="•"/>
            </a:pPr>
            <a:r>
              <a:rPr lang="en-US" sz="3200">
                <a:solidFill>
                  <a:srgbClr val="000000"/>
                </a:solidFill>
              </a:rPr>
              <a:t>1) Line breeding: Production of an outstanding individual and its mating with a descendant to increase its contribution in gene pool </a:t>
            </a:r>
          </a:p>
        </p:txBody>
      </p:sp>
    </p:spTree>
    <p:extLst>
      <p:ext uri="{BB962C8B-B14F-4D97-AF65-F5344CB8AC3E}">
        <p14:creationId xmlns:p14="http://schemas.microsoft.com/office/powerpoint/2010/main" val="41404047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
          <p:cNvSpPr txBox="1">
            <a:spLocks noChangeArrowheads="1"/>
          </p:cNvSpPr>
          <p:nvPr/>
        </p:nvSpPr>
        <p:spPr bwMode="auto">
          <a:xfrm>
            <a:off x="457200" y="1600200"/>
            <a:ext cx="8215313"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3375" indent="-333375"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1pPr>
            <a:lvl2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2pPr>
            <a:lvl3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3pPr>
            <a:lvl4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4pPr>
            <a:lvl5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9pPr>
          </a:lstStyle>
          <a:p>
            <a:pPr>
              <a:spcBef>
                <a:spcPts val="800"/>
              </a:spcBef>
              <a:buFont typeface="Times New Roman" pitchFamily="18" charset="0"/>
              <a:buChar char="•"/>
            </a:pPr>
            <a:r>
              <a:rPr lang="en-US" sz="2800">
                <a:solidFill>
                  <a:srgbClr val="000000"/>
                </a:solidFill>
              </a:rPr>
              <a:t>Fish culturists should have a good grasp of genetics and breeding principles because they are major factors that govern productivity</a:t>
            </a:r>
          </a:p>
          <a:p>
            <a:pPr>
              <a:spcBef>
                <a:spcPts val="800"/>
              </a:spcBef>
              <a:buFont typeface="Times New Roman" pitchFamily="18" charset="0"/>
              <a:buChar char="•"/>
            </a:pPr>
            <a:r>
              <a:rPr lang="en-US" sz="2800">
                <a:solidFill>
                  <a:srgbClr val="000000"/>
                </a:solidFill>
              </a:rPr>
              <a:t>Factors like improved diets, health and water quality management deals with environment in which fish live</a:t>
            </a:r>
          </a:p>
          <a:p>
            <a:pPr>
              <a:spcBef>
                <a:spcPts val="800"/>
              </a:spcBef>
              <a:buFont typeface="Times New Roman" pitchFamily="18" charset="0"/>
              <a:buChar char="•"/>
            </a:pPr>
            <a:r>
              <a:rPr lang="en-US" sz="2800">
                <a:solidFill>
                  <a:srgbClr val="000000"/>
                </a:solidFill>
              </a:rPr>
              <a:t>Improvements and breakthroughs in them improve environment and improvement  in breeding improves biological potential because it deals with animal itself</a:t>
            </a:r>
          </a:p>
        </p:txBody>
      </p:sp>
    </p:spTree>
    <p:extLst>
      <p:ext uri="{BB962C8B-B14F-4D97-AF65-F5344CB8AC3E}">
        <p14:creationId xmlns:p14="http://schemas.microsoft.com/office/powerpoint/2010/main" val="1693141884"/>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1"/>
          <p:cNvSpPr txBox="1">
            <a:spLocks noChangeArrowheads="1"/>
          </p:cNvSpPr>
          <p:nvPr/>
        </p:nvSpPr>
        <p:spPr bwMode="auto">
          <a:xfrm>
            <a:off x="457200" y="1600200"/>
            <a:ext cx="8196263" cy="488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3375" indent="-333375"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1pPr>
            <a:lvl2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2pPr>
            <a:lvl3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3pPr>
            <a:lvl4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4pPr>
            <a:lvl5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9pPr>
          </a:lstStyle>
          <a:p>
            <a:pPr>
              <a:spcBef>
                <a:spcPts val="800"/>
              </a:spcBef>
              <a:buFont typeface="Times New Roman" pitchFamily="18" charset="0"/>
              <a:buChar char="•"/>
            </a:pPr>
            <a:r>
              <a:rPr lang="en-US" sz="2800">
                <a:solidFill>
                  <a:srgbClr val="000000"/>
                </a:solidFill>
              </a:rPr>
              <a:t>2) Production of inbred lines for hybridization and production of F1 for grow out, different crosses will fix certain alleles, hybrids will be identical at given loci and uniform progeny will be produced</a:t>
            </a:r>
          </a:p>
          <a:p>
            <a:pPr>
              <a:spcBef>
                <a:spcPts val="800"/>
              </a:spcBef>
              <a:buFont typeface="Times New Roman" pitchFamily="18" charset="0"/>
              <a:buChar char="•"/>
            </a:pPr>
            <a:r>
              <a:rPr lang="en-US" sz="2800">
                <a:solidFill>
                  <a:srgbClr val="000000"/>
                </a:solidFill>
              </a:rPr>
              <a:t>3)Production of animals for experimental purposes, during experiments if any deformity appear that will confound the effects of experiment and scientists draw incorrect conclusions, all recessive alleles are culled and progeny is produced for reliable studies</a:t>
            </a:r>
          </a:p>
        </p:txBody>
      </p:sp>
    </p:spTree>
    <p:extLst>
      <p:ext uri="{BB962C8B-B14F-4D97-AF65-F5344CB8AC3E}">
        <p14:creationId xmlns:p14="http://schemas.microsoft.com/office/powerpoint/2010/main" val="214054734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457200" y="1600200"/>
            <a:ext cx="8215313"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3375" indent="-333375"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1pPr>
            <a:lvl2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2pPr>
            <a:lvl3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3pPr>
            <a:lvl4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4pPr>
            <a:lvl5pPr eaLnBrk="0" hangingPunc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defRPr>
                <a:solidFill>
                  <a:schemeClr val="bg1"/>
                </a:solidFill>
                <a:latin typeface="Arial" charset="0"/>
                <a:ea typeface="Lucida Sans Unicode" charset="0"/>
                <a:cs typeface="Lucida Sans Unicode" charset="0"/>
              </a:defRPr>
            </a:lvl9pPr>
          </a:lstStyle>
          <a:p>
            <a:pPr>
              <a:spcBef>
                <a:spcPts val="800"/>
              </a:spcBef>
              <a:buFont typeface="Times New Roman" pitchFamily="18" charset="0"/>
              <a:buChar char="•"/>
            </a:pPr>
            <a:r>
              <a:rPr lang="en-US" sz="3200">
                <a:solidFill>
                  <a:srgbClr val="000000"/>
                </a:solidFill>
              </a:rPr>
              <a:t>Fish that have faster growth rate, greater dressing percentage, lower FCR and greater disease resistance are more economical to raise</a:t>
            </a:r>
          </a:p>
          <a:p>
            <a:pPr>
              <a:spcBef>
                <a:spcPts val="800"/>
              </a:spcBef>
              <a:buFont typeface="Times New Roman" pitchFamily="18" charset="0"/>
              <a:buChar char="•"/>
            </a:pPr>
            <a:r>
              <a:rPr lang="en-US" sz="3200">
                <a:solidFill>
                  <a:srgbClr val="000000"/>
                </a:solidFill>
              </a:rPr>
              <a:t>These are the goals that hatchery or farm manager should incorporate in  his/her program </a:t>
            </a:r>
          </a:p>
        </p:txBody>
      </p:sp>
    </p:spTree>
    <p:extLst>
      <p:ext uri="{BB962C8B-B14F-4D97-AF65-F5344CB8AC3E}">
        <p14:creationId xmlns:p14="http://schemas.microsoft.com/office/powerpoint/2010/main" val="2343511923"/>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a:xfrm>
            <a:off x="457200" y="273050"/>
            <a:ext cx="8215313" cy="1131888"/>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OBJECTIVES OF SELECTION</a:t>
            </a:r>
          </a:p>
        </p:txBody>
      </p:sp>
      <p:sp>
        <p:nvSpPr>
          <p:cNvPr id="7171" name="Rectangle 2"/>
          <p:cNvSpPr>
            <a:spLocks noGrp="1" noChangeArrowheads="1"/>
          </p:cNvSpPr>
          <p:nvPr>
            <p:ph type="body" idx="1"/>
          </p:nvPr>
        </p:nvSpPr>
        <p:spPr>
          <a:xfrm>
            <a:off x="457200" y="1600200"/>
            <a:ext cx="8215313" cy="4784725"/>
          </a:xfrm>
        </p:spPr>
        <p:txBody>
          <a:bodyPr/>
          <a:lstStyle/>
          <a:p>
            <a:pPr>
              <a:buFont typeface="Times New Roman" pitchFamily="18" charset="0"/>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To increase growth rate by better utilization of food artificial or natural</a:t>
            </a:r>
          </a:p>
          <a:p>
            <a:pPr>
              <a:buFont typeface="Times New Roman" pitchFamily="18" charset="0"/>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To increase resistance to deviations from normal environmental conditions (e.g. temperature, DO, pH, salinity etc.)</a:t>
            </a:r>
          </a:p>
          <a:p>
            <a:pPr>
              <a:buFont typeface="Times New Roman" pitchFamily="18" charset="0"/>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To improve resistance to infectious diseases and to infestation of parasites</a:t>
            </a:r>
          </a:p>
          <a:p>
            <a:pPr>
              <a:buFont typeface="Times New Roman" pitchFamily="18" charset="0"/>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To improve nutritive properties of fish(decrease in non-edible part)</a:t>
            </a:r>
          </a:p>
        </p:txBody>
      </p:sp>
    </p:spTree>
    <p:extLst>
      <p:ext uri="{BB962C8B-B14F-4D97-AF65-F5344CB8AC3E}">
        <p14:creationId xmlns:p14="http://schemas.microsoft.com/office/powerpoint/2010/main" val="2965449881"/>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457200" y="1600200"/>
            <a:ext cx="8215313" cy="509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eaLnBrk="1" hangingPunct="1">
              <a:spcBef>
                <a:spcPts val="800"/>
              </a:spcBef>
            </a:pPr>
            <a:r>
              <a:rPr lang="en-US" sz="2800">
                <a:solidFill>
                  <a:srgbClr val="000000"/>
                </a:solidFill>
              </a:rPr>
              <a:t>Genetically selected strains have contributed substantially in agriculture and livestock</a:t>
            </a:r>
          </a:p>
          <a:p>
            <a:pPr eaLnBrk="1" hangingPunct="1">
              <a:spcBef>
                <a:spcPts val="800"/>
              </a:spcBef>
            </a:pPr>
            <a:r>
              <a:rPr lang="en-US" sz="2800">
                <a:solidFill>
                  <a:srgbClr val="000000"/>
                </a:solidFill>
              </a:rPr>
              <a:t>Pace is very low in aquaculture due to delays in development of the techniques and paucity of expertise</a:t>
            </a:r>
          </a:p>
          <a:p>
            <a:pPr eaLnBrk="1" hangingPunct="1">
              <a:spcBef>
                <a:spcPts val="800"/>
              </a:spcBef>
            </a:pPr>
            <a:r>
              <a:rPr lang="en-US" sz="2800">
                <a:solidFill>
                  <a:srgbClr val="000000"/>
                </a:solidFill>
              </a:rPr>
              <a:t>Genetic improvement needs long term experimentation with large number of individuals and generations</a:t>
            </a:r>
          </a:p>
          <a:p>
            <a:pPr eaLnBrk="1" hangingPunct="1">
              <a:spcBef>
                <a:spcPts val="800"/>
              </a:spcBef>
            </a:pPr>
            <a:r>
              <a:rPr lang="en-US" sz="2800">
                <a:solidFill>
                  <a:srgbClr val="000000"/>
                </a:solidFill>
              </a:rPr>
              <a:t>By contrast most aquaculture stocks under current use are inferior to wild or from those where genetic improvement is exercised</a:t>
            </a:r>
          </a:p>
        </p:txBody>
      </p:sp>
    </p:spTree>
    <p:extLst>
      <p:ext uri="{BB962C8B-B14F-4D97-AF65-F5344CB8AC3E}">
        <p14:creationId xmlns:p14="http://schemas.microsoft.com/office/powerpoint/2010/main" val="1033762524"/>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a:xfrm>
            <a:off x="457200" y="273050"/>
            <a:ext cx="8215313" cy="1131888"/>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ASSUMPTIONS</a:t>
            </a:r>
          </a:p>
        </p:txBody>
      </p:sp>
      <p:sp>
        <p:nvSpPr>
          <p:cNvPr id="9219" name="Rectangle 2"/>
          <p:cNvSpPr>
            <a:spLocks noGrp="1" noChangeArrowheads="1"/>
          </p:cNvSpPr>
          <p:nvPr>
            <p:ph type="body" idx="1"/>
          </p:nvPr>
        </p:nvSpPr>
        <p:spPr>
          <a:xfrm>
            <a:off x="457200" y="1600200"/>
            <a:ext cx="8215313" cy="4684713"/>
          </a:xfrm>
        </p:spPr>
        <p:txBody>
          <a:bodyPr/>
          <a:lstStyle/>
          <a:p>
            <a:pPr>
              <a:buFont typeface="Times New Roman" pitchFamily="18" charset="0"/>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it is  assumed that there is genetic variation  for the traits of interest in population undergoing selection</a:t>
            </a:r>
          </a:p>
          <a:p>
            <a:pPr>
              <a:buFont typeface="Times New Roman" pitchFamily="18" charset="0"/>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It does not suffer from problems e.g. bottle necks, inbreeding) created by earlier genetic mismanagement             because they can undermine the effectiveness of any selection program</a:t>
            </a:r>
          </a:p>
          <a:p>
            <a:pPr>
              <a:buFont typeface="Times New Roman" pitchFamily="18" charset="0"/>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p>
        </p:txBody>
      </p:sp>
    </p:spTree>
    <p:extLst>
      <p:ext uri="{BB962C8B-B14F-4D97-AF65-F5344CB8AC3E}">
        <p14:creationId xmlns:p14="http://schemas.microsoft.com/office/powerpoint/2010/main" val="220318545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Grp="1" noChangeArrowheads="1"/>
          </p:cNvSpPr>
          <p:nvPr>
            <p:ph type="title"/>
          </p:nvPr>
        </p:nvSpPr>
        <p:spPr>
          <a:xfrm>
            <a:off x="457200" y="120650"/>
            <a:ext cx="8215313" cy="1435100"/>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MENDELS LAWS OF GENETICS</a:t>
            </a:r>
          </a:p>
        </p:txBody>
      </p:sp>
      <p:sp>
        <p:nvSpPr>
          <p:cNvPr id="10243" name="Rectangle 2"/>
          <p:cNvSpPr>
            <a:spLocks noGrp="1" noChangeArrowheads="1"/>
          </p:cNvSpPr>
          <p:nvPr>
            <p:ph type="body" idx="1"/>
          </p:nvPr>
        </p:nvSpPr>
        <p:spPr>
          <a:xfrm>
            <a:off x="457200" y="1600200"/>
            <a:ext cx="8215313" cy="5049838"/>
          </a:xfrm>
        </p:spPr>
        <p:txBody>
          <a:bodyPr/>
          <a:lstStyle/>
          <a:p>
            <a:pPr marL="655638" indent="-655638">
              <a:tabLst>
                <a:tab pos="655638"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pPr>
            <a:r>
              <a:rPr lang="en-US" sz="2800" smtClean="0"/>
              <a:t>First Law: The factors(genes) for a pair of characters are segregated(in the ratio of 3:1)</a:t>
            </a:r>
          </a:p>
          <a:p>
            <a:pPr marL="655638" indent="-655638">
              <a:tabLst>
                <a:tab pos="655638"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pPr>
            <a:r>
              <a:rPr lang="en-US" sz="2800" smtClean="0"/>
              <a:t>Second Law:When races differ from each other in two (or more) pairs of factors, the inheritance of one pair of factors is independent of that of the others</a:t>
            </a:r>
          </a:p>
          <a:p>
            <a:pPr marL="655638" indent="-655638">
              <a:tabLst>
                <a:tab pos="655638" algn="l"/>
                <a:tab pos="768350" algn="l"/>
                <a:tab pos="1225550" algn="l"/>
                <a:tab pos="1682750" algn="l"/>
                <a:tab pos="2139950" algn="l"/>
                <a:tab pos="2597150" algn="l"/>
                <a:tab pos="3054350" algn="l"/>
                <a:tab pos="3511550" algn="l"/>
                <a:tab pos="3968750" algn="l"/>
                <a:tab pos="4425950" algn="l"/>
                <a:tab pos="4883150" algn="l"/>
                <a:tab pos="5340350" algn="l"/>
                <a:tab pos="5797550" algn="l"/>
                <a:tab pos="6254750" algn="l"/>
                <a:tab pos="6711950" algn="l"/>
                <a:tab pos="7169150" algn="l"/>
                <a:tab pos="7626350" algn="l"/>
                <a:tab pos="8083550" algn="l"/>
                <a:tab pos="8540750" algn="l"/>
                <a:tab pos="8997950" algn="l"/>
                <a:tab pos="9455150" algn="l"/>
              </a:tabLst>
            </a:pPr>
            <a:r>
              <a:rPr lang="en-US" sz="2800" smtClean="0"/>
              <a:t>Segregation and independent assortment are two of the most important biological processes because of their genetic and phenotypic variance.They reshuffle individuals genome and this maximizes</a:t>
            </a:r>
            <a:r>
              <a:rPr lang="en-US" smtClean="0"/>
              <a:t> genotypic variability</a:t>
            </a:r>
          </a:p>
        </p:txBody>
      </p:sp>
    </p:spTree>
    <p:extLst>
      <p:ext uri="{BB962C8B-B14F-4D97-AF65-F5344CB8AC3E}">
        <p14:creationId xmlns:p14="http://schemas.microsoft.com/office/powerpoint/2010/main" val="2935140282"/>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457200" y="273050"/>
            <a:ext cx="8210550" cy="1127125"/>
          </a:xfrm>
        </p:spPr>
        <p:txBody>
          <a:bodyPr/>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t>VARIABILITY</a:t>
            </a:r>
          </a:p>
        </p:txBody>
      </p:sp>
      <p:sp>
        <p:nvSpPr>
          <p:cNvPr id="11267" name="Rectangle 2"/>
          <p:cNvSpPr>
            <a:spLocks noGrp="1" noChangeArrowheads="1"/>
          </p:cNvSpPr>
          <p:nvPr>
            <p:ph type="body" idx="1"/>
          </p:nvPr>
        </p:nvSpPr>
        <p:spPr>
          <a:xfrm>
            <a:off x="457200" y="1600200"/>
            <a:ext cx="8210550" cy="4968875"/>
          </a:xfrm>
        </p:spPr>
        <p:txBody>
          <a:bodyPr/>
          <a:lstStyle/>
          <a:p>
            <a:pPr marL="660400" indent="-660400">
              <a:tabLst>
                <a:tab pos="660400" algn="l"/>
                <a:tab pos="773113" algn="l"/>
                <a:tab pos="1230313" algn="l"/>
                <a:tab pos="1687513" algn="l"/>
                <a:tab pos="2144713" algn="l"/>
                <a:tab pos="2601913" algn="l"/>
                <a:tab pos="3059113" algn="l"/>
                <a:tab pos="3516313" algn="l"/>
                <a:tab pos="3973513" algn="l"/>
                <a:tab pos="4430713" algn="l"/>
                <a:tab pos="4887913" algn="l"/>
                <a:tab pos="5345113" algn="l"/>
                <a:tab pos="5802313" algn="l"/>
                <a:tab pos="6259513" algn="l"/>
                <a:tab pos="6716713" algn="l"/>
                <a:tab pos="7173913" algn="l"/>
                <a:tab pos="7631113" algn="l"/>
                <a:tab pos="8088313" algn="l"/>
                <a:tab pos="8545513" algn="l"/>
                <a:tab pos="9002713" algn="l"/>
                <a:tab pos="9459913" algn="l"/>
              </a:tabLst>
            </a:pPr>
            <a:r>
              <a:rPr lang="en-US" smtClean="0"/>
              <a:t>Each gene follows Mendelian Genetics and two alleles  at each locus segregate independently and simultaneously  during meiosis so gamete will receive only one of these alleles. Hence each gene that helps to produce quantitative phenotype exhibits discrete variance. Finally genetic potential of gametes and ultimately of off springs vary to some degree.</a:t>
            </a:r>
          </a:p>
        </p:txBody>
      </p:sp>
    </p:spTree>
    <p:extLst>
      <p:ext uri="{BB962C8B-B14F-4D97-AF65-F5344CB8AC3E}">
        <p14:creationId xmlns:p14="http://schemas.microsoft.com/office/powerpoint/2010/main" val="34028373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1708</Words>
  <Application>Microsoft Office PowerPoint</Application>
  <PresentationFormat>On-screen Show (4:3)</PresentationFormat>
  <Paragraphs>94</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GENETICS</vt:lpstr>
      <vt:lpstr>PowerPoint Presentation</vt:lpstr>
      <vt:lpstr>PowerPoint Presentation</vt:lpstr>
      <vt:lpstr>OBJECTIVES OF SELECTION</vt:lpstr>
      <vt:lpstr>PowerPoint Presentation</vt:lpstr>
      <vt:lpstr>ASSUMPTIONS</vt:lpstr>
      <vt:lpstr>MENDELS LAWS OF GENETICS</vt:lpstr>
      <vt:lpstr>VARIABILITY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DIRECTIONAL SELECTION</vt:lpstr>
      <vt:lpstr>TANDEM SELECTION</vt:lpstr>
      <vt:lpstr>INDEPENDENT CULLING</vt:lpstr>
      <vt:lpstr>PowerPoint Presentation</vt:lpstr>
      <vt:lpstr>PowerPoint Presentation</vt:lpstr>
      <vt:lpstr>PowerPoint Presentation</vt:lpstr>
      <vt:lpstr>RECUURRENT SELECTION</vt:lpstr>
      <vt:lpstr>INBREEDING</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Akmal</dc:creator>
  <cp:lastModifiedBy>Akmal</cp:lastModifiedBy>
  <cp:revision>2</cp:revision>
  <dcterms:created xsi:type="dcterms:W3CDTF">2015-06-02T03:44:10Z</dcterms:created>
  <dcterms:modified xsi:type="dcterms:W3CDTF">2015-06-02T03:55:49Z</dcterms:modified>
</cp:coreProperties>
</file>