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65" r:id="rId3"/>
    <p:sldId id="267" r:id="rId4"/>
    <p:sldId id="268" r:id="rId5"/>
    <p:sldId id="269" r:id="rId6"/>
    <p:sldId id="270" r:id="rId7"/>
    <p:sldId id="271" r:id="rId8"/>
    <p:sldId id="272" r:id="rId9"/>
    <p:sldId id="274" r:id="rId10"/>
    <p:sldId id="275" r:id="rId11"/>
    <p:sldId id="276" r:id="rId12"/>
    <p:sldId id="277" r:id="rId13"/>
    <p:sldId id="278" r:id="rId14"/>
    <p:sldId id="279" r:id="rId15"/>
    <p:sldId id="280" r:id="rId16"/>
    <p:sldId id="282" r:id="rId17"/>
    <p:sldId id="281" r:id="rId18"/>
    <p:sldId id="256" r:id="rId19"/>
    <p:sldId id="283" r:id="rId20"/>
    <p:sldId id="257" r:id="rId21"/>
    <p:sldId id="258" r:id="rId22"/>
    <p:sldId id="259" r:id="rId23"/>
    <p:sldId id="260" r:id="rId24"/>
    <p:sldId id="261" r:id="rId25"/>
    <p:sldId id="262" r:id="rId26"/>
    <p:sldId id="26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5/7/2015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5/7/2015</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5/7/2015</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5/7/2015</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5/7/2015</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5/7/2015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5/7/2015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000" b="1" dirty="0" smtClean="0">
                <a:solidFill>
                  <a:srgbClr val="FF0000"/>
                </a:solidFill>
                <a:latin typeface="Times New Roman" pitchFamily="18" charset="0"/>
                <a:cs typeface="Times New Roman" pitchFamily="18" charset="0"/>
              </a:rPr>
              <a:t>Crayfish and Crab culture</a:t>
            </a:r>
            <a:endParaRPr lang="en-US" sz="4000" b="1" dirty="0">
              <a:solidFill>
                <a:srgbClr val="FF000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767072"/>
          </a:xfrm>
        </p:spPr>
        <p:txBody>
          <a:bodyPr>
            <a:normAutofit lnSpcReduction="10000"/>
          </a:bodyPr>
          <a:lstStyle/>
          <a:p>
            <a:pPr>
              <a:buClr>
                <a:srgbClr val="000099"/>
              </a:buClr>
              <a:buSzPct val="85000"/>
              <a:buFont typeface="Monotype Sorts" pitchFamily="2" charset="2"/>
              <a:buChar char="F"/>
            </a:pPr>
            <a:r>
              <a:rPr lang="en-US" sz="2800" dirty="0" smtClean="0">
                <a:solidFill>
                  <a:srgbClr val="000099"/>
                </a:solidFill>
                <a:latin typeface="Comic Sans MS" pitchFamily="66" charset="0"/>
              </a:rPr>
              <a:t>The </a:t>
            </a:r>
            <a:r>
              <a:rPr lang="en-US" sz="2800" dirty="0" err="1" smtClean="0">
                <a:solidFill>
                  <a:srgbClr val="000099"/>
                </a:solidFill>
                <a:latin typeface="Comic Sans MS" pitchFamily="66" charset="0"/>
              </a:rPr>
              <a:t>redclaw</a:t>
            </a:r>
            <a:r>
              <a:rPr lang="en-US" sz="2800" dirty="0" smtClean="0">
                <a:solidFill>
                  <a:srgbClr val="000099"/>
                </a:solidFill>
                <a:latin typeface="Comic Sans MS" pitchFamily="66" charset="0"/>
              </a:rPr>
              <a:t> get their name from the red patches on the claws of the males, females however, have lighter, blue-colored claws</a:t>
            </a:r>
          </a:p>
          <a:p>
            <a:pPr>
              <a:buClr>
                <a:srgbClr val="000099"/>
              </a:buClr>
              <a:buSzPct val="85000"/>
              <a:buFont typeface="Monotype Sorts" pitchFamily="2" charset="2"/>
              <a:buChar char="F"/>
            </a:pPr>
            <a:r>
              <a:rPr lang="en-US" sz="2800" dirty="0" smtClean="0">
                <a:solidFill>
                  <a:srgbClr val="000099"/>
                </a:solidFill>
                <a:latin typeface="Comic Sans MS" pitchFamily="66" charset="0"/>
              </a:rPr>
              <a:t>By rearing in warm water at 13-16C, the hatchlings grow to a length of 3-4 cm in less than half a year.</a:t>
            </a:r>
          </a:p>
          <a:p>
            <a:pPr>
              <a:buClr>
                <a:srgbClr val="000099"/>
              </a:buClr>
              <a:buSzPct val="85000"/>
              <a:buFont typeface="Monotype Sorts" pitchFamily="2" charset="2"/>
              <a:buChar char="F"/>
            </a:pPr>
            <a:r>
              <a:rPr lang="en-US" sz="2800" dirty="0" smtClean="0">
                <a:solidFill>
                  <a:srgbClr val="000099"/>
                </a:solidFill>
                <a:latin typeface="Comic Sans MS" pitchFamily="66" charset="0"/>
              </a:rPr>
              <a:t>Food used is a mixture of fresh fish, liver etc.</a:t>
            </a:r>
          </a:p>
          <a:p>
            <a:pPr>
              <a:buClr>
                <a:srgbClr val="000099"/>
              </a:buClr>
              <a:buSzPct val="85000"/>
              <a:buFont typeface="Monotype Sorts" pitchFamily="2" charset="2"/>
              <a:buChar char="F"/>
            </a:pPr>
            <a:r>
              <a:rPr lang="en-US" sz="2800" dirty="0" smtClean="0">
                <a:solidFill>
                  <a:srgbClr val="000099"/>
                </a:solidFill>
                <a:latin typeface="Comic Sans MS" pitchFamily="66" charset="0"/>
              </a:rPr>
              <a:t>The main cause of mortality in culture tanks is </a:t>
            </a:r>
            <a:r>
              <a:rPr lang="en-US" sz="2800" dirty="0" err="1" smtClean="0">
                <a:solidFill>
                  <a:srgbClr val="000099"/>
                </a:solidFill>
                <a:latin typeface="Comic Sans MS" pitchFamily="66" charset="0"/>
              </a:rPr>
              <a:t>canibalsim</a:t>
            </a:r>
            <a:r>
              <a:rPr lang="en-US" sz="2800" dirty="0" smtClean="0">
                <a:solidFill>
                  <a:srgbClr val="000099"/>
                </a:solidFill>
                <a:latin typeface="Comic Sans MS" pitchFamily="66" charset="0"/>
              </a:rPr>
              <a:t> of the newly </a:t>
            </a:r>
            <a:r>
              <a:rPr lang="en-US" sz="2800" dirty="0" err="1" smtClean="0">
                <a:solidFill>
                  <a:srgbClr val="000099"/>
                </a:solidFill>
                <a:latin typeface="Comic Sans MS" pitchFamily="66" charset="0"/>
              </a:rPr>
              <a:t>moulted</a:t>
            </a:r>
            <a:r>
              <a:rPr lang="en-US" sz="2800" dirty="0" smtClean="0">
                <a:solidFill>
                  <a:srgbClr val="000099"/>
                </a:solidFill>
                <a:latin typeface="Comic Sans MS" pitchFamily="66" charset="0"/>
              </a:rPr>
              <a:t> soft animals by the hard shelled one.</a:t>
            </a:r>
            <a:endParaRPr lang="en-US" sz="2800" dirty="0" smtClean="0"/>
          </a:p>
          <a:p>
            <a:endParaRPr lang="en-US" dirty="0"/>
          </a:p>
        </p:txBody>
      </p:sp>
      <p:sp>
        <p:nvSpPr>
          <p:cNvPr id="3" name="Title 2"/>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Crayfish Aquaculture</a:t>
            </a:r>
            <a:endParaRPr lang="en-US" sz="3600" dirty="0">
              <a:solidFill>
                <a:srgbClr val="FF000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i="1" dirty="0" err="1" smtClean="0">
                <a:solidFill>
                  <a:srgbClr val="000099"/>
                </a:solidFill>
                <a:latin typeface="Comic Sans MS" pitchFamily="66" charset="0"/>
              </a:rPr>
              <a:t>Procambarus</a:t>
            </a:r>
            <a:r>
              <a:rPr lang="en-US" sz="2800" i="1" dirty="0" smtClean="0">
                <a:solidFill>
                  <a:srgbClr val="000099"/>
                </a:solidFill>
                <a:latin typeface="Comic Sans MS" pitchFamily="66" charset="0"/>
              </a:rPr>
              <a:t> </a:t>
            </a:r>
            <a:r>
              <a:rPr lang="en-US" sz="2800" i="1" dirty="0" err="1" smtClean="0">
                <a:solidFill>
                  <a:srgbClr val="000099"/>
                </a:solidFill>
                <a:latin typeface="Comic Sans MS" pitchFamily="66" charset="0"/>
              </a:rPr>
              <a:t>clarkii</a:t>
            </a:r>
            <a:r>
              <a:rPr lang="en-US" sz="2800" i="1" dirty="0" smtClean="0">
                <a:solidFill>
                  <a:srgbClr val="000099"/>
                </a:solidFill>
                <a:latin typeface="Comic Sans MS" pitchFamily="66" charset="0"/>
              </a:rPr>
              <a:t> </a:t>
            </a:r>
            <a:r>
              <a:rPr lang="en-US" sz="2800" dirty="0" smtClean="0">
                <a:solidFill>
                  <a:srgbClr val="000099"/>
                </a:solidFill>
                <a:latin typeface="Comic Sans MS" pitchFamily="66" charset="0"/>
              </a:rPr>
              <a:t>is farmed in rice fields as a rotation crop or on a continuous basis in ordinary ponds.</a:t>
            </a:r>
          </a:p>
          <a:p>
            <a:r>
              <a:rPr lang="en-US" sz="2800" dirty="0" smtClean="0">
                <a:solidFill>
                  <a:srgbClr val="000099"/>
                </a:solidFill>
                <a:latin typeface="Comic Sans MS" pitchFamily="66" charset="0"/>
              </a:rPr>
              <a:t>For growing crayfish the levees of rice field are raised to about 50 cm. the recommended size of pond is about 8 ha for easy management.</a:t>
            </a:r>
          </a:p>
          <a:p>
            <a:r>
              <a:rPr lang="en-US" sz="2800" dirty="0" smtClean="0">
                <a:solidFill>
                  <a:srgbClr val="000099"/>
                </a:solidFill>
                <a:latin typeface="Comic Sans MS" pitchFamily="66" charset="0"/>
              </a:rPr>
              <a:t>Ponds are similar to finfish but their levees need not be higher than 50-75 cm.</a:t>
            </a:r>
          </a:p>
          <a:p>
            <a:endParaRPr lang="en-US" dirty="0"/>
          </a:p>
        </p:txBody>
      </p:sp>
      <p:sp>
        <p:nvSpPr>
          <p:cNvPr id="3" name="Title 2"/>
          <p:cNvSpPr>
            <a:spLocks noGrp="1"/>
          </p:cNvSpPr>
          <p:nvPr>
            <p:ph type="title"/>
          </p:nvPr>
        </p:nvSpPr>
        <p:spPr/>
        <p:txBody>
          <a:bodyPr/>
          <a:lstStyle/>
          <a:p>
            <a:r>
              <a:rPr lang="en-US" sz="4400" dirty="0" smtClean="0">
                <a:solidFill>
                  <a:srgbClr val="000099"/>
                </a:solidFill>
                <a:latin typeface="Comic Sans MS" pitchFamily="66" charset="0"/>
              </a:rPr>
              <a:t>Pond Culture Methods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solidFill>
                  <a:srgbClr val="000099"/>
                </a:solidFill>
                <a:latin typeface="Comic Sans MS" pitchFamily="66" charset="0"/>
              </a:rPr>
              <a:t>Depending on the environmental conditions, it takes 3-9 months and a minimum of eleven </a:t>
            </a:r>
            <a:r>
              <a:rPr lang="en-US" sz="2800" dirty="0" err="1" smtClean="0">
                <a:solidFill>
                  <a:srgbClr val="000099"/>
                </a:solidFill>
                <a:latin typeface="Comic Sans MS" pitchFamily="66" charset="0"/>
              </a:rPr>
              <a:t>moults</a:t>
            </a:r>
            <a:r>
              <a:rPr lang="en-US" sz="2800" dirty="0" smtClean="0">
                <a:solidFill>
                  <a:srgbClr val="000099"/>
                </a:solidFill>
                <a:latin typeface="Comic Sans MS" pitchFamily="66" charset="0"/>
              </a:rPr>
              <a:t> for a crayfish to mature.</a:t>
            </a:r>
          </a:p>
          <a:p>
            <a:r>
              <a:rPr lang="en-US" sz="2800" dirty="0" smtClean="0">
                <a:solidFill>
                  <a:srgbClr val="000099"/>
                </a:solidFill>
                <a:latin typeface="Comic Sans MS" pitchFamily="66" charset="0"/>
              </a:rPr>
              <a:t>Brood animals are stocked from April to June @ 20-65kg/ha. After the pond has been filled to a depth of at least  30cm.</a:t>
            </a:r>
          </a:p>
          <a:p>
            <a:r>
              <a:rPr lang="en-US" sz="2800" dirty="0" smtClean="0">
                <a:solidFill>
                  <a:srgbClr val="000099"/>
                </a:solidFill>
                <a:latin typeface="Comic Sans MS" pitchFamily="66" charset="0"/>
              </a:rPr>
              <a:t>A sex ratio of 1:1 is maintained.</a:t>
            </a:r>
          </a:p>
          <a:p>
            <a:r>
              <a:rPr lang="en-US" sz="2800" dirty="0" smtClean="0">
                <a:solidFill>
                  <a:srgbClr val="000099"/>
                </a:solidFill>
                <a:latin typeface="Comic Sans MS" pitchFamily="66" charset="0"/>
              </a:rPr>
              <a:t>After about two weeks the water is slowly drained which may take another two weeks to complete.</a:t>
            </a:r>
          </a:p>
          <a:p>
            <a:endParaRPr lang="en-US" dirty="0"/>
          </a:p>
        </p:txBody>
      </p:sp>
      <p:sp>
        <p:nvSpPr>
          <p:cNvPr id="3" name="Title 2"/>
          <p:cNvSpPr>
            <a:spLocks noGrp="1"/>
          </p:cNvSpPr>
          <p:nvPr>
            <p:ph type="title"/>
          </p:nvPr>
        </p:nvSpPr>
        <p:spPr/>
        <p:txBody>
          <a:bodyPr>
            <a:normAutofit/>
          </a:bodyPr>
          <a:lstStyle/>
          <a:p>
            <a:r>
              <a:rPr lang="en-US" sz="3600" dirty="0" smtClean="0">
                <a:solidFill>
                  <a:srgbClr val="000099"/>
                </a:solidFill>
                <a:latin typeface="Comic Sans MS" pitchFamily="66" charset="0"/>
                <a:ea typeface="+mn-ea"/>
                <a:cs typeface="+mn-cs"/>
              </a:rPr>
              <a:t>Contd..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800" dirty="0" smtClean="0">
                <a:solidFill>
                  <a:srgbClr val="000099"/>
                </a:solidFill>
                <a:latin typeface="Comic Sans MS" pitchFamily="66" charset="0"/>
              </a:rPr>
              <a:t>Mating may take place during this period or sometimes even before stocking.</a:t>
            </a:r>
          </a:p>
          <a:p>
            <a:r>
              <a:rPr lang="en-US" sz="2800" dirty="0" smtClean="0">
                <a:solidFill>
                  <a:srgbClr val="000099"/>
                </a:solidFill>
                <a:latin typeface="Comic Sans MS" pitchFamily="66" charset="0"/>
              </a:rPr>
              <a:t>The male transfers sperm to a seminal receptacle between the females walking legs, where they remain viable for up to 6 months.</a:t>
            </a:r>
          </a:p>
          <a:p>
            <a:r>
              <a:rPr lang="en-US" sz="2800" dirty="0" smtClean="0">
                <a:solidFill>
                  <a:srgbClr val="000099"/>
                </a:solidFill>
                <a:latin typeface="Comic Sans MS" pitchFamily="66" charset="0"/>
              </a:rPr>
              <a:t>Eggs are extruded from oviducts and  are fertilized by the sperm</a:t>
            </a:r>
          </a:p>
          <a:p>
            <a:r>
              <a:rPr lang="en-US" sz="2800" dirty="0" smtClean="0">
                <a:solidFill>
                  <a:srgbClr val="000099"/>
                </a:solidFill>
                <a:latin typeface="Comic Sans MS" pitchFamily="66" charset="0"/>
              </a:rPr>
              <a:t>The no. of eggs varies with the size of the animal and usually ranges between 100 eggs for  a 7.5-8.5 cm and 600-700 for about 12.5cm length.</a:t>
            </a:r>
          </a:p>
          <a:p>
            <a:endParaRPr lang="en-US" dirty="0"/>
          </a:p>
        </p:txBody>
      </p:sp>
      <p:sp>
        <p:nvSpPr>
          <p:cNvPr id="3" name="Title 2"/>
          <p:cNvSpPr>
            <a:spLocks noGrp="1"/>
          </p:cNvSpPr>
          <p:nvPr>
            <p:ph type="title"/>
          </p:nvPr>
        </p:nvSpPr>
        <p:spPr/>
        <p:txBody>
          <a:bodyPr/>
          <a:lstStyle/>
          <a:p>
            <a:r>
              <a:rPr lang="en-US" sz="4400" dirty="0" smtClean="0">
                <a:solidFill>
                  <a:srgbClr val="000099"/>
                </a:solidFill>
                <a:latin typeface="Comic Sans MS" pitchFamily="66" charset="0"/>
              </a:rPr>
              <a:t>Contd..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solidFill>
                  <a:srgbClr val="000099"/>
                </a:solidFill>
                <a:latin typeface="Comic Sans MS" pitchFamily="66" charset="0"/>
              </a:rPr>
              <a:t>Crayfish are omnivorous, but the bulk of their diet consists of </a:t>
            </a:r>
            <a:r>
              <a:rPr lang="en-US" sz="2800" dirty="0" err="1" smtClean="0">
                <a:solidFill>
                  <a:srgbClr val="000099"/>
                </a:solidFill>
                <a:latin typeface="Comic Sans MS" pitchFamily="66" charset="0"/>
              </a:rPr>
              <a:t>microbially</a:t>
            </a:r>
            <a:r>
              <a:rPr lang="en-US" sz="2800" dirty="0" smtClean="0">
                <a:solidFill>
                  <a:srgbClr val="000099"/>
                </a:solidFill>
                <a:latin typeface="Comic Sans MS" pitchFamily="66" charset="0"/>
              </a:rPr>
              <a:t> enriched detritus.</a:t>
            </a:r>
          </a:p>
          <a:p>
            <a:r>
              <a:rPr lang="en-US" sz="2800" dirty="0" smtClean="0">
                <a:solidFill>
                  <a:srgbClr val="000099"/>
                </a:solidFill>
                <a:latin typeface="Comic Sans MS" pitchFamily="66" charset="0"/>
              </a:rPr>
              <a:t>Vascular plants and epiphytic growths also form highly relished food items.</a:t>
            </a:r>
          </a:p>
          <a:p>
            <a:r>
              <a:rPr lang="en-US" sz="2800" dirty="0" smtClean="0">
                <a:solidFill>
                  <a:srgbClr val="000099"/>
                </a:solidFill>
                <a:latin typeface="Comic Sans MS" pitchFamily="66" charset="0"/>
              </a:rPr>
              <a:t>Animal matter such as worms, insects larvae, </a:t>
            </a:r>
            <a:r>
              <a:rPr lang="en-US" sz="2800" dirty="0" err="1" smtClean="0">
                <a:solidFill>
                  <a:srgbClr val="000099"/>
                </a:solidFill>
                <a:latin typeface="Comic Sans MS" pitchFamily="66" charset="0"/>
              </a:rPr>
              <a:t>molluscs</a:t>
            </a:r>
            <a:r>
              <a:rPr lang="en-US" sz="2800" dirty="0" smtClean="0">
                <a:solidFill>
                  <a:srgbClr val="000099"/>
                </a:solidFill>
                <a:latin typeface="Comic Sans MS" pitchFamily="66" charset="0"/>
              </a:rPr>
              <a:t> and zooplankton, are specially important food for juvenile crayfish.</a:t>
            </a:r>
          </a:p>
          <a:p>
            <a:endParaRPr lang="en-US" dirty="0"/>
          </a:p>
        </p:txBody>
      </p:sp>
      <p:sp>
        <p:nvSpPr>
          <p:cNvPr id="3" name="Title 2"/>
          <p:cNvSpPr>
            <a:spLocks noGrp="1"/>
          </p:cNvSpPr>
          <p:nvPr>
            <p:ph type="title"/>
          </p:nvPr>
        </p:nvSpPr>
        <p:spPr/>
        <p:txBody>
          <a:bodyPr/>
          <a:lstStyle/>
          <a:p>
            <a:r>
              <a:rPr lang="en-US" sz="4400" dirty="0" smtClean="0">
                <a:solidFill>
                  <a:srgbClr val="000099"/>
                </a:solidFill>
                <a:latin typeface="Comic Sans MS" pitchFamily="66" charset="0"/>
              </a:rPr>
              <a:t>Feeding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solidFill>
                  <a:srgbClr val="000099"/>
                </a:solidFill>
                <a:latin typeface="Comic Sans MS" pitchFamily="66" charset="0"/>
              </a:rPr>
              <a:t>Many farmers depend on natural vegetation, including grasses  and sedges.</a:t>
            </a:r>
          </a:p>
          <a:p>
            <a:r>
              <a:rPr lang="en-US" sz="2800" dirty="0" smtClean="0">
                <a:solidFill>
                  <a:srgbClr val="000099"/>
                </a:solidFill>
                <a:latin typeface="Comic Sans MS" pitchFamily="66" charset="0"/>
              </a:rPr>
              <a:t>The decomposing straw covered with microorganisms, including fungi and bacteria, forms a greater source of nutrients than the green rice plants on which the crayfish feed.</a:t>
            </a:r>
          </a:p>
          <a:p>
            <a:r>
              <a:rPr lang="en-US" sz="2800" dirty="0" smtClean="0">
                <a:solidFill>
                  <a:srgbClr val="000099"/>
                </a:solidFill>
                <a:latin typeface="Comic Sans MS" pitchFamily="66" charset="0"/>
              </a:rPr>
              <a:t>By using additional substrates, such as hay, it has been possible to prevent this and continue the </a:t>
            </a:r>
            <a:r>
              <a:rPr lang="en-US" sz="2800" dirty="0" err="1" smtClean="0">
                <a:solidFill>
                  <a:srgbClr val="000099"/>
                </a:solidFill>
                <a:latin typeface="Comic Sans MS" pitchFamily="66" charset="0"/>
              </a:rPr>
              <a:t>detrital</a:t>
            </a:r>
            <a:r>
              <a:rPr lang="en-US" sz="2800" dirty="0" smtClean="0">
                <a:solidFill>
                  <a:srgbClr val="000099"/>
                </a:solidFill>
                <a:latin typeface="Comic Sans MS" pitchFamily="66" charset="0"/>
              </a:rPr>
              <a:t> food chain, obtaining yields of </a:t>
            </a:r>
            <a:r>
              <a:rPr lang="en-US" sz="2800" dirty="0" err="1" smtClean="0">
                <a:solidFill>
                  <a:srgbClr val="000099"/>
                </a:solidFill>
                <a:latin typeface="Comic Sans MS" pitchFamily="66" charset="0"/>
              </a:rPr>
              <a:t>upto</a:t>
            </a:r>
            <a:r>
              <a:rPr lang="en-US" sz="2800" dirty="0" smtClean="0">
                <a:solidFill>
                  <a:srgbClr val="000099"/>
                </a:solidFill>
                <a:latin typeface="Comic Sans MS" pitchFamily="66" charset="0"/>
              </a:rPr>
              <a:t> 4000 kg/ha in stagnant ponds.</a:t>
            </a:r>
          </a:p>
          <a:p>
            <a:endParaRPr lang="en-US" sz="2800" dirty="0" smtClean="0">
              <a:solidFill>
                <a:srgbClr val="000099"/>
              </a:solidFill>
              <a:latin typeface="Comic Sans MS" pitchFamily="66" charset="0"/>
            </a:endParaRPr>
          </a:p>
          <a:p>
            <a:pPr>
              <a:buNone/>
            </a:pPr>
            <a:endParaRPr lang="en-US" dirty="0"/>
          </a:p>
        </p:txBody>
      </p:sp>
      <p:sp>
        <p:nvSpPr>
          <p:cNvPr id="3" name="Title 2"/>
          <p:cNvSpPr>
            <a:spLocks noGrp="1"/>
          </p:cNvSpPr>
          <p:nvPr>
            <p:ph type="title"/>
          </p:nvPr>
        </p:nvSpPr>
        <p:spPr/>
        <p:txBody>
          <a:bodyPr>
            <a:normAutofit/>
          </a:bodyPr>
          <a:lstStyle/>
          <a:p>
            <a:r>
              <a:rPr lang="en-US" sz="3600" dirty="0" smtClean="0">
                <a:solidFill>
                  <a:srgbClr val="000099"/>
                </a:solidFill>
                <a:latin typeface="Comic Sans MS" pitchFamily="66" charset="0"/>
                <a:ea typeface="+mn-ea"/>
                <a:cs typeface="+mn-cs"/>
              </a:rPr>
              <a:t>Contd..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spcBef>
                <a:spcPct val="0"/>
              </a:spcBef>
            </a:pPr>
            <a:r>
              <a:rPr lang="en-US" sz="2800" dirty="0" smtClean="0">
                <a:solidFill>
                  <a:srgbClr val="000099"/>
                </a:solidFill>
                <a:latin typeface="Comic Sans MS" pitchFamily="66" charset="0"/>
              </a:rPr>
              <a:t>Since trapping is </a:t>
            </a:r>
            <a:r>
              <a:rPr lang="en-US" sz="2800" dirty="0" err="1" smtClean="0">
                <a:solidFill>
                  <a:srgbClr val="000099"/>
                </a:solidFill>
                <a:latin typeface="Comic Sans MS" pitchFamily="66" charset="0"/>
              </a:rPr>
              <a:t>labour</a:t>
            </a:r>
            <a:r>
              <a:rPr lang="en-US" sz="2800" dirty="0" smtClean="0">
                <a:solidFill>
                  <a:srgbClr val="000099"/>
                </a:solidFill>
                <a:latin typeface="Comic Sans MS" pitchFamily="66" charset="0"/>
              </a:rPr>
              <a:t> intensive and not too efficient several improved harvesting techniques have been developed, such as crayfish combine and electro-trawls.</a:t>
            </a:r>
          </a:p>
          <a:p>
            <a:pPr>
              <a:spcBef>
                <a:spcPct val="0"/>
              </a:spcBef>
            </a:pPr>
            <a:r>
              <a:rPr lang="en-US" sz="2800" dirty="0" smtClean="0">
                <a:solidFill>
                  <a:srgbClr val="000099"/>
                </a:solidFill>
                <a:latin typeface="Comic Sans MS" pitchFamily="66" charset="0"/>
              </a:rPr>
              <a:t>Most of the crayfish harvested are sold alive but about 30 percent are processed. They are killed by immersion in boiling water and then the tails are hand peeled for sale in fresh state. </a:t>
            </a:r>
          </a:p>
          <a:p>
            <a:endParaRPr lang="en-US" dirty="0"/>
          </a:p>
        </p:txBody>
      </p:sp>
      <p:sp>
        <p:nvSpPr>
          <p:cNvPr id="3" name="Title 2"/>
          <p:cNvSpPr>
            <a:spLocks noGrp="1"/>
          </p:cNvSpPr>
          <p:nvPr>
            <p:ph type="title"/>
          </p:nvPr>
        </p:nvSpPr>
        <p:spPr/>
        <p:txBody>
          <a:bodyPr>
            <a:normAutofit/>
          </a:bodyPr>
          <a:lstStyle/>
          <a:p>
            <a:r>
              <a:rPr lang="en-US" sz="3600" dirty="0" err="1" smtClean="0">
                <a:solidFill>
                  <a:srgbClr val="000099"/>
                </a:solidFill>
                <a:latin typeface="Comic Sans MS" pitchFamily="66" charset="0"/>
                <a:ea typeface="+mn-ea"/>
                <a:cs typeface="+mn-cs"/>
              </a:rPr>
              <a:t>Contd</a:t>
            </a:r>
            <a:r>
              <a:rPr lang="en-US" sz="3600" dirty="0" smtClean="0">
                <a:solidFill>
                  <a:srgbClr val="000099"/>
                </a:solidFill>
                <a:latin typeface="Comic Sans MS" pitchFamily="66" charset="0"/>
                <a:ea typeface="+mn-ea"/>
                <a:cs typeface="+mn-cs"/>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smtClean="0">
                <a:solidFill>
                  <a:srgbClr val="000099"/>
                </a:solidFill>
                <a:latin typeface="Comic Sans MS" pitchFamily="66" charset="0"/>
              </a:rPr>
              <a:t>Harvesting is usually done with baited wire mesh traps or with lift nets from boats.</a:t>
            </a:r>
          </a:p>
          <a:p>
            <a:r>
              <a:rPr lang="en-US" sz="2800" dirty="0" smtClean="0">
                <a:solidFill>
                  <a:srgbClr val="000099"/>
                </a:solidFill>
                <a:latin typeface="Comic Sans MS" pitchFamily="66" charset="0"/>
              </a:rPr>
              <a:t>Two types of traps are used: a pillow trap, which has one or more funnel openings  and is </a:t>
            </a:r>
            <a:r>
              <a:rPr lang="en-US" sz="2800" dirty="0" err="1" smtClean="0">
                <a:solidFill>
                  <a:srgbClr val="000099"/>
                </a:solidFill>
                <a:latin typeface="Comic Sans MS" pitchFamily="66" charset="0"/>
              </a:rPr>
              <a:t>layyed</a:t>
            </a:r>
            <a:r>
              <a:rPr lang="en-US" sz="2800" dirty="0" smtClean="0">
                <a:solidFill>
                  <a:srgbClr val="000099"/>
                </a:solidFill>
                <a:latin typeface="Comic Sans MS" pitchFamily="66" charset="0"/>
              </a:rPr>
              <a:t> submerged on the pond bottom and the stand –up trap which has two or more funnels at the bottom, with top open and reach surface of water.</a:t>
            </a:r>
          </a:p>
          <a:p>
            <a:endParaRPr lang="en-US" dirty="0"/>
          </a:p>
        </p:txBody>
      </p:sp>
      <p:sp>
        <p:nvSpPr>
          <p:cNvPr id="3" name="Title 2"/>
          <p:cNvSpPr>
            <a:spLocks noGrp="1"/>
          </p:cNvSpPr>
          <p:nvPr>
            <p:ph type="title"/>
          </p:nvPr>
        </p:nvSpPr>
        <p:spPr/>
        <p:txBody>
          <a:bodyPr>
            <a:normAutofit/>
          </a:bodyPr>
          <a:lstStyle/>
          <a:p>
            <a:r>
              <a:rPr lang="en-US" sz="3600" i="1" dirty="0" smtClean="0">
                <a:solidFill>
                  <a:srgbClr val="FF0000"/>
                </a:solidFill>
                <a:latin typeface="Times New Roman" pitchFamily="18" charset="0"/>
                <a:cs typeface="Times New Roman" pitchFamily="18" charset="0"/>
              </a:rPr>
              <a:t>Contd..</a:t>
            </a:r>
            <a:endParaRPr lang="en-US" sz="3600" i="1" dirty="0">
              <a:solidFill>
                <a:srgbClr val="FF0000"/>
              </a:solidFill>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solidFill>
                  <a:srgbClr val="FF0000"/>
                </a:solidFill>
                <a:latin typeface="Times New Roman" pitchFamily="18" charset="0"/>
                <a:cs typeface="Times New Roman" pitchFamily="18" charset="0"/>
              </a:rPr>
              <a:t>Crab Culture</a:t>
            </a:r>
            <a:endParaRPr lang="en-US" dirty="0">
              <a:solidFill>
                <a:srgbClr val="FF0000"/>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Introduction</a:t>
            </a:r>
            <a:endParaRPr lang="en-US" sz="3600" dirty="0">
              <a:solidFill>
                <a:srgbClr val="FF0000"/>
              </a:solidFill>
              <a:latin typeface="Times New Roman" pitchFamily="18" charset="0"/>
              <a:cs typeface="Times New Roman" pitchFamily="18" charset="0"/>
            </a:endParaRPr>
          </a:p>
        </p:txBody>
      </p:sp>
      <p:pic>
        <p:nvPicPr>
          <p:cNvPr id="4" name="Picture 2" descr="C:\Users\Dr.Noor\Desktop\index.jpg"/>
          <p:cNvPicPr>
            <a:picLocks noGrp="1" noChangeAspect="1" noChangeArrowheads="1"/>
          </p:cNvPicPr>
          <p:nvPr>
            <p:ph idx="1"/>
          </p:nvPr>
        </p:nvPicPr>
        <p:blipFill>
          <a:blip r:embed="rId2"/>
          <a:srcRect/>
          <a:stretch>
            <a:fillRect/>
          </a:stretch>
        </p:blipFill>
        <p:spPr bwMode="auto">
          <a:xfrm>
            <a:off x="914400" y="1905000"/>
            <a:ext cx="3481832" cy="2103120"/>
          </a:xfrm>
          <a:prstGeom prst="rect">
            <a:avLst/>
          </a:prstGeom>
          <a:noFill/>
        </p:spPr>
      </p:pic>
      <p:pic>
        <p:nvPicPr>
          <p:cNvPr id="4098" name="Picture 2" descr="C:\Users\Dr.Noor\Desktop\index.jpg"/>
          <p:cNvPicPr>
            <a:picLocks noChangeAspect="1" noChangeArrowheads="1"/>
          </p:cNvPicPr>
          <p:nvPr/>
        </p:nvPicPr>
        <p:blipFill>
          <a:blip r:embed="rId3"/>
          <a:srcRect/>
          <a:stretch>
            <a:fillRect/>
          </a:stretch>
        </p:blipFill>
        <p:spPr bwMode="auto">
          <a:xfrm>
            <a:off x="5029198" y="2971800"/>
            <a:ext cx="3031429" cy="2286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Introduction</a:t>
            </a:r>
            <a:endParaRPr lang="en-US" sz="3600" dirty="0">
              <a:solidFill>
                <a:srgbClr val="FF0000"/>
              </a:solidFill>
              <a:latin typeface="Times New Roman" pitchFamily="18" charset="0"/>
              <a:cs typeface="Times New Roman" pitchFamily="18" charset="0"/>
            </a:endParaRPr>
          </a:p>
        </p:txBody>
      </p:sp>
      <p:pic>
        <p:nvPicPr>
          <p:cNvPr id="1026" name="Picture 2" descr="C:\Users\Dr.Noor\Desktop\index.jpg"/>
          <p:cNvPicPr>
            <a:picLocks noGrp="1" noChangeAspect="1" noChangeArrowheads="1"/>
          </p:cNvPicPr>
          <p:nvPr>
            <p:ph idx="1"/>
          </p:nvPr>
        </p:nvPicPr>
        <p:blipFill>
          <a:blip r:embed="rId2"/>
          <a:srcRect/>
          <a:stretch>
            <a:fillRect/>
          </a:stretch>
        </p:blipFill>
        <p:spPr bwMode="auto">
          <a:xfrm>
            <a:off x="1447811" y="1600200"/>
            <a:ext cx="3408213" cy="2286000"/>
          </a:xfrm>
          <a:prstGeom prst="rect">
            <a:avLst/>
          </a:prstGeom>
          <a:noFill/>
        </p:spPr>
      </p:pic>
      <p:pic>
        <p:nvPicPr>
          <p:cNvPr id="6" name="Picture 2" descr="C:\Users\Dr.Noor\Desktop\index.jpg"/>
          <p:cNvPicPr>
            <a:picLocks noChangeAspect="1" noChangeArrowheads="1"/>
          </p:cNvPicPr>
          <p:nvPr/>
        </p:nvPicPr>
        <p:blipFill>
          <a:blip r:embed="rId3"/>
          <a:srcRect/>
          <a:stretch>
            <a:fillRect/>
          </a:stretch>
        </p:blipFill>
        <p:spPr bwMode="auto">
          <a:xfrm>
            <a:off x="4495800" y="3276600"/>
            <a:ext cx="3424038" cy="2560320"/>
          </a:xfrm>
          <a:prstGeom prst="rect">
            <a:avLst/>
          </a:prstGeom>
          <a:noFill/>
        </p:spPr>
      </p:pic>
      <p:pic>
        <p:nvPicPr>
          <p:cNvPr id="7" name="Picture 3" descr="C:\Users\Dr.Noor\Desktop\crawfish-boil-table.jpg"/>
          <p:cNvPicPr>
            <a:picLocks noChangeAspect="1" noChangeArrowheads="1"/>
          </p:cNvPicPr>
          <p:nvPr/>
        </p:nvPicPr>
        <p:blipFill>
          <a:blip r:embed="rId4"/>
          <a:srcRect/>
          <a:stretch>
            <a:fillRect/>
          </a:stretch>
        </p:blipFill>
        <p:spPr bwMode="auto">
          <a:xfrm>
            <a:off x="838200" y="3886200"/>
            <a:ext cx="3378756" cy="2743200"/>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i="1" dirty="0" smtClean="0">
                <a:latin typeface="Times New Roman" pitchFamily="18" charset="0"/>
                <a:cs typeface="Times New Roman" pitchFamily="18" charset="0"/>
              </a:rPr>
              <a:t>Crabs</a:t>
            </a:r>
            <a:r>
              <a:rPr lang="en-US" sz="2800" dirty="0" smtClean="0">
                <a:latin typeface="Times New Roman" pitchFamily="18" charset="0"/>
                <a:cs typeface="Times New Roman" pitchFamily="18" charset="0"/>
              </a:rPr>
              <a:t> are </a:t>
            </a:r>
            <a:r>
              <a:rPr lang="en-US" sz="2800" dirty="0" err="1" smtClean="0">
                <a:latin typeface="Times New Roman" pitchFamily="18" charset="0"/>
                <a:cs typeface="Times New Roman" pitchFamily="18" charset="0"/>
              </a:rPr>
              <a:t>decapod</a:t>
            </a:r>
            <a:r>
              <a:rPr lang="en-US" sz="2800" dirty="0" smtClean="0">
                <a:latin typeface="Times New Roman" pitchFamily="18" charset="0"/>
                <a:cs typeface="Times New Roman" pitchFamily="18" charset="0"/>
              </a:rPr>
              <a:t> c</a:t>
            </a:r>
            <a:r>
              <a:rPr lang="en-US" sz="2800" i="1" dirty="0" smtClean="0">
                <a:latin typeface="Times New Roman" pitchFamily="18" charset="0"/>
                <a:cs typeface="Times New Roman" pitchFamily="18" charset="0"/>
              </a:rPr>
              <a:t>rustaceans</a:t>
            </a:r>
          </a:p>
          <a:p>
            <a:r>
              <a:rPr lang="en-US" sz="2800" dirty="0" smtClean="0">
                <a:latin typeface="Times New Roman" pitchFamily="18" charset="0"/>
                <a:cs typeface="Times New Roman" pitchFamily="18" charset="0"/>
              </a:rPr>
              <a:t>Culturing crabs (Family-</a:t>
            </a:r>
            <a:r>
              <a:rPr lang="en-US" sz="2800" dirty="0" err="1" smtClean="0">
                <a:latin typeface="Times New Roman" pitchFamily="18" charset="0"/>
                <a:cs typeface="Times New Roman" pitchFamily="18" charset="0"/>
              </a:rPr>
              <a:t>Brachyura</a:t>
            </a:r>
            <a:r>
              <a:rPr lang="en-US" sz="2800" dirty="0" smtClean="0">
                <a:latin typeface="Times New Roman" pitchFamily="18" charset="0"/>
                <a:cs typeface="Times New Roman" pitchFamily="18" charset="0"/>
              </a:rPr>
              <a:t>) has received attention in some countries b/c of high market demand and decreasing availability.</a:t>
            </a:r>
          </a:p>
          <a:p>
            <a:r>
              <a:rPr lang="en-US" sz="2800" dirty="0" smtClean="0">
                <a:latin typeface="Times New Roman" pitchFamily="18" charset="0"/>
                <a:cs typeface="Times New Roman" pitchFamily="18" charset="0"/>
              </a:rPr>
              <a:t>Intensive culture exhibits pronounced cannibalism problem during larval and adult stages.</a:t>
            </a:r>
          </a:p>
          <a:p>
            <a:r>
              <a:rPr lang="en-US" sz="2800" dirty="0" smtClean="0">
                <a:latin typeface="Times New Roman" pitchFamily="18" charset="0"/>
                <a:cs typeface="Times New Roman" pitchFamily="18" charset="0"/>
              </a:rPr>
              <a:t>A more profitable operation is the production of soft-shell crabs popularly known as “shedding crabs” on a commercial scale.</a:t>
            </a:r>
          </a:p>
          <a:p>
            <a:endParaRPr lang="en-US" dirty="0"/>
          </a:p>
        </p:txBody>
      </p:sp>
      <p:sp>
        <p:nvSpPr>
          <p:cNvPr id="2" name="Title 1"/>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Introduction</a:t>
            </a:r>
            <a:endParaRPr lang="en-US" sz="3600" dirty="0">
              <a:solidFill>
                <a:srgbClr val="FF0000"/>
              </a:solidFill>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Pre-</a:t>
            </a:r>
            <a:r>
              <a:rPr lang="en-US" sz="2800" dirty="0" err="1" smtClean="0">
                <a:latin typeface="Times New Roman" pitchFamily="18" charset="0"/>
                <a:cs typeface="Times New Roman" pitchFamily="18" charset="0"/>
              </a:rPr>
              <a:t>moult</a:t>
            </a:r>
            <a:r>
              <a:rPr lang="en-US" sz="2800" dirty="0" smtClean="0">
                <a:latin typeface="Times New Roman" pitchFamily="18" charset="0"/>
                <a:cs typeface="Times New Roman" pitchFamily="18" charset="0"/>
              </a:rPr>
              <a:t> blue crabs (</a:t>
            </a:r>
            <a:r>
              <a:rPr lang="en-US" sz="2800" i="1" dirty="0" err="1" smtClean="0">
                <a:latin typeface="Times New Roman" pitchFamily="18" charset="0"/>
                <a:cs typeface="Times New Roman" pitchFamily="18" charset="0"/>
              </a:rPr>
              <a:t>Callinectes</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sapidus</a:t>
            </a:r>
            <a:r>
              <a:rPr lang="en-US" sz="2800" dirty="0" smtClean="0">
                <a:latin typeface="Times New Roman" pitchFamily="18" charset="0"/>
                <a:cs typeface="Times New Roman" pitchFamily="18" charset="0"/>
              </a:rPr>
              <a:t>) captured from wild stocks are sold as soft shell crabs, fetch higher price.</a:t>
            </a:r>
          </a:p>
          <a:p>
            <a:r>
              <a:rPr lang="en-US" sz="2800" dirty="0" smtClean="0">
                <a:latin typeface="Times New Roman" pitchFamily="18" charset="0"/>
                <a:cs typeface="Times New Roman" pitchFamily="18" charset="0"/>
              </a:rPr>
              <a:t>Wild-caught peeler crabs (</a:t>
            </a:r>
            <a:r>
              <a:rPr lang="en-US" sz="2800" dirty="0" err="1" smtClean="0">
                <a:latin typeface="Times New Roman" pitchFamily="18" charset="0"/>
                <a:cs typeface="Times New Roman" pitchFamily="18" charset="0"/>
              </a:rPr>
              <a:t>premoult</a:t>
            </a:r>
            <a:r>
              <a:rPr lang="en-US" sz="2800" dirty="0" smtClean="0">
                <a:latin typeface="Times New Roman" pitchFamily="18" charset="0"/>
                <a:cs typeface="Times New Roman" pitchFamily="18" charset="0"/>
              </a:rPr>
              <a:t> crabs) which can be distinguished by </a:t>
            </a:r>
            <a:r>
              <a:rPr lang="en-US" sz="2800" dirty="0" err="1" smtClean="0">
                <a:latin typeface="Times New Roman" pitchFamily="18" charset="0"/>
                <a:cs typeface="Times New Roman" pitchFamily="18" charset="0"/>
              </a:rPr>
              <a:t>colour</a:t>
            </a:r>
            <a:r>
              <a:rPr lang="en-US" sz="2800" dirty="0" smtClean="0">
                <a:latin typeface="Times New Roman" pitchFamily="18" charset="0"/>
                <a:cs typeface="Times New Roman" pitchFamily="18" charset="0"/>
              </a:rPr>
              <a:t> changes associated with the formation of the new shell, are held for shedding in either floating box or on land based tables.</a:t>
            </a:r>
            <a:endParaRPr lang="en-US" sz="2800" dirty="0">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Contd..</a:t>
            </a:r>
            <a:endParaRPr lang="en-US" sz="3600" dirty="0">
              <a:solidFill>
                <a:srgbClr val="FF0000"/>
              </a:solidFill>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Only commercial –scale culture of crabs - serrated crab or mud crab </a:t>
            </a:r>
            <a:r>
              <a:rPr lang="en-US" sz="2800" i="1" dirty="0" smtClean="0">
                <a:latin typeface="Times New Roman" pitchFamily="18" charset="0"/>
                <a:cs typeface="Times New Roman" pitchFamily="18" charset="0"/>
              </a:rPr>
              <a:t>Scylla </a:t>
            </a:r>
            <a:r>
              <a:rPr lang="en-US" sz="2800" i="1" dirty="0" err="1" smtClean="0">
                <a:latin typeface="Times New Roman" pitchFamily="18" charset="0"/>
                <a:cs typeface="Times New Roman" pitchFamily="18" charset="0"/>
              </a:rPr>
              <a:t>serrata</a:t>
            </a:r>
            <a:r>
              <a:rPr lang="en-US" sz="2800" i="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in some Asian countries.</a:t>
            </a:r>
          </a:p>
          <a:p>
            <a:r>
              <a:rPr lang="en-US" sz="2800" dirty="0" smtClean="0">
                <a:latin typeface="Times New Roman" pitchFamily="18" charset="0"/>
                <a:cs typeface="Times New Roman" pitchFamily="18" charset="0"/>
              </a:rPr>
              <a:t>In most coastal ponds and impoundments in Asia they are considered as subsidiary crop.</a:t>
            </a:r>
          </a:p>
          <a:p>
            <a:r>
              <a:rPr lang="en-US" sz="2800" dirty="0" smtClean="0">
                <a:latin typeface="Times New Roman" pitchFamily="18" charset="0"/>
                <a:cs typeface="Times New Roman" pitchFamily="18" charset="0"/>
              </a:rPr>
              <a:t>The young enter with the tidal water and grow their for a period of 6 months, to reach market size.</a:t>
            </a:r>
          </a:p>
          <a:p>
            <a:r>
              <a:rPr lang="en-US" sz="2800" dirty="0" smtClean="0">
                <a:latin typeface="Times New Roman" pitchFamily="18" charset="0"/>
                <a:cs typeface="Times New Roman" pitchFamily="18" charset="0"/>
              </a:rPr>
              <a:t>Mating and spawning take place in ponds, but the embryonic development and hatching appear to be retarded by low salinity.</a:t>
            </a:r>
          </a:p>
          <a:p>
            <a:endParaRPr lang="en-US" dirty="0"/>
          </a:p>
        </p:txBody>
      </p:sp>
      <p:sp>
        <p:nvSpPr>
          <p:cNvPr id="2" name="Title 1"/>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Culture of </a:t>
            </a:r>
            <a:r>
              <a:rPr lang="en-US" sz="3600" i="1" dirty="0" smtClean="0">
                <a:solidFill>
                  <a:srgbClr val="FF0000"/>
                </a:solidFill>
                <a:latin typeface="Times New Roman" pitchFamily="18" charset="0"/>
                <a:cs typeface="Times New Roman" pitchFamily="18" charset="0"/>
              </a:rPr>
              <a:t>Scylla </a:t>
            </a:r>
            <a:r>
              <a:rPr lang="en-US" sz="3600" i="1" dirty="0" err="1" smtClean="0">
                <a:solidFill>
                  <a:srgbClr val="FF0000"/>
                </a:solidFill>
                <a:latin typeface="Times New Roman" pitchFamily="18" charset="0"/>
                <a:cs typeface="Times New Roman" pitchFamily="18" charset="0"/>
              </a:rPr>
              <a:t>serrata</a:t>
            </a:r>
            <a:endParaRPr lang="en-US" sz="3600" i="1" dirty="0">
              <a:solidFill>
                <a:srgbClr val="FF0000"/>
              </a:solidFill>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767072"/>
          </a:xfrm>
        </p:spPr>
        <p:txBody>
          <a:bodyPr>
            <a:normAutofit/>
          </a:bodyPr>
          <a:lstStyle/>
          <a:p>
            <a:r>
              <a:rPr lang="en-US" sz="2800" i="1" dirty="0" smtClean="0">
                <a:latin typeface="Times New Roman" pitchFamily="18" charset="0"/>
                <a:cs typeface="Times New Roman" pitchFamily="18" charset="0"/>
              </a:rPr>
              <a:t>Scylla </a:t>
            </a:r>
            <a:r>
              <a:rPr lang="en-US" sz="2800" i="1" dirty="0" err="1" smtClean="0">
                <a:latin typeface="Times New Roman" pitchFamily="18" charset="0"/>
                <a:cs typeface="Times New Roman" pitchFamily="18" charset="0"/>
              </a:rPr>
              <a:t>serrata</a:t>
            </a:r>
            <a:r>
              <a:rPr lang="en-US" sz="2800" i="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is reported to spawn throughout the year, with peak from May-September.</a:t>
            </a:r>
          </a:p>
          <a:p>
            <a:r>
              <a:rPr lang="en-US" sz="2800" dirty="0" smtClean="0">
                <a:latin typeface="Times New Roman" pitchFamily="18" charset="0"/>
                <a:cs typeface="Times New Roman" pitchFamily="18" charset="0"/>
              </a:rPr>
              <a:t>According to </a:t>
            </a:r>
            <a:r>
              <a:rPr lang="en-US" sz="2800" dirty="0" err="1" smtClean="0">
                <a:latin typeface="Times New Roman" pitchFamily="18" charset="0"/>
                <a:cs typeface="Times New Roman" pitchFamily="18" charset="0"/>
              </a:rPr>
              <a:t>Ong</a:t>
            </a:r>
            <a:r>
              <a:rPr lang="en-US" sz="2800" dirty="0" smtClean="0">
                <a:latin typeface="Times New Roman" pitchFamily="18" charset="0"/>
                <a:cs typeface="Times New Roman" pitchFamily="18" charset="0"/>
              </a:rPr>
              <a:t> (1966) attain sexual maturity in about 11 months old.</a:t>
            </a:r>
          </a:p>
          <a:p>
            <a:r>
              <a:rPr lang="en-US" sz="2800" dirty="0" smtClean="0">
                <a:latin typeface="Times New Roman" pitchFamily="18" charset="0"/>
                <a:cs typeface="Times New Roman" pitchFamily="18" charset="0"/>
              </a:rPr>
              <a:t>Pair formation can be observed a few days before the pre-</a:t>
            </a:r>
            <a:r>
              <a:rPr lang="en-US" sz="2800" dirty="0" err="1" smtClean="0">
                <a:latin typeface="Times New Roman" pitchFamily="18" charset="0"/>
                <a:cs typeface="Times New Roman" pitchFamily="18" charset="0"/>
              </a:rPr>
              <a:t>copulatory</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moult</a:t>
            </a:r>
            <a:r>
              <a:rPr lang="en-US" sz="2800" dirty="0" smtClean="0">
                <a:latin typeface="Times New Roman" pitchFamily="18" charset="0"/>
                <a:cs typeface="Times New Roman" pitchFamily="18" charset="0"/>
              </a:rPr>
              <a:t>, and a few hours  after the moulting mating occurs.</a:t>
            </a:r>
          </a:p>
          <a:p>
            <a:r>
              <a:rPr lang="en-US" sz="2800" dirty="0" smtClean="0">
                <a:latin typeface="Times New Roman" pitchFamily="18" charset="0"/>
                <a:cs typeface="Times New Roman" pitchFamily="18" charset="0"/>
              </a:rPr>
              <a:t>The </a:t>
            </a:r>
            <a:r>
              <a:rPr lang="en-US" sz="2800" dirty="0" err="1" smtClean="0">
                <a:latin typeface="Times New Roman" pitchFamily="18" charset="0"/>
                <a:cs typeface="Times New Roman" pitchFamily="18" charset="0"/>
              </a:rPr>
              <a:t>spermatophores</a:t>
            </a:r>
            <a:r>
              <a:rPr lang="en-US" sz="2800" dirty="0" smtClean="0">
                <a:latin typeface="Times New Roman" pitchFamily="18" charset="0"/>
                <a:cs typeface="Times New Roman" pitchFamily="18" charset="0"/>
              </a:rPr>
              <a:t> deposited in the </a:t>
            </a:r>
            <a:r>
              <a:rPr lang="en-US" sz="2800" dirty="0" err="1" smtClean="0">
                <a:latin typeface="Times New Roman" pitchFamily="18" charset="0"/>
                <a:cs typeface="Times New Roman" pitchFamily="18" charset="0"/>
              </a:rPr>
              <a:t>spermatheca</a:t>
            </a:r>
            <a:r>
              <a:rPr lang="en-US" sz="2800" dirty="0" smtClean="0">
                <a:latin typeface="Times New Roman" pitchFamily="18" charset="0"/>
                <a:cs typeface="Times New Roman" pitchFamily="18" charset="0"/>
              </a:rPr>
              <a:t> of the female remain viable for months.</a:t>
            </a:r>
          </a:p>
          <a:p>
            <a:endParaRPr lang="en-US" dirty="0"/>
          </a:p>
        </p:txBody>
      </p:sp>
      <p:sp>
        <p:nvSpPr>
          <p:cNvPr id="2" name="Title 1"/>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Contd..</a:t>
            </a:r>
            <a:endParaRPr lang="en-US" sz="3600" dirty="0">
              <a:solidFill>
                <a:srgbClr val="FF0000"/>
              </a:solidFill>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The time of actual spawning of the eggs varies, but three spawns in a period of 5 months have been observed.</a:t>
            </a:r>
          </a:p>
          <a:p>
            <a:r>
              <a:rPr lang="en-US" sz="2800" dirty="0" smtClean="0">
                <a:latin typeface="Times New Roman" pitchFamily="18" charset="0"/>
                <a:cs typeface="Times New Roman" pitchFamily="18" charset="0"/>
              </a:rPr>
              <a:t>About 2 million eggs may be found attached to the </a:t>
            </a:r>
            <a:r>
              <a:rPr lang="en-US" sz="2800" dirty="0" err="1" smtClean="0">
                <a:latin typeface="Times New Roman" pitchFamily="18" charset="0"/>
                <a:cs typeface="Times New Roman" pitchFamily="18" charset="0"/>
              </a:rPr>
              <a:t>pleopods</a:t>
            </a:r>
            <a:r>
              <a:rPr lang="en-US" sz="2800" dirty="0" smtClean="0">
                <a:latin typeface="Times New Roman" pitchFamily="18" charset="0"/>
                <a:cs typeface="Times New Roman" pitchFamily="18" charset="0"/>
              </a:rPr>
              <a:t> of the females, but half of them fail to attach to the setae. </a:t>
            </a:r>
          </a:p>
          <a:p>
            <a:r>
              <a:rPr lang="en-US" sz="2800" dirty="0" smtClean="0">
                <a:latin typeface="Times New Roman" pitchFamily="18" charset="0"/>
                <a:cs typeface="Times New Roman" pitchFamily="18" charset="0"/>
              </a:rPr>
              <a:t>The larvae hatch as </a:t>
            </a:r>
            <a:r>
              <a:rPr lang="en-US" sz="2800" dirty="0" err="1" smtClean="0">
                <a:latin typeface="Times New Roman" pitchFamily="18" charset="0"/>
                <a:cs typeface="Times New Roman" pitchFamily="18" charset="0"/>
              </a:rPr>
              <a:t>planktonic</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zoae</a:t>
            </a:r>
            <a:r>
              <a:rPr lang="en-US" sz="2800" dirty="0" smtClean="0">
                <a:latin typeface="Times New Roman" pitchFamily="18" charset="0"/>
                <a:cs typeface="Times New Roman" pitchFamily="18" charset="0"/>
              </a:rPr>
              <a:t> and after passing through a number of </a:t>
            </a:r>
            <a:r>
              <a:rPr lang="en-US" sz="2800" dirty="0" err="1" smtClean="0">
                <a:latin typeface="Times New Roman" pitchFamily="18" charset="0"/>
                <a:cs typeface="Times New Roman" pitchFamily="18" charset="0"/>
              </a:rPr>
              <a:t>zoae</a:t>
            </a:r>
            <a:r>
              <a:rPr lang="en-US" sz="2800" dirty="0" smtClean="0">
                <a:latin typeface="Times New Roman" pitchFamily="18" charset="0"/>
                <a:cs typeface="Times New Roman" pitchFamily="18" charset="0"/>
              </a:rPr>
              <a:t> stages and a </a:t>
            </a:r>
            <a:r>
              <a:rPr lang="en-US" sz="2800" dirty="0" err="1" smtClean="0">
                <a:latin typeface="Times New Roman" pitchFamily="18" charset="0"/>
                <a:cs typeface="Times New Roman" pitchFamily="18" charset="0"/>
              </a:rPr>
              <a:t>megalopa</a:t>
            </a:r>
            <a:r>
              <a:rPr lang="en-US" sz="2800" dirty="0" smtClean="0">
                <a:latin typeface="Times New Roman" pitchFamily="18" charset="0"/>
                <a:cs typeface="Times New Roman" pitchFamily="18" charset="0"/>
              </a:rPr>
              <a:t> stage , they metamorphose into juveniles which take on a benthic life.</a:t>
            </a:r>
            <a:endParaRPr lang="en-US" sz="2800" dirty="0">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Contd..</a:t>
            </a:r>
            <a:endParaRPr lang="en-US" sz="3600" dirty="0">
              <a:solidFill>
                <a:srgbClr val="FF0000"/>
              </a:solidFill>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767072"/>
          </a:xfrm>
        </p:spPr>
        <p:txBody>
          <a:bodyPr>
            <a:noAutofit/>
          </a:bodyPr>
          <a:lstStyle/>
          <a:p>
            <a:r>
              <a:rPr lang="en-US" sz="2800" dirty="0" smtClean="0">
                <a:latin typeface="Times New Roman" pitchFamily="18" charset="0"/>
                <a:cs typeface="Times New Roman" pitchFamily="18" charset="0"/>
              </a:rPr>
              <a:t>Brine shrimp </a:t>
            </a:r>
            <a:r>
              <a:rPr lang="en-US" sz="2800" dirty="0" err="1" smtClean="0">
                <a:latin typeface="Times New Roman" pitchFamily="18" charset="0"/>
                <a:cs typeface="Times New Roman" pitchFamily="18" charset="0"/>
              </a:rPr>
              <a:t>nauplies</a:t>
            </a:r>
            <a:r>
              <a:rPr lang="en-US" sz="2800" dirty="0" smtClean="0">
                <a:latin typeface="Times New Roman" pitchFamily="18" charset="0"/>
                <a:cs typeface="Times New Roman" pitchFamily="18" charset="0"/>
              </a:rPr>
              <a:t> have been used as larval food.</a:t>
            </a:r>
          </a:p>
          <a:p>
            <a:r>
              <a:rPr lang="en-US" sz="2800" dirty="0" smtClean="0">
                <a:latin typeface="Times New Roman" pitchFamily="18" charset="0"/>
                <a:cs typeface="Times New Roman" pitchFamily="18" charset="0"/>
              </a:rPr>
              <a:t>In ponds they feed on natural feed such as algae, crustaceans and other animal matter.</a:t>
            </a:r>
          </a:p>
          <a:p>
            <a:r>
              <a:rPr lang="en-US" sz="2800" dirty="0" smtClean="0">
                <a:latin typeface="Times New Roman" pitchFamily="18" charset="0"/>
                <a:cs typeface="Times New Roman" pitchFamily="18" charset="0"/>
              </a:rPr>
              <a:t>Some farmers feed them with trash fish @ 5-7% of their body weight.</a:t>
            </a:r>
          </a:p>
          <a:p>
            <a:r>
              <a:rPr lang="en-US" sz="2800" dirty="0" smtClean="0">
                <a:latin typeface="Times New Roman" pitchFamily="18" charset="0"/>
                <a:cs typeface="Times New Roman" pitchFamily="18" charset="0"/>
              </a:rPr>
              <a:t>Before moulting the crabs buries itself in the mud or in holes until its shell becomes hard.</a:t>
            </a:r>
          </a:p>
          <a:p>
            <a:r>
              <a:rPr lang="en-US" sz="2800" dirty="0" smtClean="0">
                <a:latin typeface="Times New Roman" pitchFamily="18" charset="0"/>
                <a:cs typeface="Times New Roman" pitchFamily="18" charset="0"/>
              </a:rPr>
              <a:t>Juveniles reach a harvesting size of 11-14 cm carapace width in about 6 months.</a:t>
            </a:r>
          </a:p>
          <a:p>
            <a:r>
              <a:rPr lang="en-US" sz="2800" dirty="0" smtClean="0">
                <a:latin typeface="Times New Roman" pitchFamily="18" charset="0"/>
                <a:cs typeface="Times New Roman" pitchFamily="18" charset="0"/>
              </a:rPr>
              <a:t>Selective harvesting is carried out with traps.</a:t>
            </a:r>
            <a:endParaRPr lang="en-US" sz="2800" dirty="0">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Contd..</a:t>
            </a:r>
            <a:endParaRPr lang="en-US" sz="3600" dirty="0">
              <a:solidFill>
                <a:srgbClr val="FF0000"/>
              </a:solidFill>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690872"/>
          </a:xfrm>
        </p:spPr>
        <p:txBody>
          <a:bodyPr>
            <a:normAutofit/>
          </a:bodyPr>
          <a:lstStyle/>
          <a:p>
            <a:r>
              <a:rPr lang="en-US" sz="2800" dirty="0" smtClean="0">
                <a:latin typeface="Times New Roman" pitchFamily="18" charset="0"/>
                <a:cs typeface="Times New Roman" pitchFamily="18" charset="0"/>
              </a:rPr>
              <a:t>For </a:t>
            </a:r>
            <a:r>
              <a:rPr lang="en-US" sz="2800" dirty="0" err="1" smtClean="0">
                <a:latin typeface="Times New Roman" pitchFamily="18" charset="0"/>
                <a:cs typeface="Times New Roman" pitchFamily="18" charset="0"/>
              </a:rPr>
              <a:t>polyculture</a:t>
            </a:r>
            <a:r>
              <a:rPr lang="en-US" sz="2800" dirty="0" smtClean="0">
                <a:latin typeface="Times New Roman" pitchFamily="18" charset="0"/>
                <a:cs typeface="Times New Roman" pitchFamily="18" charset="0"/>
              </a:rPr>
              <a:t> in brackish water ponds with milkfish, shrimp or sea weeds, larger ponds 0.5-2.0 ha are used, but oblique fences of bamboo or plastic have to be erected on the dikes to prevent escape.</a:t>
            </a:r>
          </a:p>
          <a:p>
            <a:r>
              <a:rPr lang="en-US" sz="2800" dirty="0" smtClean="0">
                <a:latin typeface="Times New Roman" pitchFamily="18" charset="0"/>
                <a:cs typeface="Times New Roman" pitchFamily="18" charset="0"/>
              </a:rPr>
              <a:t>Males and females juveniles have been stocked @ of 10,000/ha and are fed with same types of food as in monoculture.</a:t>
            </a:r>
          </a:p>
          <a:p>
            <a:r>
              <a:rPr lang="en-US" sz="2800" dirty="0" smtClean="0">
                <a:latin typeface="Times New Roman" pitchFamily="18" charset="0"/>
                <a:cs typeface="Times New Roman" pitchFamily="18" charset="0"/>
              </a:rPr>
              <a:t>Adequate feeding is reported to reduce cannibalism.</a:t>
            </a:r>
          </a:p>
          <a:p>
            <a:r>
              <a:rPr lang="en-US" sz="2800" dirty="0" smtClean="0">
                <a:latin typeface="Times New Roman" pitchFamily="18" charset="0"/>
                <a:cs typeface="Times New Roman" pitchFamily="18" charset="0"/>
              </a:rPr>
              <a:t>The crabs reach marketable size in about 6 months with a survival rate of 50-70 per cent.</a:t>
            </a:r>
            <a:endParaRPr lang="en-US" sz="2800" dirty="0">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Contd..</a:t>
            </a:r>
            <a:endParaRPr lang="en-US" sz="3600" dirty="0">
              <a:solidFill>
                <a:srgbClr val="FF000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solidFill>
                  <a:srgbClr val="000099"/>
                </a:solidFill>
                <a:latin typeface="Comic Sans MS" pitchFamily="66" charset="0"/>
              </a:rPr>
              <a:t>Crayfish are small, freshwater </a:t>
            </a:r>
            <a:r>
              <a:rPr lang="en-US" sz="2800" dirty="0" smtClean="0">
                <a:solidFill>
                  <a:srgbClr val="FF0000"/>
                </a:solidFill>
                <a:latin typeface="Comic Sans MS" pitchFamily="66" charset="0"/>
              </a:rPr>
              <a:t>arthropods</a:t>
            </a:r>
            <a:r>
              <a:rPr lang="en-US" sz="2800" dirty="0" smtClean="0">
                <a:solidFill>
                  <a:srgbClr val="000099"/>
                </a:solidFill>
                <a:latin typeface="Comic Sans MS" pitchFamily="66" charset="0"/>
              </a:rPr>
              <a:t> that resemble lobsters. </a:t>
            </a:r>
          </a:p>
          <a:p>
            <a:r>
              <a:rPr lang="en-US" sz="2800" dirty="0" smtClean="0">
                <a:solidFill>
                  <a:srgbClr val="000099"/>
                </a:solidFill>
                <a:latin typeface="Comic Sans MS" pitchFamily="66" charset="0"/>
              </a:rPr>
              <a:t>They are usually brownish-green in color, but some species may be white, pink, or even blue.</a:t>
            </a:r>
          </a:p>
          <a:p>
            <a:r>
              <a:rPr lang="en-US" sz="2800" dirty="0" smtClean="0">
                <a:solidFill>
                  <a:srgbClr val="000099"/>
                </a:solidFill>
                <a:latin typeface="Comic Sans MS" pitchFamily="66" charset="0"/>
              </a:rPr>
              <a:t>Freshwater crayfish are divided into two family groups.</a:t>
            </a:r>
          </a:p>
          <a:p>
            <a:pPr lvl="1"/>
            <a:r>
              <a:rPr lang="en-US" sz="2400" dirty="0" smtClean="0">
                <a:solidFill>
                  <a:srgbClr val="000099"/>
                </a:solidFill>
                <a:latin typeface="Comic Sans MS" pitchFamily="66" charset="0"/>
              </a:rPr>
              <a:t> </a:t>
            </a:r>
            <a:r>
              <a:rPr lang="en-US" sz="2400" dirty="0" err="1" smtClean="0">
                <a:solidFill>
                  <a:srgbClr val="000099"/>
                </a:solidFill>
                <a:latin typeface="Comic Sans MS" pitchFamily="66" charset="0"/>
              </a:rPr>
              <a:t>Parastacidae</a:t>
            </a:r>
            <a:r>
              <a:rPr lang="en-US" sz="2400" dirty="0" smtClean="0">
                <a:solidFill>
                  <a:srgbClr val="000099"/>
                </a:solidFill>
                <a:latin typeface="Comic Sans MS" pitchFamily="66" charset="0"/>
              </a:rPr>
              <a:t> in the southern hemisphere and</a:t>
            </a:r>
          </a:p>
          <a:p>
            <a:pPr lvl="1"/>
            <a:r>
              <a:rPr lang="en-US" sz="2400" dirty="0" err="1" smtClean="0">
                <a:solidFill>
                  <a:srgbClr val="000099"/>
                </a:solidFill>
                <a:latin typeface="Comic Sans MS" pitchFamily="66" charset="0"/>
              </a:rPr>
              <a:t>Astacidae</a:t>
            </a:r>
            <a:r>
              <a:rPr lang="en-US" sz="2400" dirty="0" smtClean="0">
                <a:solidFill>
                  <a:srgbClr val="000099"/>
                </a:solidFill>
                <a:latin typeface="Comic Sans MS" pitchFamily="66" charset="0"/>
              </a:rPr>
              <a:t> </a:t>
            </a:r>
            <a:r>
              <a:rPr lang="en-US" sz="2000" dirty="0" smtClean="0">
                <a:solidFill>
                  <a:srgbClr val="000099"/>
                </a:solidFill>
                <a:latin typeface="Comic Sans MS" pitchFamily="66" charset="0"/>
              </a:rPr>
              <a:t>in the northern.</a:t>
            </a:r>
          </a:p>
          <a:p>
            <a:endParaRPr lang="en-US" dirty="0"/>
          </a:p>
        </p:txBody>
      </p:sp>
      <p:sp>
        <p:nvSpPr>
          <p:cNvPr id="3" name="Title 2"/>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Crayfish</a:t>
            </a:r>
            <a:endParaRPr lang="en-US" sz="3600" dirty="0">
              <a:solidFill>
                <a:srgbClr val="FF000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Clr>
                <a:srgbClr val="000099"/>
              </a:buClr>
              <a:buSzPct val="85000"/>
              <a:buFont typeface="Monotype Sorts" pitchFamily="2" charset="2"/>
              <a:buChar char="F"/>
            </a:pPr>
            <a:r>
              <a:rPr lang="en-US" sz="2400" dirty="0" smtClean="0">
                <a:solidFill>
                  <a:srgbClr val="000099"/>
                </a:solidFill>
                <a:latin typeface="Comic Sans MS" pitchFamily="66" charset="0"/>
              </a:rPr>
              <a:t>Crayfish can be found in a variety of freshwater environments throughout the world. </a:t>
            </a:r>
          </a:p>
          <a:p>
            <a:pPr>
              <a:buClr>
                <a:srgbClr val="000099"/>
              </a:buClr>
              <a:buSzPct val="85000"/>
              <a:buFont typeface="Monotype Sorts" pitchFamily="2" charset="2"/>
              <a:buChar char="F"/>
            </a:pPr>
            <a:r>
              <a:rPr lang="en-US" sz="2400" dirty="0" smtClean="0">
                <a:solidFill>
                  <a:srgbClr val="000099"/>
                </a:solidFill>
                <a:latin typeface="Comic Sans MS" pitchFamily="66" charset="0"/>
              </a:rPr>
              <a:t>Found in temperate waters such as ponds and streams, they spend the day hiding under rocks and other objects for protection. </a:t>
            </a:r>
          </a:p>
          <a:p>
            <a:pPr>
              <a:buClr>
                <a:srgbClr val="000099"/>
              </a:buClr>
              <a:buSzPct val="85000"/>
              <a:buFont typeface="Monotype Sorts" pitchFamily="2" charset="2"/>
              <a:buChar char="F"/>
            </a:pPr>
            <a:r>
              <a:rPr lang="en-US" sz="2400" dirty="0" smtClean="0">
                <a:solidFill>
                  <a:srgbClr val="000099"/>
                </a:solidFill>
                <a:latin typeface="Comic Sans MS" pitchFamily="66" charset="0"/>
              </a:rPr>
              <a:t>They are scavengers, and so at night they come out to feed on decaying plant matter, insect larvae, small fish, and worms.</a:t>
            </a:r>
          </a:p>
          <a:p>
            <a:endParaRPr lang="en-US" dirty="0"/>
          </a:p>
        </p:txBody>
      </p:sp>
      <p:sp>
        <p:nvSpPr>
          <p:cNvPr id="3" name="Title 2"/>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Crayfish</a:t>
            </a:r>
            <a:endParaRPr lang="en-US" sz="3600" dirty="0">
              <a:solidFill>
                <a:srgbClr val="FF0000"/>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Bef>
                <a:spcPts val="500"/>
              </a:spcBef>
              <a:spcAft>
                <a:spcPts val="500"/>
              </a:spcAft>
              <a:buClr>
                <a:srgbClr val="000099"/>
              </a:buClr>
              <a:buSzPct val="80000"/>
              <a:buFont typeface="Monotype Sorts" pitchFamily="2" charset="2"/>
              <a:buChar char="F"/>
            </a:pPr>
            <a:r>
              <a:rPr lang="en-US" sz="2800" dirty="0" smtClean="0">
                <a:solidFill>
                  <a:srgbClr val="000099"/>
                </a:solidFill>
                <a:latin typeface="Comic Sans MS" pitchFamily="66" charset="0"/>
              </a:rPr>
              <a:t>Freshwater crayfish vary in size, depending upon the species. </a:t>
            </a:r>
          </a:p>
          <a:p>
            <a:pPr>
              <a:spcBef>
                <a:spcPts val="500"/>
              </a:spcBef>
              <a:spcAft>
                <a:spcPts val="500"/>
              </a:spcAft>
              <a:buClr>
                <a:srgbClr val="000099"/>
              </a:buClr>
              <a:buSzPct val="80000"/>
              <a:buFont typeface="Monotype Sorts" pitchFamily="2" charset="2"/>
              <a:buChar char="F"/>
            </a:pPr>
            <a:r>
              <a:rPr lang="en-US" sz="2800" dirty="0" smtClean="0">
                <a:solidFill>
                  <a:srgbClr val="000099"/>
                </a:solidFill>
                <a:latin typeface="Comic Sans MS" pitchFamily="66" charset="0"/>
              </a:rPr>
              <a:t>Under good conditions commercial crayfish will grow about 100 grams per year before they are shipped out. </a:t>
            </a:r>
          </a:p>
          <a:p>
            <a:pPr>
              <a:spcBef>
                <a:spcPts val="500"/>
              </a:spcBef>
              <a:spcAft>
                <a:spcPts val="500"/>
              </a:spcAft>
              <a:buClr>
                <a:srgbClr val="000099"/>
              </a:buClr>
              <a:buSzPct val="80000"/>
              <a:buFont typeface="Monotype Sorts" pitchFamily="2" charset="2"/>
              <a:buChar char="F"/>
            </a:pPr>
            <a:r>
              <a:rPr lang="en-US" sz="2800" dirty="0" smtClean="0">
                <a:solidFill>
                  <a:srgbClr val="000099"/>
                </a:solidFill>
                <a:latin typeface="Comic Sans MS" pitchFamily="66" charset="0"/>
              </a:rPr>
              <a:t>One species of Australian crayfish, however, can reach 200 kilograms.</a:t>
            </a:r>
          </a:p>
          <a:p>
            <a:endParaRPr lang="en-US" dirty="0"/>
          </a:p>
        </p:txBody>
      </p:sp>
      <p:sp>
        <p:nvSpPr>
          <p:cNvPr id="3" name="Title 2"/>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Crayfish</a:t>
            </a:r>
            <a:endParaRPr lang="en-US"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Bef>
                <a:spcPct val="0"/>
              </a:spcBef>
              <a:defRPr/>
            </a:pPr>
            <a:r>
              <a:rPr lang="en-US" sz="2800" dirty="0" smtClean="0">
                <a:solidFill>
                  <a:srgbClr val="000099"/>
                </a:solidFill>
                <a:latin typeface="Comic Sans MS" pitchFamily="66" charset="0"/>
              </a:rPr>
              <a:t>Among the 300 or so species, only four appear to have been used in some form of aquaculture.</a:t>
            </a:r>
          </a:p>
          <a:p>
            <a:pPr>
              <a:spcBef>
                <a:spcPct val="0"/>
              </a:spcBef>
              <a:defRPr/>
            </a:pPr>
            <a:r>
              <a:rPr lang="en-US" sz="2800" dirty="0" smtClean="0">
                <a:solidFill>
                  <a:srgbClr val="000099"/>
                </a:solidFill>
                <a:latin typeface="Comic Sans MS" pitchFamily="66" charset="0"/>
              </a:rPr>
              <a:t>The most important is the </a:t>
            </a:r>
            <a:r>
              <a:rPr lang="en-US" sz="2800" dirty="0" smtClean="0">
                <a:solidFill>
                  <a:srgbClr val="FF0000"/>
                </a:solidFill>
                <a:latin typeface="Comic Sans MS" pitchFamily="66" charset="0"/>
              </a:rPr>
              <a:t>red crayfish </a:t>
            </a:r>
            <a:r>
              <a:rPr lang="en-US" sz="2800" dirty="0" smtClean="0">
                <a:solidFill>
                  <a:srgbClr val="000099"/>
                </a:solidFill>
                <a:latin typeface="Comic Sans MS" pitchFamily="66" charset="0"/>
              </a:rPr>
              <a:t>(</a:t>
            </a:r>
            <a:r>
              <a:rPr lang="en-US" sz="2800" i="1" dirty="0" err="1" smtClean="0">
                <a:solidFill>
                  <a:srgbClr val="000099"/>
                </a:solidFill>
                <a:latin typeface="Comic Sans MS" pitchFamily="66" charset="0"/>
              </a:rPr>
              <a:t>Procambarus</a:t>
            </a:r>
            <a:r>
              <a:rPr lang="en-US" sz="2800" i="1" dirty="0" smtClean="0">
                <a:solidFill>
                  <a:srgbClr val="000099"/>
                </a:solidFill>
                <a:latin typeface="Comic Sans MS" pitchFamily="66" charset="0"/>
              </a:rPr>
              <a:t> </a:t>
            </a:r>
            <a:r>
              <a:rPr lang="en-US" sz="2800" i="1" dirty="0" err="1" smtClean="0">
                <a:solidFill>
                  <a:srgbClr val="000099"/>
                </a:solidFill>
                <a:latin typeface="Comic Sans MS" pitchFamily="66" charset="0"/>
              </a:rPr>
              <a:t>clarkii</a:t>
            </a:r>
            <a:r>
              <a:rPr lang="en-US" sz="2800" dirty="0" smtClean="0">
                <a:solidFill>
                  <a:srgbClr val="000099"/>
                </a:solidFill>
                <a:latin typeface="Comic Sans MS" pitchFamily="66" charset="0"/>
              </a:rPr>
              <a:t>-Family </a:t>
            </a:r>
            <a:r>
              <a:rPr lang="en-US" sz="2800" dirty="0" err="1" smtClean="0">
                <a:solidFill>
                  <a:srgbClr val="000099"/>
                </a:solidFill>
                <a:latin typeface="Comic Sans MS" pitchFamily="66" charset="0"/>
              </a:rPr>
              <a:t>Cambaridae</a:t>
            </a:r>
            <a:r>
              <a:rPr lang="en-US" sz="2800" dirty="0" smtClean="0">
                <a:solidFill>
                  <a:srgbClr val="000099"/>
                </a:solidFill>
                <a:latin typeface="Comic Sans MS" pitchFamily="66" charset="0"/>
              </a:rPr>
              <a:t>).</a:t>
            </a:r>
          </a:p>
          <a:p>
            <a:pPr>
              <a:spcBef>
                <a:spcPct val="0"/>
              </a:spcBef>
              <a:defRPr/>
            </a:pPr>
            <a:r>
              <a:rPr lang="en-US" sz="2800" dirty="0" smtClean="0">
                <a:solidFill>
                  <a:srgbClr val="000099"/>
                </a:solidFill>
                <a:latin typeface="Comic Sans MS" pitchFamily="66" charset="0"/>
              </a:rPr>
              <a:t>Signal crayfish (</a:t>
            </a:r>
            <a:r>
              <a:rPr lang="en-US" sz="2800" i="1" dirty="0" err="1" smtClean="0">
                <a:solidFill>
                  <a:srgbClr val="000099"/>
                </a:solidFill>
                <a:latin typeface="Comic Sans MS" pitchFamily="66" charset="0"/>
              </a:rPr>
              <a:t>Pacifastacus</a:t>
            </a:r>
            <a:r>
              <a:rPr lang="en-US" sz="2800" i="1" dirty="0" smtClean="0">
                <a:solidFill>
                  <a:srgbClr val="000099"/>
                </a:solidFill>
                <a:latin typeface="Comic Sans MS" pitchFamily="66" charset="0"/>
              </a:rPr>
              <a:t> </a:t>
            </a:r>
            <a:r>
              <a:rPr lang="en-US" sz="2800" i="1" dirty="0" err="1" smtClean="0">
                <a:solidFill>
                  <a:srgbClr val="000099"/>
                </a:solidFill>
                <a:latin typeface="Comic Sans MS" pitchFamily="66" charset="0"/>
              </a:rPr>
              <a:t>leniusculus</a:t>
            </a:r>
            <a:r>
              <a:rPr lang="en-US" sz="2800" dirty="0" smtClean="0">
                <a:solidFill>
                  <a:srgbClr val="000099"/>
                </a:solidFill>
                <a:latin typeface="Comic Sans MS" pitchFamily="66" charset="0"/>
              </a:rPr>
              <a:t>-Family </a:t>
            </a:r>
            <a:r>
              <a:rPr lang="en-US" sz="2800" dirty="0" err="1" smtClean="0">
                <a:solidFill>
                  <a:srgbClr val="000099"/>
                </a:solidFill>
                <a:latin typeface="Comic Sans MS" pitchFamily="66" charset="0"/>
              </a:rPr>
              <a:t>Astacidae</a:t>
            </a:r>
            <a:r>
              <a:rPr lang="en-US" sz="2800" dirty="0" smtClean="0">
                <a:solidFill>
                  <a:srgbClr val="000099"/>
                </a:solidFill>
                <a:latin typeface="Comic Sans MS" pitchFamily="66" charset="0"/>
              </a:rPr>
              <a:t>).</a:t>
            </a:r>
          </a:p>
          <a:p>
            <a:pPr>
              <a:spcBef>
                <a:spcPct val="0"/>
              </a:spcBef>
              <a:defRPr/>
            </a:pPr>
            <a:r>
              <a:rPr lang="en-US" sz="2800" dirty="0" smtClean="0">
                <a:solidFill>
                  <a:srgbClr val="000099"/>
                </a:solidFill>
                <a:latin typeface="Comic Sans MS" pitchFamily="66" charset="0"/>
              </a:rPr>
              <a:t>The white river crayfish </a:t>
            </a:r>
            <a:r>
              <a:rPr lang="en-US" sz="2800" i="1" dirty="0" smtClean="0">
                <a:solidFill>
                  <a:srgbClr val="000099"/>
                </a:solidFill>
                <a:latin typeface="Comic Sans MS" pitchFamily="66" charset="0"/>
              </a:rPr>
              <a:t>P. </a:t>
            </a:r>
            <a:r>
              <a:rPr lang="en-US" sz="2800" i="1" dirty="0" err="1" smtClean="0">
                <a:solidFill>
                  <a:srgbClr val="000099"/>
                </a:solidFill>
                <a:latin typeface="Comic Sans MS" pitchFamily="66" charset="0"/>
              </a:rPr>
              <a:t>acutus</a:t>
            </a:r>
            <a:r>
              <a:rPr lang="en-US" sz="2800" i="1" dirty="0" smtClean="0">
                <a:solidFill>
                  <a:srgbClr val="000099"/>
                </a:solidFill>
                <a:latin typeface="Comic Sans MS" pitchFamily="66" charset="0"/>
              </a:rPr>
              <a:t> </a:t>
            </a:r>
            <a:r>
              <a:rPr lang="en-US" sz="2800" dirty="0" smtClean="0">
                <a:solidFill>
                  <a:srgbClr val="000099"/>
                </a:solidFill>
                <a:latin typeface="Comic Sans MS" pitchFamily="66" charset="0"/>
              </a:rPr>
              <a:t>and the paper shell crayfish, </a:t>
            </a:r>
            <a:r>
              <a:rPr lang="en-US" sz="2800" i="1" dirty="0" err="1" smtClean="0">
                <a:solidFill>
                  <a:srgbClr val="000099"/>
                </a:solidFill>
                <a:latin typeface="Comic Sans MS" pitchFamily="66" charset="0"/>
              </a:rPr>
              <a:t>Oreonectes</a:t>
            </a:r>
            <a:r>
              <a:rPr lang="en-US" sz="2800" i="1" dirty="0" smtClean="0">
                <a:solidFill>
                  <a:srgbClr val="000099"/>
                </a:solidFill>
                <a:latin typeface="Comic Sans MS" pitchFamily="66" charset="0"/>
              </a:rPr>
              <a:t> </a:t>
            </a:r>
            <a:r>
              <a:rPr lang="en-US" sz="2800" i="1" dirty="0" err="1" smtClean="0">
                <a:solidFill>
                  <a:srgbClr val="000099"/>
                </a:solidFill>
                <a:latin typeface="Comic Sans MS" pitchFamily="66" charset="0"/>
              </a:rPr>
              <a:t>immunis</a:t>
            </a:r>
            <a:r>
              <a:rPr lang="en-US" sz="2800" i="1" dirty="0" smtClean="0">
                <a:solidFill>
                  <a:srgbClr val="000099"/>
                </a:solidFill>
                <a:latin typeface="Comic Sans MS" pitchFamily="66" charset="0"/>
              </a:rPr>
              <a:t>.</a:t>
            </a:r>
          </a:p>
          <a:p>
            <a:endParaRPr lang="en-US" dirty="0"/>
          </a:p>
        </p:txBody>
      </p:sp>
      <p:sp>
        <p:nvSpPr>
          <p:cNvPr id="3" name="Title 2"/>
          <p:cNvSpPr>
            <a:spLocks noGrp="1"/>
          </p:cNvSpPr>
          <p:nvPr>
            <p:ph type="title"/>
          </p:nvPr>
        </p:nvSpPr>
        <p:spPr/>
        <p:txBody>
          <a:bodyPr/>
          <a:lstStyle/>
          <a:p>
            <a:r>
              <a:rPr lang="en-US" sz="4400" i="1" dirty="0" smtClean="0">
                <a:solidFill>
                  <a:srgbClr val="FF0000"/>
                </a:solidFill>
                <a:latin typeface="Comic Sans MS" pitchFamily="66" charset="0"/>
              </a:rPr>
              <a:t>Species</a:t>
            </a:r>
            <a:endParaRPr lang="en-US"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767072"/>
          </a:xfrm>
        </p:spPr>
        <p:txBody>
          <a:bodyPr>
            <a:normAutofit fontScale="92500" lnSpcReduction="10000"/>
          </a:bodyPr>
          <a:lstStyle/>
          <a:p>
            <a:pPr>
              <a:spcBef>
                <a:spcPts val="500"/>
              </a:spcBef>
              <a:spcAft>
                <a:spcPts val="500"/>
              </a:spcAft>
              <a:buClr>
                <a:srgbClr val="000099"/>
              </a:buClr>
              <a:buSzPct val="90000"/>
              <a:buFont typeface="Monotype Sorts" pitchFamily="2" charset="2"/>
              <a:buChar char="F"/>
            </a:pPr>
            <a:r>
              <a:rPr lang="en-US" sz="2800" dirty="0" smtClean="0">
                <a:solidFill>
                  <a:srgbClr val="000099"/>
                </a:solidFill>
                <a:latin typeface="Comic Sans MS" pitchFamily="66" charset="0"/>
              </a:rPr>
              <a:t>Crayfish, due to the molting process, grow at a stepped exponential rate. </a:t>
            </a:r>
          </a:p>
          <a:p>
            <a:pPr>
              <a:spcBef>
                <a:spcPts val="500"/>
              </a:spcBef>
              <a:spcAft>
                <a:spcPts val="500"/>
              </a:spcAft>
              <a:buClr>
                <a:srgbClr val="000099"/>
              </a:buClr>
              <a:buSzPct val="90000"/>
              <a:buFont typeface="Monotype Sorts" pitchFamily="2" charset="2"/>
              <a:buChar char="F"/>
            </a:pPr>
            <a:r>
              <a:rPr lang="en-US" sz="2800" dirty="0" smtClean="0">
                <a:solidFill>
                  <a:srgbClr val="000099"/>
                </a:solidFill>
                <a:latin typeface="Comic Sans MS" pitchFamily="66" charset="0"/>
              </a:rPr>
              <a:t>After each molt the crayfish grows rapidly in size until the shell hardens. </a:t>
            </a:r>
          </a:p>
          <a:p>
            <a:pPr>
              <a:spcBef>
                <a:spcPts val="500"/>
              </a:spcBef>
              <a:spcAft>
                <a:spcPts val="500"/>
              </a:spcAft>
              <a:buClr>
                <a:srgbClr val="000099"/>
              </a:buClr>
              <a:buSzPct val="90000"/>
              <a:buFont typeface="Monotype Sorts" pitchFamily="2" charset="2"/>
              <a:buChar char="F"/>
            </a:pPr>
            <a:r>
              <a:rPr lang="en-US" sz="2800" dirty="0" smtClean="0">
                <a:solidFill>
                  <a:srgbClr val="000099"/>
                </a:solidFill>
                <a:latin typeface="Comic Sans MS" pitchFamily="66" charset="0"/>
              </a:rPr>
              <a:t>The crayfish then pumps the body cavity full of water to enlarge the shell. This happens after molting, but while the new shell is still soft. </a:t>
            </a:r>
          </a:p>
          <a:p>
            <a:pPr>
              <a:spcBef>
                <a:spcPts val="500"/>
              </a:spcBef>
              <a:spcAft>
                <a:spcPts val="500"/>
              </a:spcAft>
              <a:buClr>
                <a:srgbClr val="000099"/>
              </a:buClr>
              <a:buSzPct val="90000"/>
              <a:buFont typeface="Monotype Sorts" pitchFamily="2" charset="2"/>
              <a:buChar char="F"/>
            </a:pPr>
            <a:r>
              <a:rPr lang="en-US" sz="2800" dirty="0" smtClean="0">
                <a:solidFill>
                  <a:srgbClr val="000099"/>
                </a:solidFill>
                <a:latin typeface="Comic Sans MS" pitchFamily="66" charset="0"/>
              </a:rPr>
              <a:t>Normally the shell hardens within 2 days after molting. During the molting process, the </a:t>
            </a:r>
            <a:r>
              <a:rPr lang="en-US" sz="2800" dirty="0" err="1" smtClean="0">
                <a:solidFill>
                  <a:srgbClr val="000099"/>
                </a:solidFill>
                <a:latin typeface="Comic Sans MS" pitchFamily="66" charset="0"/>
              </a:rPr>
              <a:t>redclaw</a:t>
            </a:r>
            <a:r>
              <a:rPr lang="en-US" sz="2800" dirty="0" smtClean="0">
                <a:solidFill>
                  <a:srgbClr val="000099"/>
                </a:solidFill>
                <a:latin typeface="Comic Sans MS" pitchFamily="66" charset="0"/>
              </a:rPr>
              <a:t> stores calcium taken from the old shell in 2 </a:t>
            </a:r>
            <a:r>
              <a:rPr lang="en-US" sz="2800" dirty="0" err="1" smtClean="0">
                <a:solidFill>
                  <a:srgbClr val="000099"/>
                </a:solidFill>
                <a:latin typeface="Comic Sans MS" pitchFamily="66" charset="0"/>
              </a:rPr>
              <a:t>gastroliths</a:t>
            </a:r>
            <a:r>
              <a:rPr lang="en-US" sz="2800" dirty="0" smtClean="0">
                <a:solidFill>
                  <a:srgbClr val="000099"/>
                </a:solidFill>
                <a:latin typeface="Comic Sans MS" pitchFamily="66" charset="0"/>
              </a:rPr>
              <a:t>, or calcium buds, within the stomach. </a:t>
            </a:r>
          </a:p>
          <a:p>
            <a:endParaRPr lang="en-US" dirty="0"/>
          </a:p>
        </p:txBody>
      </p:sp>
      <p:sp>
        <p:nvSpPr>
          <p:cNvPr id="3" name="Title 2"/>
          <p:cNvSpPr>
            <a:spLocks noGrp="1"/>
          </p:cNvSpPr>
          <p:nvPr>
            <p:ph type="title"/>
          </p:nvPr>
        </p:nvSpPr>
        <p:spPr/>
        <p:txBody>
          <a:bodyPr>
            <a:normAutofit/>
          </a:bodyPr>
          <a:lstStyle/>
          <a:p>
            <a:r>
              <a:rPr lang="en-US" sz="3600" i="1" dirty="0" smtClean="0">
                <a:solidFill>
                  <a:srgbClr val="FF0000"/>
                </a:solidFill>
                <a:latin typeface="Times New Roman" pitchFamily="18" charset="0"/>
                <a:cs typeface="Times New Roman" pitchFamily="18" charset="0"/>
              </a:rPr>
              <a:t>Growth</a:t>
            </a:r>
            <a:endParaRPr lang="en-US" sz="3600" i="1" dirty="0">
              <a:solidFill>
                <a:srgbClr val="FF0000"/>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solidFill>
                  <a:srgbClr val="000099"/>
                </a:solidFill>
                <a:latin typeface="Comic Sans MS" pitchFamily="66" charset="0"/>
              </a:rPr>
              <a:t>Most species  breed only once or twice per year. </a:t>
            </a:r>
          </a:p>
          <a:p>
            <a:r>
              <a:rPr lang="en-US" sz="2400" dirty="0" smtClean="0">
                <a:solidFill>
                  <a:srgbClr val="000099"/>
                </a:solidFill>
                <a:latin typeface="Comic Sans MS" pitchFamily="66" charset="0"/>
              </a:rPr>
              <a:t>The eggs are laid and fertilized within the curled tail of the female crayfish. </a:t>
            </a:r>
          </a:p>
          <a:p>
            <a:r>
              <a:rPr lang="en-US" sz="2400" dirty="0" smtClean="0">
                <a:solidFill>
                  <a:srgbClr val="000099"/>
                </a:solidFill>
                <a:latin typeface="Comic Sans MS" pitchFamily="66" charset="0"/>
              </a:rPr>
              <a:t>The eggs are attached to the </a:t>
            </a:r>
            <a:r>
              <a:rPr lang="en-US" sz="2400" dirty="0" err="1" smtClean="0">
                <a:solidFill>
                  <a:srgbClr val="000099"/>
                </a:solidFill>
                <a:latin typeface="Comic Sans MS" pitchFamily="66" charset="0"/>
              </a:rPr>
              <a:t>pleopods</a:t>
            </a:r>
            <a:r>
              <a:rPr lang="en-US" sz="2400" dirty="0" smtClean="0">
                <a:solidFill>
                  <a:srgbClr val="000099"/>
                </a:solidFill>
                <a:latin typeface="Comic Sans MS" pitchFamily="66" charset="0"/>
              </a:rPr>
              <a:t> by specialized cement glands located on the tail of the female crayfish. </a:t>
            </a:r>
          </a:p>
          <a:p>
            <a:r>
              <a:rPr lang="en-US" sz="2400" dirty="0" smtClean="0">
                <a:solidFill>
                  <a:srgbClr val="000099"/>
                </a:solidFill>
                <a:latin typeface="Comic Sans MS" pitchFamily="66" charset="0"/>
              </a:rPr>
              <a:t>Most species breed only once or twice a year, female </a:t>
            </a:r>
            <a:r>
              <a:rPr lang="en-US" sz="2400" dirty="0" err="1" smtClean="0">
                <a:solidFill>
                  <a:srgbClr val="000099"/>
                </a:solidFill>
                <a:latin typeface="Comic Sans MS" pitchFamily="66" charset="0"/>
              </a:rPr>
              <a:t>redclaw</a:t>
            </a:r>
            <a:r>
              <a:rPr lang="en-US" sz="2400" dirty="0" smtClean="0">
                <a:solidFill>
                  <a:srgbClr val="000099"/>
                </a:solidFill>
                <a:latin typeface="Comic Sans MS" pitchFamily="66" charset="0"/>
              </a:rPr>
              <a:t> are capable of spawning up to 6 times per year.</a:t>
            </a:r>
          </a:p>
          <a:p>
            <a:endParaRPr lang="en-US" dirty="0"/>
          </a:p>
        </p:txBody>
      </p:sp>
      <p:sp>
        <p:nvSpPr>
          <p:cNvPr id="3" name="Title 2"/>
          <p:cNvSpPr>
            <a:spLocks noGrp="1"/>
          </p:cNvSpPr>
          <p:nvPr>
            <p:ph type="title"/>
          </p:nvPr>
        </p:nvSpPr>
        <p:spPr/>
        <p:txBody>
          <a:bodyPr>
            <a:normAutofit/>
          </a:bodyPr>
          <a:lstStyle/>
          <a:p>
            <a:r>
              <a:rPr lang="en-US" sz="3600" i="1" dirty="0" smtClean="0">
                <a:solidFill>
                  <a:srgbClr val="FF0000"/>
                </a:solidFill>
                <a:latin typeface="Times New Roman" pitchFamily="18" charset="0"/>
                <a:cs typeface="Times New Roman" pitchFamily="18" charset="0"/>
              </a:rPr>
              <a:t>Breeding</a:t>
            </a:r>
            <a:endParaRPr lang="en-US" sz="3600" i="1" dirty="0">
              <a:solidFill>
                <a:srgbClr val="FF0000"/>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err="1" smtClean="0">
                <a:solidFill>
                  <a:srgbClr val="000099"/>
                </a:solidFill>
                <a:latin typeface="Comic Sans MS" pitchFamily="66" charset="0"/>
              </a:rPr>
              <a:t>Cherax</a:t>
            </a:r>
            <a:r>
              <a:rPr lang="en-US" sz="2800" dirty="0" smtClean="0">
                <a:solidFill>
                  <a:srgbClr val="000099"/>
                </a:solidFill>
                <a:latin typeface="Comic Sans MS" pitchFamily="66" charset="0"/>
              </a:rPr>
              <a:t> </a:t>
            </a:r>
            <a:r>
              <a:rPr lang="en-US" sz="2800" dirty="0" err="1" smtClean="0">
                <a:solidFill>
                  <a:srgbClr val="000099"/>
                </a:solidFill>
                <a:latin typeface="Comic Sans MS" pitchFamily="66" charset="0"/>
              </a:rPr>
              <a:t>quadricarinatus</a:t>
            </a:r>
            <a:r>
              <a:rPr lang="en-US" sz="2800" dirty="0" smtClean="0">
                <a:solidFill>
                  <a:srgbClr val="000099"/>
                </a:solidFill>
                <a:latin typeface="Comic Sans MS" pitchFamily="66" charset="0"/>
              </a:rPr>
              <a:t>, which is native to the southern hemisphere, is healthier to eat than most traditional seafood. </a:t>
            </a:r>
          </a:p>
          <a:p>
            <a:r>
              <a:rPr lang="en-US" sz="2800" dirty="0" err="1" smtClean="0">
                <a:solidFill>
                  <a:srgbClr val="000099"/>
                </a:solidFill>
                <a:latin typeface="Comic Sans MS" pitchFamily="66" charset="0"/>
              </a:rPr>
              <a:t>Redclaw</a:t>
            </a:r>
            <a:r>
              <a:rPr lang="en-US" sz="2800" dirty="0" smtClean="0">
                <a:solidFill>
                  <a:srgbClr val="000099"/>
                </a:solidFill>
                <a:latin typeface="Comic Sans MS" pitchFamily="66" charset="0"/>
              </a:rPr>
              <a:t> meat is low in fat, cholesterol, and salt. Their ability to reach 500 grams, go long periods of time without water, and go without oxygen for up to six hours, make them very profitable to raise and easy to transport. </a:t>
            </a:r>
            <a:endParaRPr lang="en-US" sz="2800" dirty="0" smtClean="0"/>
          </a:p>
          <a:p>
            <a:endParaRPr lang="en-US" dirty="0"/>
          </a:p>
        </p:txBody>
      </p:sp>
      <p:sp>
        <p:nvSpPr>
          <p:cNvPr id="3" name="Title 2"/>
          <p:cNvSpPr>
            <a:spLocks noGrp="1"/>
          </p:cNvSpPr>
          <p:nvPr>
            <p:ph type="title"/>
          </p:nvPr>
        </p:nvSpPr>
        <p:spPr/>
        <p:txBody>
          <a:bodyPr>
            <a:normAutofit/>
          </a:bodyPr>
          <a:lstStyle/>
          <a:p>
            <a:r>
              <a:rPr lang="en-US" sz="3600" dirty="0" smtClean="0">
                <a:solidFill>
                  <a:srgbClr val="FF0000"/>
                </a:solidFill>
                <a:latin typeface="Times New Roman" pitchFamily="18" charset="0"/>
                <a:cs typeface="Times New Roman" pitchFamily="18" charset="0"/>
              </a:rPr>
              <a:t>Crayfish Aquaculture</a:t>
            </a:r>
            <a:endParaRPr lang="en-US" sz="3600" dirty="0">
              <a:solidFill>
                <a:srgbClr val="FF0000"/>
              </a:solidFill>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142</TotalTime>
  <Words>1548</Words>
  <Application>Microsoft Office PowerPoint</Application>
  <PresentationFormat>On-screen Show (4:3)</PresentationFormat>
  <Paragraphs>103</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Concourse</vt:lpstr>
      <vt:lpstr>Crayfish and Crab culture</vt:lpstr>
      <vt:lpstr>Introduction</vt:lpstr>
      <vt:lpstr>Crayfish</vt:lpstr>
      <vt:lpstr>Crayfish</vt:lpstr>
      <vt:lpstr>Crayfish</vt:lpstr>
      <vt:lpstr>Species</vt:lpstr>
      <vt:lpstr>Growth</vt:lpstr>
      <vt:lpstr>Breeding</vt:lpstr>
      <vt:lpstr>Crayfish Aquaculture</vt:lpstr>
      <vt:lpstr>Crayfish Aquaculture</vt:lpstr>
      <vt:lpstr>Pond Culture Methods</vt:lpstr>
      <vt:lpstr>Contd..</vt:lpstr>
      <vt:lpstr>Contd..</vt:lpstr>
      <vt:lpstr>Feeding </vt:lpstr>
      <vt:lpstr>Contd..</vt:lpstr>
      <vt:lpstr>Contd…</vt:lpstr>
      <vt:lpstr>Contd..</vt:lpstr>
      <vt:lpstr>Crab Culture</vt:lpstr>
      <vt:lpstr>Introduction</vt:lpstr>
      <vt:lpstr>Introduction</vt:lpstr>
      <vt:lpstr>Contd..</vt:lpstr>
      <vt:lpstr>Culture of Scylla serrata</vt:lpstr>
      <vt:lpstr>Contd..</vt:lpstr>
      <vt:lpstr>Contd..</vt:lpstr>
      <vt:lpstr>Contd..</vt:lpstr>
      <vt:lpstr>Contd..</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Crab Culture</dc:title>
  <dc:creator>Dr.Noor</dc:creator>
  <cp:lastModifiedBy>Bhatti</cp:lastModifiedBy>
  <cp:revision>19</cp:revision>
  <dcterms:created xsi:type="dcterms:W3CDTF">2006-08-16T00:00:00Z</dcterms:created>
  <dcterms:modified xsi:type="dcterms:W3CDTF">2015-05-07T05:28:04Z</dcterms:modified>
</cp:coreProperties>
</file>