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89" r:id="rId4"/>
    <p:sldId id="290" r:id="rId5"/>
    <p:sldId id="291" r:id="rId6"/>
    <p:sldId id="292" r:id="rId7"/>
    <p:sldId id="296" r:id="rId8"/>
    <p:sldId id="293" r:id="rId9"/>
    <p:sldId id="263" r:id="rId10"/>
    <p:sldId id="294" r:id="rId11"/>
    <p:sldId id="295" r:id="rId12"/>
    <p:sldId id="278" r:id="rId13"/>
    <p:sldId id="277" r:id="rId14"/>
    <p:sldId id="264" r:id="rId15"/>
    <p:sldId id="265" r:id="rId16"/>
    <p:sldId id="297" r:id="rId17"/>
    <p:sldId id="298" r:id="rId18"/>
    <p:sldId id="268" r:id="rId19"/>
    <p:sldId id="269" r:id="rId20"/>
    <p:sldId id="280" r:id="rId21"/>
    <p:sldId id="270" r:id="rId22"/>
    <p:sldId id="281" r:id="rId23"/>
    <p:sldId id="271" r:id="rId24"/>
    <p:sldId id="299" r:id="rId25"/>
    <p:sldId id="300" r:id="rId26"/>
    <p:sldId id="301" r:id="rId27"/>
    <p:sldId id="302" r:id="rId28"/>
    <p:sldId id="303" r:id="rId29"/>
    <p:sldId id="304" r:id="rId30"/>
    <p:sldId id="3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F23E2-1692-4738-940F-D8A481F63667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55B00-0D29-46DE-9804-5FDF287A8A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4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5B00-0D29-46DE-9804-5FDF287A8AD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5B00-0D29-46DE-9804-5FDF287A8AD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5B00-0D29-46DE-9804-5FDF287A8AD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9AE109-9506-4121-AAEB-CE01354EB199}" type="datetimeFigureOut">
              <a:rPr lang="en-US" smtClean="0"/>
              <a:pPr/>
              <a:t>5/27/2015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7B897E-1751-4CC8-BB96-DAFE969F602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5365"/>
            <a:ext cx="8472518" cy="4525963"/>
          </a:xfrm>
        </p:spPr>
        <p:txBody>
          <a:bodyPr>
            <a:normAutofit/>
          </a:bodyPr>
          <a:lstStyle/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It is a membrane bounded organelle, found in the cytoplasm of eukaryotic cells, which contains digestive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enzymes</a:t>
            </a:r>
          </a:p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They are found in animal cells, while in plant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cell the same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roles are performed by the vacuole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pPr algn="l"/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Production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71678"/>
            <a:ext cx="8715436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are manufactured and budded into the cytoplasm by the Golgi apparatus with enzymes inside.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enzymes that are within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are made in the rough endoplasmic reticulum, which are then delivered to the Golgi apparatus via transport vesicles. 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TYPES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38912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Primary lysosome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are small saclike structures enclosing enzymes  synthesized by the rough endoplasmic reticulum. 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Since they store enzymes, they are also said to be storage granules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lnSpc>
                <a:spcPct val="150000"/>
              </a:lnSpc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Secondary lysosome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are formed by the fusion of primary lysosome with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phagosomes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Cont...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Secondary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contain engulfed materials and enzymes. The materials are progressively digested by the enzymes. So it is also called as digestive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 vacuole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3" descr="image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500438"/>
            <a:ext cx="5000660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b="1" dirty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GB" b="1" dirty="0"/>
              <a:t>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/>
          <a:lstStyle/>
          <a:p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Heterophagy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Program cell death.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Autophagy.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Autolysis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Fertilization.</a:t>
            </a:r>
          </a:p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Chromosomal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en-GB" sz="3200" dirty="0" smtClean="0"/>
              <a:t>.</a:t>
            </a:r>
            <a:endParaRPr lang="en-GB" sz="32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just"/>
            <a:r>
              <a:rPr lang="en-GB" b="1" dirty="0"/>
              <a:t> 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Heterophagy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Heterophagy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is the lysosomal digestion of extracellular materials by the process of endocytosis.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Heterophagy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are of two types namely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Pinocytosis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Program cell death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8291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Given their high levels of hydrolytic enzymes,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are potentially harmful to the cell.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partial and selective lysosomal membrane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permeabilization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(LMP) induces controlled cell death.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LMP provokes the translocation of lysosomal contents to the cytoplasm.</a:t>
            </a:r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Cont...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The proteases implicated in cell death are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cathepsins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that remain active at neutral pH, such as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cathepsin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B, C,D, and 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cathepsin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L </a:t>
            </a:r>
          </a:p>
          <a:p>
            <a:pPr algn="just">
              <a:lnSpc>
                <a:spcPct val="170000"/>
              </a:lnSpc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These proteases trigger and cascade the essential organelle of cell, which led to cell death.</a:t>
            </a:r>
          </a:p>
          <a:p>
            <a:pPr>
              <a:buNone/>
            </a:pPr>
            <a:r>
              <a:rPr lang="en-GB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 </a:t>
            </a:r>
            <a:r>
              <a:rPr lang="en-GB" sz="4900" b="1" dirty="0" smtClean="0">
                <a:latin typeface="Times New Roman" pitchFamily="18" charset="0"/>
                <a:cs typeface="Times New Roman" pitchFamily="18" charset="0"/>
              </a:rPr>
              <a:t>Autophagy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7209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Autophagy is a normal physiological process in the body that deals with destruction of cells in the body. </a:t>
            </a:r>
          </a:p>
          <a:p>
            <a:pPr algn="just">
              <a:lnSpc>
                <a:spcPct val="150000"/>
              </a:lnSpc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It maintains homeostasis or normal functioning by protein degradation and turnover of the destroyed cell organelles for new cell formation.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b="1" dirty="0" smtClean="0">
                <a:latin typeface="Times New Roman" pitchFamily="18" charset="0"/>
                <a:cs typeface="Times New Roman" pitchFamily="18" charset="0"/>
              </a:rPr>
              <a:t>Autolysis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50"/>
            <a:ext cx="8572560" cy="53578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Autolysis refers to the digestion of own cells by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autolysis, the lysosome digests its own cell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Autolysis occurs during amphibian metamorphosis,  and insect metamorphosis etc.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Cont...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929222"/>
          </a:xfrm>
        </p:spPr>
        <p:txBody>
          <a:bodyPr>
            <a:normAutofit/>
          </a:bodyPr>
          <a:lstStyle/>
          <a:p>
            <a:pPr algn="just"/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 were discovered by the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Belgium cytologist   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Christian de Duve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 in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1955, and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named  as "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suicide bags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" or "suicide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sacs“.</a:t>
            </a:r>
          </a:p>
          <a:p>
            <a:pPr algn="just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They are most abundant in cells which  are 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related with the enzymatic reactions such as liver cells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pancreatic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cells,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kidney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cells, spleen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 cells, leucocytes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macrophages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 etc.</a:t>
            </a:r>
          </a:p>
          <a:p>
            <a:pPr algn="just"/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yso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14290"/>
            <a:ext cx="764386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 Fertilization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During fertilization process,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acrosome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(giant 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of sperm head ruptures and releases enzymes on the surface of the egg.</a:t>
            </a:r>
          </a:p>
          <a:p>
            <a:pPr algn="just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These enzymes digest the egg membrane and provide way for the entry of sperm nucleus into the egg.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rosome_reaction_diagram_en.svg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625" y="642938"/>
            <a:ext cx="8715375" cy="5483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Chromosomal damage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Due to the presence of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DNase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enzyme,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had an ability to attacks chromosome and cause chromosomal breakages. These breakages can leads to diseases like cancer etc.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Peroxisomes</a:t>
            </a:r>
            <a:endParaRPr lang="zh-TW" altLang="en-US" sz="3600" dirty="0">
              <a:solidFill>
                <a:srgbClr val="0000CC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ea typeface="新細明體" pitchFamily="18" charset="-120"/>
              </a:rPr>
              <a:t>Peroxisomes are organelles found in nearly all eukaryotic cells. Their existence was first discovered by </a:t>
            </a:r>
            <a:r>
              <a:rPr lang="en-US" sz="2800" b="1" dirty="0">
                <a:latin typeface="Times New Roman" pitchFamily="18" charset="0"/>
                <a:ea typeface="新細明體" pitchFamily="18" charset="-120"/>
              </a:rPr>
              <a:t>J. </a:t>
            </a:r>
            <a:r>
              <a:rPr lang="en-US" sz="2800" b="1" dirty="0" err="1">
                <a:latin typeface="Times New Roman" pitchFamily="18" charset="0"/>
                <a:ea typeface="新細明體" pitchFamily="18" charset="-120"/>
              </a:rPr>
              <a:t>Rhodin</a:t>
            </a:r>
            <a:r>
              <a:rPr lang="en-US" sz="2800" dirty="0">
                <a:latin typeface="Times New Roman" pitchFamily="18" charset="0"/>
                <a:ea typeface="新細明體" pitchFamily="18" charset="-120"/>
              </a:rPr>
              <a:t> in 1954 and they were officially considered organelles in 1967 by </a:t>
            </a:r>
            <a:r>
              <a:rPr lang="en-US" sz="2800" b="1" dirty="0">
                <a:latin typeface="Times New Roman" pitchFamily="18" charset="0"/>
                <a:ea typeface="新細明體" pitchFamily="18" charset="-120"/>
              </a:rPr>
              <a:t>Christian de Duve</a:t>
            </a:r>
            <a:r>
              <a:rPr lang="en-US" sz="2800" dirty="0">
                <a:latin typeface="Times New Roman" pitchFamily="18" charset="0"/>
                <a:ea typeface="新細明體" pitchFamily="18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latin typeface="Times New Roman" pitchFamily="18" charset="0"/>
                <a:ea typeface="新細明體" pitchFamily="18" charset="-120"/>
              </a:rPr>
              <a:t>Simple </a:t>
            </a:r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membrane-bound vesicles with 0.1 - 1.0 µm diameter</a:t>
            </a:r>
          </a:p>
          <a:p>
            <a:pPr>
              <a:lnSpc>
                <a:spcPct val="90000"/>
              </a:lnSpc>
            </a:pPr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Often have dense, crystalline core of an oxidative enzyme(s) &amp; consequently granular appearance</a:t>
            </a:r>
          </a:p>
          <a:p>
            <a:pPr>
              <a:lnSpc>
                <a:spcPct val="90000"/>
              </a:lnSpc>
            </a:pPr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Multifunctional organelles containing &gt;50 enzymes involved in diverse activities like: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Oxidation of very long chain fatty acids (VLCFAs); whose chains typically contain 24 – 26 C</a:t>
            </a:r>
            <a:endParaRPr lang="zh-TW" altLang="en-US" dirty="0"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458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Peroxisomes</a:t>
            </a:r>
            <a:endParaRPr lang="zh-TW" altLang="en-US" sz="3600">
              <a:solidFill>
                <a:srgbClr val="0000CC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9900"/>
                </a:solidFill>
                <a:latin typeface="Times New Roman" pitchFamily="18" charset="0"/>
                <a:ea typeface="新細明體" pitchFamily="18" charset="-120"/>
              </a:rPr>
              <a:t>Synthesis of </a:t>
            </a:r>
            <a:r>
              <a:rPr lang="en-US" altLang="zh-TW" dirty="0" err="1">
                <a:solidFill>
                  <a:srgbClr val="009900"/>
                </a:solidFill>
                <a:latin typeface="Times New Roman" pitchFamily="18" charset="0"/>
                <a:ea typeface="新細明體" pitchFamily="18" charset="-120"/>
              </a:rPr>
              <a:t>plasmalogens</a:t>
            </a:r>
            <a:endParaRPr lang="en-US" altLang="zh-TW" sz="2800" dirty="0">
              <a:solidFill>
                <a:srgbClr val="009900"/>
              </a:solidFill>
              <a:latin typeface="Times New Roman" pitchFamily="18" charset="0"/>
              <a:ea typeface="新細明體" pitchFamily="18" charset="-120"/>
            </a:endParaRPr>
          </a:p>
          <a:p>
            <a:pPr lvl="1"/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Abnormalities in </a:t>
            </a:r>
            <a:r>
              <a:rPr lang="en-US" altLang="zh-TW" dirty="0" err="1">
                <a:latin typeface="Times New Roman" pitchFamily="18" charset="0"/>
                <a:ea typeface="新細明體" pitchFamily="18" charset="-120"/>
              </a:rPr>
              <a:t>plasmalogen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 synthesis can lead to severe neurological dysfunction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</a:rPr>
              <a:t>Luciferase</a:t>
            </a:r>
            <a:endParaRPr lang="en-US" altLang="zh-TW" dirty="0">
              <a:latin typeface="Times New Roman" pitchFamily="18" charset="0"/>
              <a:ea typeface="新細明體" pitchFamily="18" charset="-120"/>
            </a:endParaRPr>
          </a:p>
          <a:p>
            <a:pPr lvl="1"/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which generates light emitted by fireflies, is also a </a:t>
            </a:r>
            <a:r>
              <a:rPr lang="en-US" altLang="zh-TW" dirty="0" err="1">
                <a:latin typeface="Times New Roman" pitchFamily="18" charset="0"/>
                <a:ea typeface="新細明體" pitchFamily="18" charset="-120"/>
              </a:rPr>
              <a:t>peroxisomal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 enzyme</a:t>
            </a:r>
            <a:endParaRPr lang="zh-TW" altLang="en-US" dirty="0"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1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US" altLang="zh-TW" sz="360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Peroxisomes</a:t>
            </a:r>
            <a:endParaRPr lang="zh-TW" altLang="en-US" sz="3600">
              <a:solidFill>
                <a:srgbClr val="0000CC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r>
              <a:rPr lang="en-US" altLang="zh-TW" sz="2800" dirty="0">
                <a:solidFill>
                  <a:srgbClr val="FF0066"/>
                </a:solidFill>
                <a:latin typeface="Times New Roman" pitchFamily="18" charset="0"/>
                <a:ea typeface="新細明體" pitchFamily="18" charset="-120"/>
              </a:rPr>
              <a:t>Named peroxisomes since they are the site of synthesis &amp; degradation of H</a:t>
            </a:r>
            <a:r>
              <a:rPr lang="en-US" altLang="zh-TW" sz="2800" baseline="-25000" dirty="0">
                <a:solidFill>
                  <a:srgbClr val="FF0066"/>
                </a:solidFill>
                <a:latin typeface="Times New Roman" pitchFamily="18" charset="0"/>
                <a:ea typeface="新細明體" pitchFamily="18" charset="-120"/>
              </a:rPr>
              <a:t>2</a:t>
            </a:r>
            <a:r>
              <a:rPr lang="en-US" altLang="zh-TW" sz="2800" dirty="0">
                <a:solidFill>
                  <a:srgbClr val="FF0066"/>
                </a:solidFill>
                <a:latin typeface="Times New Roman" pitchFamily="18" charset="0"/>
                <a:ea typeface="新細明體" pitchFamily="18" charset="-120"/>
              </a:rPr>
              <a:t>O</a:t>
            </a:r>
            <a:r>
              <a:rPr lang="en-US" altLang="zh-TW" sz="2800" baseline="-25000" dirty="0">
                <a:solidFill>
                  <a:srgbClr val="FF0066"/>
                </a:solidFill>
                <a:latin typeface="Times New Roman" pitchFamily="18" charset="0"/>
                <a:ea typeface="新細明體" pitchFamily="18" charset="-120"/>
              </a:rPr>
              <a:t>2</a:t>
            </a:r>
            <a:endParaRPr lang="en-US" altLang="zh-TW" sz="2800" dirty="0">
              <a:solidFill>
                <a:srgbClr val="FF0066"/>
              </a:solidFill>
              <a:latin typeface="Times New Roman" pitchFamily="18" charset="0"/>
              <a:ea typeface="新細明體" pitchFamily="18" charset="-120"/>
            </a:endParaRPr>
          </a:p>
          <a:p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H</a:t>
            </a:r>
            <a:r>
              <a:rPr lang="en-US" altLang="zh-TW" sz="2800" baseline="-25000" dirty="0">
                <a:latin typeface="Times New Roman" pitchFamily="18" charset="0"/>
                <a:ea typeface="新細明體" pitchFamily="18" charset="-120"/>
              </a:rPr>
              <a:t>2</a:t>
            </a:r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O</a:t>
            </a:r>
            <a:r>
              <a:rPr lang="en-US" altLang="zh-TW" sz="2800" baseline="-25000" dirty="0">
                <a:latin typeface="Times New Roman" pitchFamily="18" charset="0"/>
                <a:ea typeface="新細明體" pitchFamily="18" charset="-120"/>
              </a:rPr>
              <a:t>2</a:t>
            </a:r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 is produced by a number of </a:t>
            </a:r>
            <a:r>
              <a:rPr lang="en-US" altLang="zh-TW" sz="2800" dirty="0" err="1">
                <a:latin typeface="Times New Roman" pitchFamily="18" charset="0"/>
                <a:ea typeface="新細明體" pitchFamily="18" charset="-120"/>
              </a:rPr>
              <a:t>peroxisomal</a:t>
            </a:r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 enzymes</a:t>
            </a:r>
          </a:p>
          <a:p>
            <a:pPr lvl="1"/>
            <a:r>
              <a:rPr lang="en-US" altLang="zh-TW" dirty="0" err="1">
                <a:latin typeface="Times New Roman" pitchFamily="18" charset="0"/>
                <a:ea typeface="新細明體" pitchFamily="18" charset="-120"/>
              </a:rPr>
              <a:t>Urate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 oxidase, </a:t>
            </a:r>
            <a:r>
              <a:rPr lang="en-US" altLang="zh-TW" dirty="0" err="1">
                <a:latin typeface="Times New Roman" pitchFamily="18" charset="0"/>
                <a:ea typeface="新細明體" pitchFamily="18" charset="-120"/>
              </a:rPr>
              <a:t>glycolate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 oxidase &amp; amino acid oxidases that utilize molecular oxygen to oxidize their respective substrates</a:t>
            </a:r>
          </a:p>
          <a:p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Catalase (at high concentration in peroxisomes) rapidly breaks down H</a:t>
            </a:r>
            <a:r>
              <a:rPr lang="en-US" altLang="zh-TW" sz="2800" baseline="-25000" dirty="0">
                <a:latin typeface="Times New Roman" pitchFamily="18" charset="0"/>
                <a:ea typeface="新細明體" pitchFamily="18" charset="-120"/>
              </a:rPr>
              <a:t>2</a:t>
            </a:r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O</a:t>
            </a:r>
            <a:r>
              <a:rPr lang="en-US" altLang="zh-TW" sz="2800" baseline="-25000" dirty="0">
                <a:latin typeface="Times New Roman" pitchFamily="18" charset="0"/>
                <a:ea typeface="新細明體" pitchFamily="18" charset="-120"/>
              </a:rPr>
              <a:t>2</a:t>
            </a:r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 generated in these reactions</a:t>
            </a:r>
            <a:endParaRPr lang="zh-TW" altLang="en-US" sz="2800" dirty="0"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914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Peroxisomes</a:t>
            </a:r>
            <a:endParaRPr lang="zh-TW" altLang="en-US" sz="3600">
              <a:solidFill>
                <a:srgbClr val="0000CC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Form by splitting from preexisting organelles</a:t>
            </a:r>
          </a:p>
          <a:p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Import preformed proteins from cytosol</a:t>
            </a:r>
          </a:p>
          <a:p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Do similar kinds of oxidative metabolism in mitochondria</a:t>
            </a:r>
          </a:p>
          <a:p>
            <a:pPr lvl="1"/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Alanine/</a:t>
            </a:r>
            <a:r>
              <a:rPr lang="en-US" altLang="zh-TW" dirty="0" err="1">
                <a:latin typeface="Times New Roman" pitchFamily="18" charset="0"/>
                <a:ea typeface="新細明體" pitchFamily="18" charset="-120"/>
              </a:rPr>
              <a:t>glyoxylate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 aminotransferase, is seen in the mitochondria of some mammals (cats, dogs) &amp; peroxisomes of others (rabbits, humans)</a:t>
            </a:r>
            <a:endParaRPr lang="zh-TW" altLang="en-US" dirty="0"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85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0000CC"/>
                </a:solidFill>
              </a:rPr>
              <a:t>Glyoxysomes</a:t>
            </a:r>
            <a:endParaRPr lang="zh-TW" altLang="en-US" sz="3600">
              <a:solidFill>
                <a:srgbClr val="0000CC"/>
              </a:solidFill>
              <a:ea typeface="新細明體" pitchFamily="18" charset="-12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A specialized type of peroxisome found only in plants 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Contain some of same enzymes (catalase, fatty acid oxidase), but others as well 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Plant seedlings rely on stored fatty acids to provide energy &amp; material to form new plant </a:t>
            </a:r>
          </a:p>
          <a:p>
            <a:pPr>
              <a:lnSpc>
                <a:spcPct val="90000"/>
              </a:lnSpc>
            </a:pPr>
            <a:r>
              <a:rPr lang="en-US" altLang="zh-TW" dirty="0" err="1">
                <a:solidFill>
                  <a:srgbClr val="FF0000"/>
                </a:solidFill>
                <a:ea typeface="新細明體" pitchFamily="18" charset="-120"/>
              </a:rPr>
              <a:t>Glyoxylate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cycle</a:t>
            </a:r>
          </a:p>
        </p:txBody>
      </p:sp>
    </p:spTree>
    <p:extLst>
      <p:ext uri="{BB962C8B-B14F-4D97-AF65-F5344CB8AC3E}">
        <p14:creationId xmlns:p14="http://schemas.microsoft.com/office/powerpoint/2010/main" val="4965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0000CC"/>
                </a:solidFill>
              </a:rPr>
              <a:t>Glyoxysomes</a:t>
            </a:r>
            <a:endParaRPr lang="zh-TW" altLang="en-US" sz="3600">
              <a:solidFill>
                <a:srgbClr val="0000CC"/>
              </a:solidFill>
              <a:ea typeface="新細明體" pitchFamily="18" charset="-12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A primary metabolic activity in these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</a:rPr>
              <a:t>germinating seedlings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 is the </a:t>
            </a:r>
            <a:r>
              <a:rPr lang="en-US" altLang="zh-TW" dirty="0">
                <a:solidFill>
                  <a:srgbClr val="009900"/>
                </a:solidFill>
                <a:latin typeface="Times New Roman" pitchFamily="18" charset="0"/>
                <a:ea typeface="新細明體" pitchFamily="18" charset="-120"/>
              </a:rPr>
              <a:t>conversion of stored fatty acids to carbohydrate</a:t>
            </a:r>
          </a:p>
          <a:p>
            <a:pPr algn="just">
              <a:lnSpc>
                <a:spcPct val="80000"/>
              </a:lnSpc>
            </a:pP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Stored fatty acid disassembly produces acetyl CoA &amp; it condenses with oxaloacetate to form citrate </a:t>
            </a:r>
          </a:p>
          <a:p>
            <a:pPr algn="just">
              <a:lnSpc>
                <a:spcPct val="80000"/>
              </a:lnSpc>
            </a:pP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Citrate is then converted to glucose by a series of </a:t>
            </a:r>
            <a:r>
              <a:rPr lang="en-US" altLang="zh-TW" dirty="0" err="1">
                <a:latin typeface="Times New Roman" pitchFamily="18" charset="0"/>
                <a:ea typeface="新細明體" pitchFamily="18" charset="-120"/>
              </a:rPr>
              <a:t>glyoxylate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 cycle enzymes found in </a:t>
            </a:r>
            <a:r>
              <a:rPr lang="en-US" altLang="zh-TW" dirty="0" err="1">
                <a:latin typeface="Times New Roman" pitchFamily="18" charset="0"/>
                <a:ea typeface="新細明體" pitchFamily="18" charset="-120"/>
              </a:rPr>
              <a:t>glyoxysomes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</a:rPr>
              <a:t> </a:t>
            </a:r>
          </a:p>
          <a:p>
            <a:pPr lvl="1"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70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Structure of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571612"/>
            <a:ext cx="8929686" cy="5072098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Lysosomes are surrounded by a single membrane unique in composition.</a:t>
            </a:r>
          </a:p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membrane contains highly glycosylated lysosomal associated membrane proteins (LAMP) and lysosomal integral membrane proteins (LIMP).</a:t>
            </a:r>
          </a:p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That constitute about 50% of all lysosomal membrane proteins.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/>
          <p:cNvGrpSpPr>
            <a:grpSpLocks/>
          </p:cNvGrpSpPr>
          <p:nvPr/>
        </p:nvGrpSpPr>
        <p:grpSpPr bwMode="auto">
          <a:xfrm>
            <a:off x="1066800" y="0"/>
            <a:ext cx="7786688" cy="6858000"/>
            <a:chOff x="720" y="38"/>
            <a:chExt cx="4857" cy="4172"/>
          </a:xfrm>
        </p:grpSpPr>
        <p:pic>
          <p:nvPicPr>
            <p:cNvPr id="199683" name="Picture 3" descr="f14A-02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936"/>
              <a:ext cx="1977" cy="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84" name="Picture 4" descr="f14A-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"/>
              <a:ext cx="4575" cy="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84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Cont...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LAMPs and LIMPs form a coat on the inner surface of the membrane, and are thought to protect the membrane from attack by the numerous hydrolytic enzymes retained within lysosomes.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The lysosomal membrane also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harbours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a proton pump that utilizes the energy from ATP hydrolysis to pump </a:t>
            </a:r>
            <a:r>
              <a:rPr lang="en-US" sz="3200" dirty="0" smtClean="0"/>
              <a:t>H</a:t>
            </a:r>
            <a:r>
              <a:rPr lang="en-US" sz="3200" baseline="30000" dirty="0" smtClean="0"/>
              <a:t>+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into the lumen, there by creating the acidic pH characteristic of lysosomes.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8858280" cy="4900634"/>
          </a:xfrm>
        </p:spPr>
        <p:txBody>
          <a:bodyPr>
            <a:noAutofit/>
          </a:bodyPr>
          <a:lstStyle/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The primary function of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is degradation of extra and intra cellular material. </a:t>
            </a: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For this purpose,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are filled with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hydrolases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 Which may contain about 40 varieties of enzymes. </a:t>
            </a: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The lysosomal enzymes are classified into Several types namely.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Proteases, which digest proteins. </a:t>
            </a:r>
          </a:p>
          <a:p>
            <a:pPr algn="just"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Lipase, which digests lipids.</a:t>
            </a:r>
          </a:p>
          <a:p>
            <a:pPr algn="just"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Amylase, which digest carbohydrates (e.g., sugars). </a:t>
            </a:r>
          </a:p>
          <a:p>
            <a:pPr algn="just"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Nucleases, which digest nucleic acids.</a:t>
            </a:r>
          </a:p>
          <a:p>
            <a:pPr algn="just"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phosphoric acid monoesters.</a:t>
            </a:r>
          </a:p>
          <a:p>
            <a:pPr algn="just">
              <a:lnSpc>
                <a:spcPct val="170000"/>
              </a:lnSpc>
            </a:pPr>
            <a:endParaRPr lang="en-US" dirty="0" smtClean="0"/>
          </a:p>
          <a:p>
            <a:pPr algn="just">
              <a:lnSpc>
                <a:spcPct val="170000"/>
              </a:lnSpc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Cont...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lysosomal enzymes are collectively called as hydrolases.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hydrolases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cleavage of substrates by the addition of a water molecules.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Most of the lysosomal enzymes function in the acid medium.</a:t>
            </a:r>
          </a:p>
          <a:p>
            <a:pPr algn="just"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Hence they are called as acid hydrolases.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Cont...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6929486" cy="5286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6274378"/>
            <a:ext cx="1571636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893</TotalTime>
  <Words>769</Words>
  <Application>Microsoft Office PowerPoint</Application>
  <PresentationFormat>On-screen Show (4:3)</PresentationFormat>
  <Paragraphs>104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Introduction</vt:lpstr>
      <vt:lpstr>Cont...</vt:lpstr>
      <vt:lpstr>Structure of Lysosome</vt:lpstr>
      <vt:lpstr>Cont...</vt:lpstr>
      <vt:lpstr>Cont...</vt:lpstr>
      <vt:lpstr>Cont...</vt:lpstr>
      <vt:lpstr>Cont...</vt:lpstr>
      <vt:lpstr>Cont...</vt:lpstr>
      <vt:lpstr>Cont...</vt:lpstr>
      <vt:lpstr>Lysosome Production</vt:lpstr>
      <vt:lpstr>PowerPoint Presentation</vt:lpstr>
      <vt:lpstr>TYPES</vt:lpstr>
      <vt:lpstr>Cont...</vt:lpstr>
      <vt:lpstr>Function: </vt:lpstr>
      <vt:lpstr> Heterophagy </vt:lpstr>
      <vt:lpstr>Program cell death</vt:lpstr>
      <vt:lpstr>Cont...</vt:lpstr>
      <vt:lpstr> Autophagy </vt:lpstr>
      <vt:lpstr>Autolysis </vt:lpstr>
      <vt:lpstr>PowerPoint Presentation</vt:lpstr>
      <vt:lpstr> Fertilization</vt:lpstr>
      <vt:lpstr>PowerPoint Presentation</vt:lpstr>
      <vt:lpstr>Chromosomal damage</vt:lpstr>
      <vt:lpstr>Peroxisomes</vt:lpstr>
      <vt:lpstr>Peroxisomes</vt:lpstr>
      <vt:lpstr>Peroxisomes</vt:lpstr>
      <vt:lpstr>Peroxisomes</vt:lpstr>
      <vt:lpstr>Glyoxysomes</vt:lpstr>
      <vt:lpstr>Glyoxysomes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Mukhtar</dc:creator>
  <cp:lastModifiedBy>Khalid</cp:lastModifiedBy>
  <cp:revision>91</cp:revision>
  <dcterms:created xsi:type="dcterms:W3CDTF">2014-12-20T16:47:39Z</dcterms:created>
  <dcterms:modified xsi:type="dcterms:W3CDTF">2015-05-27T03:59:27Z</dcterms:modified>
</cp:coreProperties>
</file>