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9" r:id="rId4"/>
    <p:sldId id="264" r:id="rId5"/>
    <p:sldId id="258" r:id="rId6"/>
    <p:sldId id="261" r:id="rId7"/>
    <p:sldId id="262" r:id="rId8"/>
    <p:sldId id="274" r:id="rId9"/>
    <p:sldId id="269" r:id="rId10"/>
    <p:sldId id="263" r:id="rId11"/>
    <p:sldId id="265" r:id="rId12"/>
    <p:sldId id="275" r:id="rId13"/>
    <p:sldId id="276" r:id="rId14"/>
    <p:sldId id="260" r:id="rId15"/>
    <p:sldId id="266" r:id="rId16"/>
    <p:sldId id="267" r:id="rId17"/>
    <p:sldId id="268" r:id="rId18"/>
    <p:sldId id="270" r:id="rId19"/>
    <p:sldId id="272" r:id="rId20"/>
    <p:sldId id="273" r:id="rId21"/>
    <p:sldId id="271" r:id="rId22"/>
    <p:sldId id="283" r:id="rId23"/>
    <p:sldId id="284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63" d="100"/>
          <a:sy n="63" d="100"/>
        </p:scale>
        <p:origin x="-158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3CCF-B013-49F2-B696-E37692107B5D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3DA6-2CDF-40AA-B9C9-987F148DD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DA6-2CDF-40AA-B9C9-987F148DD3E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DA6-2CDF-40AA-B9C9-987F148DD3E0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90B83-5870-4912-A6EC-C911BDF128E8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BD8C2-0AD1-470F-B871-87F6D2F9B9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01000" cy="116205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5400" b="1" u="sng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ENDOPLASMIC RETICULUM</a:t>
            </a:r>
            <a:endParaRPr lang="en-US" sz="5400" b="1" u="sng" dirty="0"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8" name="Picture 2" descr="http://www.glogster.com/media/4/12/79/0/12790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211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763000" cy="5791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Molecular structure </a:t>
            </a:r>
          </a:p>
          <a:p>
            <a:r>
              <a:rPr lang="en-US" dirty="0" smtClean="0"/>
              <a:t>The membrane of ER are composed of two layers of phospholipid molecules sandwiched by two layers of proteins molecules like other membrane in the cell wall.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Types</a:t>
            </a:r>
          </a:p>
          <a:p>
            <a:r>
              <a:rPr lang="en-US" dirty="0" smtClean="0"/>
              <a:t>The endoplasmic reticulum is of two types:</a:t>
            </a:r>
          </a:p>
          <a:p>
            <a:pPr marL="0" indent="0">
              <a:buNone/>
            </a:pPr>
            <a:r>
              <a:rPr lang="en-US" dirty="0" smtClean="0"/>
              <a:t>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1-</a:t>
            </a:r>
            <a:r>
              <a:rPr lang="en-US" u="sng" dirty="0" smtClean="0">
                <a:solidFill>
                  <a:srgbClr val="C00000"/>
                </a:solidFill>
              </a:rPr>
              <a:t>Smooth endoplasmic reticulum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(SER)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2-</a:t>
            </a:r>
            <a:r>
              <a:rPr lang="en-US" u="sng" dirty="0">
                <a:solidFill>
                  <a:srgbClr val="C00000"/>
                </a:solidFill>
              </a:rPr>
              <a:t>R</a:t>
            </a:r>
            <a:r>
              <a:rPr lang="en-US" u="sng" dirty="0" smtClean="0">
                <a:solidFill>
                  <a:srgbClr val="C00000"/>
                </a:solidFill>
              </a:rPr>
              <a:t>ough endoplasmic reticulum  </a:t>
            </a:r>
            <a:r>
              <a:rPr lang="en-US" dirty="0"/>
              <a:t> </a:t>
            </a:r>
            <a:r>
              <a:rPr lang="en-US" dirty="0" smtClean="0"/>
              <a:t>(RER)</a:t>
            </a:r>
            <a:endParaRPr 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29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Endoplasmic Matrix</a:t>
            </a:r>
          </a:p>
          <a:p>
            <a:endParaRPr lang="en-US" dirty="0" smtClean="0"/>
          </a:p>
          <a:p>
            <a:r>
              <a:rPr lang="en-US" dirty="0" smtClean="0"/>
              <a:t>The space inside the tubules and vesicles is filled with a watery medium that is different from the fluid in the cytosol outside the ER.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Their walls are constructed of lipid bilayers membranes that contains large amount of proteins , similar to the cell membrane.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944562"/>
          </a:xfrm>
        </p:spPr>
        <p:txBody>
          <a:bodyPr/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Smooth  ER</a:t>
            </a:r>
            <a:endParaRPr lang="en-US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8486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Smooth ER  is an arrangement of tubules,vesicles and sacs.  </a:t>
            </a:r>
          </a:p>
          <a:p>
            <a:pPr algn="just"/>
            <a:r>
              <a:rPr lang="en-US" dirty="0" smtClean="0"/>
              <a:t>The size and structure of the SER varies between the cells.</a:t>
            </a:r>
          </a:p>
          <a:p>
            <a:pPr algn="just"/>
            <a:r>
              <a:rPr lang="en-US" dirty="0" smtClean="0"/>
              <a:t>The SER can change within a cells lifetime to allow the cell to adapt to changes in its function and requirements.</a:t>
            </a:r>
          </a:p>
          <a:p>
            <a:pPr algn="just"/>
            <a:r>
              <a:rPr lang="en-US" dirty="0" smtClean="0"/>
              <a:t>There are no ribosome’s attached to the membrane surface.</a:t>
            </a:r>
          </a:p>
          <a:p>
            <a:pPr algn="just"/>
            <a:r>
              <a:rPr lang="en-US" dirty="0" smtClean="0"/>
              <a:t>The SER is connected to the nuclear envelope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30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498080" cy="5562600"/>
          </a:xfrm>
        </p:spPr>
        <p:txBody>
          <a:bodyPr/>
          <a:lstStyle/>
          <a:p>
            <a:r>
              <a:rPr lang="en-US" dirty="0" smtClean="0"/>
              <a:t>The network of the SER allows there to be enough surface area for the action or storage of key enzymes or the products of the enzymes.</a:t>
            </a:r>
          </a:p>
          <a:p>
            <a:endParaRPr lang="en-US" dirty="0" smtClean="0"/>
          </a:p>
          <a:p>
            <a:r>
              <a:rPr lang="en-US" dirty="0" smtClean="0"/>
              <a:t>The SER is less stable.</a:t>
            </a:r>
          </a:p>
          <a:p>
            <a:endParaRPr lang="en-US" dirty="0" smtClean="0"/>
          </a:p>
          <a:p>
            <a:r>
              <a:rPr lang="en-US" dirty="0" smtClean="0"/>
              <a:t>The SER is characteristic of cells in which synthesis of non-protein substances takes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458200" cy="6019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ENDOPLASMIC RETICULIM </a:t>
            </a:r>
            <a:r>
              <a:rPr lang="en-US" dirty="0" smtClean="0"/>
              <a:t>(RER)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surface of the RER is studded with </a:t>
            </a:r>
            <a:r>
              <a:rPr lang="en-US" i="1" dirty="0" smtClean="0"/>
              <a:t>ribosome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/>
              <a:t>giving it a rough appearance.</a:t>
            </a:r>
          </a:p>
          <a:p>
            <a:r>
              <a:rPr lang="en-US" dirty="0" smtClean="0"/>
              <a:t>It mainly consists of cisternae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membrane of the RER forms </a:t>
            </a:r>
            <a:r>
              <a:rPr lang="en-US" b="1" dirty="0" smtClean="0"/>
              <a:t>large double membrane sheets</a:t>
            </a:r>
            <a:r>
              <a:rPr lang="en-US" b="1" u="sng" dirty="0" smtClean="0"/>
              <a:t> </a:t>
            </a:r>
          </a:p>
          <a:p>
            <a:r>
              <a:rPr lang="en-US" dirty="0"/>
              <a:t>W</a:t>
            </a:r>
            <a:r>
              <a:rPr lang="en-US" dirty="0" smtClean="0"/>
              <a:t>hich is located near and continuous with the outer layer of the </a:t>
            </a:r>
            <a:r>
              <a:rPr lang="en-US" i="1" dirty="0" smtClean="0"/>
              <a:t>nuclear envelope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RER is very </a:t>
            </a:r>
            <a:r>
              <a:rPr lang="en-US" dirty="0" smtClean="0"/>
              <a:t>imp</a:t>
            </a:r>
            <a:r>
              <a:rPr lang="en-US" dirty="0" smtClean="0"/>
              <a:t>. in the </a:t>
            </a:r>
            <a:r>
              <a:rPr lang="en-US" b="1" dirty="0" smtClean="0"/>
              <a:t>synthesis and packaging </a:t>
            </a:r>
            <a:r>
              <a:rPr lang="en-US" dirty="0" smtClean="0"/>
              <a:t>of proteins e:g, Russell’s bodies of plasma, </a:t>
            </a:r>
            <a:r>
              <a:rPr lang="en-US" dirty="0" err="1" smtClean="0"/>
              <a:t>nissel’s</a:t>
            </a:r>
            <a:r>
              <a:rPr lang="en-US" dirty="0" smtClean="0"/>
              <a:t> granules of nerve cell</a:t>
            </a:r>
          </a:p>
          <a:p>
            <a:r>
              <a:rPr lang="en-US" dirty="0" smtClean="0"/>
              <a:t>Binding site of the ribosome on the RER is the </a:t>
            </a:r>
            <a:r>
              <a:rPr lang="en-US" i="1" dirty="0" smtClean="0"/>
              <a:t>translocon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8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 ribosomes bound to the RER at any one time are not a stable part of this organelles structure </a:t>
            </a:r>
          </a:p>
          <a:p>
            <a:r>
              <a:rPr lang="en-US" dirty="0"/>
              <a:t>B</a:t>
            </a:r>
            <a:r>
              <a:rPr lang="en-US" dirty="0" smtClean="0"/>
              <a:t>ecause ribosomes are constantly being bound and released from the membranes.</a:t>
            </a:r>
          </a:p>
          <a:p>
            <a:r>
              <a:rPr lang="en-US" dirty="0" smtClean="0"/>
              <a:t>Ribosomes only binds to the RER once a specific </a:t>
            </a:r>
            <a:r>
              <a:rPr lang="en-US" i="1" dirty="0" smtClean="0"/>
              <a:t>protein-nucleic acid complex </a:t>
            </a:r>
            <a:r>
              <a:rPr lang="en-US" dirty="0" smtClean="0"/>
              <a:t>forms in the cytosol.</a:t>
            </a:r>
          </a:p>
          <a:p>
            <a:r>
              <a:rPr lang="en-US" dirty="0" smtClean="0"/>
              <a:t>This special complex forms when a free ribosome begins translating the mRNA of a protein destined for the secretory pathway.</a:t>
            </a:r>
          </a:p>
          <a:p>
            <a:r>
              <a:rPr lang="en-US" dirty="0" smtClean="0"/>
              <a:t>The first 5-30 amino acid polymerized encode a single peptide, a molecular message that is recognized and bound by a </a:t>
            </a:r>
            <a:r>
              <a:rPr lang="en-US" dirty="0"/>
              <a:t>single recognition particle (SRP).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3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/>
              <a:t>The ribosomes that become attached to the endoplasmic reticulum synthesize all trans membrane proteins.</a:t>
            </a:r>
          </a:p>
          <a:p>
            <a:r>
              <a:rPr lang="en-US" dirty="0"/>
              <a:t>Most secreted proteins that are stored in the Golgi apparatus, lysosomes, and endosomes.</a:t>
            </a:r>
          </a:p>
          <a:p>
            <a:r>
              <a:rPr lang="en-US" dirty="0"/>
              <a:t>Translation pauses and the ribosomes complex binds to the RER </a:t>
            </a:r>
            <a:r>
              <a:rPr lang="en-US" dirty="0" smtClean="0"/>
              <a:t>translocon.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b="1" u="sng" dirty="0" smtClean="0"/>
              <a:t>Protein Transport</a:t>
            </a:r>
          </a:p>
          <a:p>
            <a:r>
              <a:rPr lang="en-US" dirty="0" smtClean="0"/>
              <a:t>As proteins are formed in the endoplasmic reticulum, they are transported through the tubules toward proteins of the SER that lie nearest to Golgi apparatus.</a:t>
            </a:r>
          </a:p>
          <a:p>
            <a:r>
              <a:rPr lang="en-US" dirty="0" smtClean="0"/>
              <a:t>At this point, small transport vesicles composed of small envelopes of smooth ER  continually break away and diffuse to the deepest layer of Golgi apparatus.</a:t>
            </a:r>
          </a:p>
          <a:p>
            <a:r>
              <a:rPr lang="en-US" dirty="0" smtClean="0"/>
              <a:t>Inside this vesicles are the synthesized proteins and other product from the ER present.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Transport vesicles</a:t>
            </a:r>
          </a:p>
          <a:p>
            <a:r>
              <a:rPr lang="en-US" dirty="0" smtClean="0"/>
              <a:t>They are surrounded by coating protein called COP I, COP II.(</a:t>
            </a:r>
            <a:r>
              <a:rPr lang="en-US" b="1" u="sng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at </a:t>
            </a:r>
            <a:r>
              <a:rPr lang="en-US" b="1" u="sng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rotein complex)</a:t>
            </a:r>
          </a:p>
          <a:p>
            <a:r>
              <a:rPr lang="en-US" dirty="0" smtClean="0"/>
              <a:t>COP II targets vesicles to the </a:t>
            </a:r>
            <a:r>
              <a:rPr lang="en-US" dirty="0"/>
              <a:t>Golgi apparatus.</a:t>
            </a:r>
          </a:p>
          <a:p>
            <a:r>
              <a:rPr lang="en-US" dirty="0" smtClean="0"/>
              <a:t>Transport </a:t>
            </a:r>
            <a:r>
              <a:rPr lang="en-US" dirty="0"/>
              <a:t>proteins from the RER to Golgi apparatus.</a:t>
            </a:r>
          </a:p>
          <a:p>
            <a:r>
              <a:rPr lang="en-US" dirty="0"/>
              <a:t>This process is termed as anterograde transport.</a:t>
            </a:r>
          </a:p>
          <a:p>
            <a:r>
              <a:rPr lang="en-US" dirty="0"/>
              <a:t>COP I transports proteins from the </a:t>
            </a:r>
            <a:r>
              <a:rPr lang="en-US" dirty="0" err="1"/>
              <a:t>cis</a:t>
            </a:r>
            <a:r>
              <a:rPr lang="en-US" dirty="0"/>
              <a:t> end of the Golgi complex back to the RER.</a:t>
            </a:r>
          </a:p>
          <a:p>
            <a:r>
              <a:rPr lang="en-US" dirty="0"/>
              <a:t>This process is termed as retrograde transport.</a:t>
            </a:r>
          </a:p>
        </p:txBody>
      </p:sp>
    </p:spTree>
    <p:extLst>
      <p:ext uri="{BB962C8B-B14F-4D97-AF65-F5344CB8AC3E}">
        <p14:creationId xmlns:p14="http://schemas.microsoft.com/office/powerpoint/2010/main" val="35207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458200" cy="547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86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 the year 1945</a:t>
            </a:r>
            <a:r>
              <a:rPr lang="en-US" u="sng" dirty="0" smtClean="0"/>
              <a:t>- </a:t>
            </a:r>
            <a:r>
              <a:rPr lang="en-US" dirty="0" smtClean="0"/>
              <a:t>The lace like membranes of the endoplasmic reticulum were first seen in the cytoplasm of chick embryo cells. </a:t>
            </a:r>
          </a:p>
          <a:p>
            <a:r>
              <a:rPr lang="en-US" dirty="0" smtClean="0"/>
              <a:t>These are membrane bound channels, seen in the form of a network of delicate strands and vesicles in the cytoplasm.</a:t>
            </a:r>
          </a:p>
          <a:p>
            <a:r>
              <a:rPr lang="en-US" dirty="0" smtClean="0"/>
              <a:t>These are single  membrane cell organelles.</a:t>
            </a:r>
          </a:p>
          <a:p>
            <a:r>
              <a:rPr lang="en-US" dirty="0" smtClean="0"/>
              <a:t>These form an interconnected network of tubules, vesicles and cisternae with in cells.</a:t>
            </a:r>
          </a:p>
          <a:p>
            <a:r>
              <a:rPr lang="en-US" dirty="0" smtClean="0"/>
              <a:t>ER are considered as one of the components of cytoskeleton along with microtubules,microfilaments and intermediate filaments.</a:t>
            </a:r>
          </a:p>
          <a:p>
            <a:r>
              <a:rPr lang="en-US" dirty="0" smtClean="0"/>
              <a:t>These are first of all observed </a:t>
            </a:r>
            <a:r>
              <a:rPr lang="en-US" i="1" dirty="0" smtClean="0"/>
              <a:t>by Porter, Claude and Full am in (1945) as a network. </a:t>
            </a:r>
            <a:endParaRPr lang="en-US" i="1" dirty="0"/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term ”Endoplasmic reticulum” was first used by </a:t>
            </a:r>
            <a:r>
              <a:rPr lang="en-US" b="1" dirty="0" smtClean="0"/>
              <a:t>Porter and Fullman (1952)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34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0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Second method of transport out of the endoplasmic reticulum involves areas called </a:t>
            </a:r>
            <a:r>
              <a:rPr lang="en-US" dirty="0"/>
              <a:t>membrane contact sites.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Where membranes of the endoplasmic reticulum and other organelles are held together , allowing the transfer of lipid and other small molecules.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b="1" u="sng" dirty="0" smtClean="0"/>
              <a:t>FUNCTION OF RER-</a:t>
            </a:r>
          </a:p>
          <a:p>
            <a:r>
              <a:rPr lang="en-US" i="1" u="sng" dirty="0" smtClean="0"/>
              <a:t>Surface for Ribosomes- </a:t>
            </a:r>
            <a:r>
              <a:rPr lang="en-US" dirty="0" smtClean="0"/>
              <a:t>The RER provides space and ribophorins for the attachment of ribosomes to itself.</a:t>
            </a:r>
          </a:p>
          <a:p>
            <a:r>
              <a:rPr lang="en-US" u="sng" dirty="0" smtClean="0"/>
              <a:t>Surface for protein synthesis</a:t>
            </a:r>
          </a:p>
          <a:p>
            <a:r>
              <a:rPr lang="en-US" i="1" u="sng" dirty="0" smtClean="0"/>
              <a:t>Formation of Glycoprotein- </a:t>
            </a:r>
            <a:r>
              <a:rPr lang="en-US" dirty="0" smtClean="0"/>
              <a:t>Linking of sugars to for glycoprotein starts in the RER and is completed in Golgi complex.</a:t>
            </a:r>
          </a:p>
          <a:p>
            <a:r>
              <a:rPr lang="en-US" dirty="0" smtClean="0"/>
              <a:t> </a:t>
            </a:r>
            <a:r>
              <a:rPr lang="en-US" i="1" u="sng" dirty="0" smtClean="0"/>
              <a:t>Synthesis of precursors- </a:t>
            </a:r>
            <a:r>
              <a:rPr lang="en-US" dirty="0" smtClean="0"/>
              <a:t>The RER produce enzyme precursors for the formation of lysosomes by Golgi Complex.</a:t>
            </a:r>
          </a:p>
          <a:p>
            <a:r>
              <a:rPr lang="en-US" dirty="0" smtClean="0"/>
              <a:t> </a:t>
            </a:r>
            <a:r>
              <a:rPr lang="en-US" i="1" u="sng" dirty="0" smtClean="0"/>
              <a:t>Smooth ER formation- </a:t>
            </a:r>
            <a:r>
              <a:rPr lang="en-US" dirty="0" smtClean="0"/>
              <a:t>The RER gives rise to the smooth ER by loss of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9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88" y="499089"/>
            <a:ext cx="4896544" cy="63506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IN" sz="3200" b="1" u="sng" dirty="0" smtClean="0"/>
              <a:t>FUNCTION OF SER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/>
          </a:p>
          <a:p>
            <a:r>
              <a:rPr lang="en-IN" sz="2400" dirty="0"/>
              <a:t> The smooth endoplasmic reticulum lacks ribosomes </a:t>
            </a:r>
            <a:r>
              <a:rPr lang="en-IN" sz="2400" dirty="0" smtClean="0"/>
              <a:t>and   functions in</a:t>
            </a:r>
            <a:r>
              <a:rPr lang="en-IN" sz="2400" dirty="0"/>
              <a:t> lipid metabolism, carbohydrate metabolism, and </a:t>
            </a:r>
            <a:r>
              <a:rPr lang="en-IN" sz="2400" dirty="0" smtClean="0"/>
              <a:t>detoxification and </a:t>
            </a:r>
            <a:r>
              <a:rPr lang="en-IN" sz="2400" dirty="0"/>
              <a:t>is especially abundant in mammalian liver and gonad cells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It also synthesizes</a:t>
            </a:r>
            <a:r>
              <a:rPr lang="en-IN" sz="2400" dirty="0"/>
              <a:t>  </a:t>
            </a:r>
            <a:r>
              <a:rPr lang="en-IN" sz="2400" dirty="0" smtClean="0"/>
              <a:t>phospholipids. </a:t>
            </a:r>
            <a:r>
              <a:rPr lang="en-IN" sz="2400" dirty="0"/>
              <a:t>Cells which secrete these </a:t>
            </a:r>
            <a:r>
              <a:rPr lang="en-IN" sz="2400" dirty="0" smtClean="0"/>
              <a:t>products</a:t>
            </a:r>
            <a:r>
              <a:rPr lang="en-IN" sz="2400" dirty="0"/>
              <a:t>, </a:t>
            </a:r>
            <a:r>
              <a:rPr lang="en-IN" sz="2400" dirty="0" smtClean="0"/>
              <a:t>such </a:t>
            </a:r>
            <a:r>
              <a:rPr lang="en-IN" sz="2400" dirty="0"/>
              <a:t>as those in the </a:t>
            </a:r>
            <a:r>
              <a:rPr lang="en-IN" sz="2400" dirty="0" smtClean="0"/>
              <a:t>testes</a:t>
            </a:r>
            <a:r>
              <a:rPr lang="en-IN" sz="2400" dirty="0"/>
              <a:t>, ovaries, and skin oil glands have a great deal of smooth endoplasmic reticulum</a:t>
            </a:r>
            <a:r>
              <a:rPr lang="en-IN" sz="2400" dirty="0" smtClean="0"/>
              <a:t>.</a:t>
            </a:r>
          </a:p>
          <a:p>
            <a:pPr>
              <a:buNone/>
            </a:pPr>
            <a:endParaRPr lang="en-IN" sz="2400" dirty="0" smtClean="0"/>
          </a:p>
          <a:p>
            <a:endParaRPr lang="en-IN" sz="2400" dirty="0"/>
          </a:p>
        </p:txBody>
      </p:sp>
      <p:pic>
        <p:nvPicPr>
          <p:cNvPr id="6" name="Content Placeholder 5" descr="s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4038600" cy="4608512"/>
          </a:xfrm>
        </p:spPr>
      </p:pic>
    </p:spTree>
    <p:extLst>
      <p:ext uri="{BB962C8B-B14F-4D97-AF65-F5344CB8AC3E}">
        <p14:creationId xmlns:p14="http://schemas.microsoft.com/office/powerpoint/2010/main" val="22264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en-IN" dirty="0" smtClean="0"/>
              <a:t>Detoxification-The SER brings about detoxification in the liver , i.e., converts harmful materials(drugs, poisons) into harmless ones for excretion by the cell.</a:t>
            </a:r>
          </a:p>
          <a:p>
            <a:r>
              <a:rPr lang="en-IN" dirty="0" smtClean="0"/>
              <a:t>Formation of organelles- The SER produces Golgi apparatus , lysosomes and vacuoles.</a:t>
            </a:r>
          </a:p>
          <a:p>
            <a:r>
              <a:rPr lang="en-IN" dirty="0" smtClean="0"/>
              <a:t>It also carries out the attachment of receptors on cell membrane proteins and steroid metabolism.</a:t>
            </a:r>
          </a:p>
          <a:p>
            <a:r>
              <a:rPr lang="en-IN" dirty="0"/>
              <a:t> In muscle cells, it regulates calcium ion </a:t>
            </a:r>
            <a:r>
              <a:rPr lang="en-IN" dirty="0" smtClean="0"/>
              <a:t>concentration</a:t>
            </a:r>
          </a:p>
          <a:p>
            <a:r>
              <a:rPr lang="en-IN" dirty="0"/>
              <a:t>The smooth endoplasmic reticulum also contains the enzyme glucose-6-phosphatase, which converts glucose-6-phosphate to glucose, a step in </a:t>
            </a:r>
            <a:r>
              <a:rPr lang="en-IN" dirty="0" smtClean="0"/>
              <a:t>gluconeogenesis.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1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94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3600" u="sng" dirty="0" smtClean="0"/>
              <a:t>Location</a:t>
            </a:r>
          </a:p>
          <a:p>
            <a:r>
              <a:rPr lang="en-US" dirty="0" smtClean="0"/>
              <a:t>Present in almost all eukaryotic cell.</a:t>
            </a:r>
          </a:p>
          <a:p>
            <a:r>
              <a:rPr lang="en-US" dirty="0" smtClean="0"/>
              <a:t>These </a:t>
            </a:r>
            <a:r>
              <a:rPr lang="en-US" dirty="0"/>
              <a:t>are found to be absent in mature </a:t>
            </a:r>
            <a:r>
              <a:rPr lang="en-US" dirty="0" smtClean="0"/>
              <a:t>erythrocytes,ova,embryonic cells </a:t>
            </a:r>
            <a:r>
              <a:rPr lang="en-US" dirty="0"/>
              <a:t>and prokaryotes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ER often occupies most of the cytoplasm.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3600" u="sng" dirty="0" smtClean="0"/>
              <a:t>Amount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ER varies in amount from cell to cell. In spermatocytes, it is represented by a few vacuoles only.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the cells of adipose tissue, it is quite simple, having the form of a few tubules.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cells that are actively synthesizing proteins, such as liver and pancreatic cells and fibroblast, have abundant 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Endoplasmic reticulum forms 30-60 % of the total membrane in a cell.</a:t>
            </a:r>
          </a:p>
          <a:p>
            <a:pPr marL="0" indent="0">
              <a:buNone/>
            </a:pPr>
            <a:endParaRPr lang="en-US" sz="4000" u="sng" dirty="0" smtClean="0"/>
          </a:p>
        </p:txBody>
      </p:sp>
    </p:spTree>
    <p:extLst>
      <p:ext uri="{BB962C8B-B14F-4D97-AF65-F5344CB8AC3E}">
        <p14:creationId xmlns:p14="http://schemas.microsoft.com/office/powerpoint/2010/main" val="33772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334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Origin of endoplasmic reticulum</a:t>
            </a:r>
          </a:p>
          <a:p>
            <a:r>
              <a:rPr lang="en-US" dirty="0" smtClean="0"/>
              <a:t>At present manner of origin of the endoplasmic is not definitely known. The most concrete hypothesis is that the </a:t>
            </a:r>
            <a:r>
              <a:rPr lang="en-US" b="1" dirty="0" smtClean="0"/>
              <a:t>ER is “budded” off from the nuclear envelope (wischnitzer, 1974)</a:t>
            </a:r>
            <a:r>
              <a:rPr lang="en-US" b="1" u="sng" dirty="0" smtClean="0"/>
              <a:t>.</a:t>
            </a:r>
          </a:p>
          <a:p>
            <a:endParaRPr lang="en-US" b="1" u="sng" dirty="0" smtClean="0"/>
          </a:p>
          <a:p>
            <a:r>
              <a:rPr lang="en-US" dirty="0" smtClean="0"/>
              <a:t>The ER appears to arise from the outer membrane of the nuclear envelope by out folding , or from the plasma membrane by in folding.</a:t>
            </a:r>
          </a:p>
          <a:p>
            <a:endParaRPr lang="en-US" dirty="0" smtClean="0"/>
          </a:p>
          <a:p>
            <a:r>
              <a:rPr lang="en-US" dirty="0" smtClean="0"/>
              <a:t>The smooth ER seem to arise from the rough ER by detachment of ribosomes.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two basic morphological types of ER namely RER and SER.</a:t>
            </a:r>
          </a:p>
          <a:p>
            <a:r>
              <a:rPr lang="en-US" dirty="0" smtClean="0"/>
              <a:t>The ER membrane is thinner (50 Ǻ) than that of plasma membrane (80-100Ǻ thick)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ndoplasmicreticulumfig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396776"/>
            <a:ext cx="4343400" cy="309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/>
              <a:t>PHYSICAL STRUCTURE-</a:t>
            </a:r>
          </a:p>
          <a:p>
            <a:r>
              <a:rPr lang="en-US" dirty="0" smtClean="0"/>
              <a:t>The ER is 3-dimensional network of intracellular. It is formed of three types of element: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1-Cisternae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2-Tubules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3-Vesicles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Cisternae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sz="2800" dirty="0" smtClean="0"/>
              <a:t>These are </a:t>
            </a:r>
            <a:r>
              <a:rPr lang="en-US" sz="2800" u="sng" dirty="0" smtClean="0"/>
              <a:t>flattened</a:t>
            </a:r>
            <a:r>
              <a:rPr lang="en-US" sz="2800" dirty="0" smtClean="0"/>
              <a:t> , </a:t>
            </a:r>
            <a:r>
              <a:rPr lang="en-US" sz="2800" u="sng" dirty="0" smtClean="0"/>
              <a:t>unbranched</a:t>
            </a:r>
            <a:r>
              <a:rPr lang="en-US" sz="2800" dirty="0" smtClean="0"/>
              <a:t>, </a:t>
            </a:r>
            <a:r>
              <a:rPr lang="en-US" sz="2800" u="sng" dirty="0" smtClean="0"/>
              <a:t>sac-like element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lie in stacks parallel to one another.</a:t>
            </a:r>
          </a:p>
          <a:p>
            <a:r>
              <a:rPr lang="en-US" sz="2800" dirty="0" smtClean="0"/>
              <a:t>They bear ribosomes on the surface that, therefore, appears rough.</a:t>
            </a:r>
          </a:p>
          <a:p>
            <a:r>
              <a:rPr lang="en-US" sz="2800" dirty="0" smtClean="0"/>
              <a:t>It contain glycoproteins named </a:t>
            </a:r>
            <a:r>
              <a:rPr lang="en-US" sz="2800" i="1" dirty="0" err="1" smtClean="0"/>
              <a:t>ribophorin</a:t>
            </a:r>
            <a:r>
              <a:rPr lang="en-US" sz="2800" i="1" dirty="0" smtClean="0"/>
              <a:t>-I</a:t>
            </a:r>
            <a:r>
              <a:rPr lang="en-US" sz="2800" dirty="0" smtClean="0"/>
              <a:t> &amp; </a:t>
            </a:r>
            <a:r>
              <a:rPr lang="en-US" sz="2800" i="1" dirty="0" err="1" smtClean="0"/>
              <a:t>ribophorin</a:t>
            </a:r>
            <a:r>
              <a:rPr lang="en-US" sz="2800" i="1" dirty="0" smtClean="0"/>
              <a:t>-II</a:t>
            </a:r>
            <a:r>
              <a:rPr lang="en-US" sz="2800" dirty="0" smtClean="0"/>
              <a:t> that bind the ribosomes.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Tubules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dirty="0" smtClean="0"/>
              <a:t>These are </a:t>
            </a:r>
            <a:r>
              <a:rPr lang="en-US" u="sng" dirty="0" smtClean="0"/>
              <a:t>irregular branching</a:t>
            </a:r>
            <a:r>
              <a:rPr lang="en-US" dirty="0" smtClean="0"/>
              <a:t> element  which form a network along with other element.</a:t>
            </a:r>
          </a:p>
          <a:p>
            <a:r>
              <a:rPr lang="en-US" dirty="0" smtClean="0"/>
              <a:t>These are often free of ribosomes.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u="sng" dirty="0" smtClean="0"/>
              <a:t>Vesicles</a:t>
            </a:r>
            <a:r>
              <a:rPr lang="en-US" sz="3200" dirty="0" smtClean="0"/>
              <a:t>-</a:t>
            </a:r>
            <a:endParaRPr lang="en-US" sz="3200" b="1" u="sng" dirty="0" smtClean="0"/>
          </a:p>
          <a:p>
            <a:r>
              <a:rPr lang="en-US" dirty="0" smtClean="0"/>
              <a:t>These are </a:t>
            </a:r>
            <a:r>
              <a:rPr lang="en-US" u="sng" dirty="0" smtClean="0"/>
              <a:t>oval and rounded </a:t>
            </a:r>
            <a:r>
              <a:rPr lang="en-US" dirty="0" smtClean="0"/>
              <a:t>,</a:t>
            </a:r>
            <a:r>
              <a:rPr lang="en-US" u="sng" dirty="0" smtClean="0"/>
              <a:t>vacuole</a:t>
            </a:r>
            <a:r>
              <a:rPr lang="en-US" dirty="0" smtClean="0"/>
              <a:t> like element.</a:t>
            </a:r>
          </a:p>
          <a:p>
            <a:r>
              <a:rPr lang="en-US" dirty="0" smtClean="0"/>
              <a:t>These are also free of ribosomes.</a:t>
            </a:r>
          </a:p>
          <a:p>
            <a:r>
              <a:rPr lang="en-US" dirty="0" smtClean="0"/>
              <a:t>All the element of ER freely communicates with one another, and contain a fluid called endoplasmic matrix, in the ER lumen.</a:t>
            </a:r>
          </a:p>
          <a:p>
            <a:r>
              <a:rPr lang="en-US" dirty="0" smtClean="0"/>
              <a:t>These matrix is </a:t>
            </a:r>
            <a:r>
              <a:rPr lang="en-US" u="sng" dirty="0" smtClean="0"/>
              <a:t>different from cytoplasmic matrix outside the ER</a:t>
            </a:r>
          </a:p>
          <a:p>
            <a:r>
              <a:rPr lang="en-US" dirty="0" smtClean="0"/>
              <a:t>The ER may pass from one cell to another through the </a:t>
            </a:r>
            <a:r>
              <a:rPr lang="en-US" b="1" u="sng" dirty="0" smtClean="0"/>
              <a:t>plasmodesmata</a:t>
            </a:r>
            <a:r>
              <a:rPr lang="en-US" dirty="0" smtClean="0"/>
              <a:t> in the form of </a:t>
            </a:r>
            <a:r>
              <a:rPr lang="en-US" b="1" u="sng" dirty="0" smtClean="0"/>
              <a:t>desmotubules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na55\Desktop\IMG_20140126_232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1"/>
            <a:ext cx="8458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5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1270</Words>
  <Application>Microsoft Office PowerPoint</Application>
  <PresentationFormat>On-screen Show (4:3)</PresentationFormat>
  <Paragraphs>124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ENDOPLASMIC RETICULUM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Smooth  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ENDOPLASMIC RETICULUM</dc:title>
  <dc:creator>abc</dc:creator>
  <cp:lastModifiedBy>Khalid</cp:lastModifiedBy>
  <cp:revision>32</cp:revision>
  <dcterms:created xsi:type="dcterms:W3CDTF">2014-01-24T12:32:15Z</dcterms:created>
  <dcterms:modified xsi:type="dcterms:W3CDTF">2015-04-30T06:04:01Z</dcterms:modified>
</cp:coreProperties>
</file>