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327" r:id="rId2"/>
    <p:sldId id="329" r:id="rId3"/>
    <p:sldId id="323" r:id="rId4"/>
    <p:sldId id="322" r:id="rId5"/>
    <p:sldId id="321" r:id="rId6"/>
    <p:sldId id="320" r:id="rId7"/>
    <p:sldId id="308" r:id="rId8"/>
    <p:sldId id="264" r:id="rId9"/>
    <p:sldId id="311" r:id="rId10"/>
    <p:sldId id="326" r:id="rId11"/>
    <p:sldId id="288" r:id="rId12"/>
    <p:sldId id="289" r:id="rId13"/>
    <p:sldId id="307" r:id="rId14"/>
    <p:sldId id="310" r:id="rId15"/>
    <p:sldId id="305" r:id="rId16"/>
    <p:sldId id="292" r:id="rId17"/>
    <p:sldId id="306" r:id="rId18"/>
    <p:sldId id="297" r:id="rId19"/>
    <p:sldId id="31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22C462-4BFB-4EB2-B937-9724E69444B0}" type="datetimeFigureOut">
              <a:rPr lang="en-US" smtClean="0"/>
              <a:pPr/>
              <a:t>11/14/2014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A21E8D-F388-4F33-B3AF-60213CB3AE4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3F433D-0719-4350-8325-70079222D87C}"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3F433D-0719-4350-8325-70079222D87C}"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3F433D-0719-4350-8325-70079222D87C}"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480148-D60C-4805-880A-D5731D0F9CC0}" type="slidenum">
              <a:rPr lang="en-US"/>
              <a:pPr/>
              <a:t>16</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en-US" b="1" dirty="0"/>
              <a:t>Blood sugar levels are dependent upon glucose uptake after meals and hepatic release of glucose between meals.   The sugar released from the liver comes either from stored glycogen or production of glucose from lactate and amino acids.  This production of glucose is largely responsible for stabilization of postprandial blood sugar levels.  The hyperglycemia noted in type 2 diabetes partially results from lack of control over hepatic glucose formation due to resistance to insulin.  It has recently become clear that part of this insulin effect occurs indirectly through insulin-sensitive receptors in the brain (more precisely, in the hypothalamus).    </a:t>
            </a:r>
            <a:r>
              <a:rPr lang="en-US" dirty="0"/>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1171D-B262-49C7-B67E-E939871268AE}" type="slidenum">
              <a:rPr lang="en-US"/>
              <a:pPr/>
              <a:t>18</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a:t>Note that this figure applies both to uncontrolled diabetes type I and severe uncontrolled diabetes type II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7FD005A-4F6A-4666-8B1F-92F11F3969C8}" type="slidenum">
              <a:rPr lang="en-GB"/>
              <a:pPr fontAlgn="base">
                <a:spcBef>
                  <a:spcPct val="0"/>
                </a:spcBef>
                <a:spcAft>
                  <a:spcPct val="0"/>
                </a:spcAft>
              </a:pPr>
              <a:t>19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C1829DFE-A6CD-4172-849D-3299AE1C578A}"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0F3019-6A93-A84F-A354-E527F4A8437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1829DFE-A6CD-4172-849D-3299AE1C578A}"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1829DFE-A6CD-4172-849D-3299AE1C578A}"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1829DFE-A6CD-4172-849D-3299AE1C57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9D9CF2C-ADF9-4B56-A544-3392CDD310A4}" type="datetimeFigureOut">
              <a:rPr lang="en-US" smtClean="0"/>
              <a:pPr/>
              <a:t>11/14/2014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1829DFE-A6CD-4172-849D-3299AE1C578A}"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9D9CF2C-ADF9-4B56-A544-3392CDD310A4}" type="datetimeFigureOut">
              <a:rPr lang="en-US" smtClean="0"/>
              <a:pPr/>
              <a:t>11/14/2014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1829DFE-A6CD-4172-849D-3299AE1C578A}"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9"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shahzad@uvas.edu.pk"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Insulin and </a:t>
            </a:r>
            <a:r>
              <a:rPr lang="en-US" smtClean="0"/>
              <a:t>Diabetes Mellitus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buNone/>
            </a:pPr>
            <a:endParaRPr lang="en-US" dirty="0" smtClean="0"/>
          </a:p>
          <a:p>
            <a:pPr algn="ctr">
              <a:buNone/>
            </a:pPr>
            <a:r>
              <a:rPr lang="en-US" sz="2000" dirty="0" smtClean="0">
                <a:latin typeface="Calibri" pitchFamily="34" charset="0"/>
              </a:rPr>
              <a:t>            Dr. M. Shahzad</a:t>
            </a:r>
          </a:p>
          <a:p>
            <a:pPr algn="ctr">
              <a:buNone/>
            </a:pPr>
            <a:r>
              <a:rPr lang="en-US" sz="2000" dirty="0" smtClean="0">
                <a:latin typeface="Calibri" pitchFamily="34" charset="0"/>
              </a:rPr>
              <a:t>          Dept. of Physiology</a:t>
            </a:r>
          </a:p>
          <a:p>
            <a:pPr algn="ctr">
              <a:buNone/>
            </a:pPr>
            <a:r>
              <a:rPr lang="en-US" sz="2000" dirty="0" smtClean="0">
                <a:latin typeface="Calibri" pitchFamily="34" charset="0"/>
              </a:rPr>
              <a:t>          </a:t>
            </a:r>
            <a:r>
              <a:rPr lang="en-US" sz="2000" dirty="0" smtClean="0">
                <a:latin typeface="Calibri" pitchFamily="34" charset="0"/>
                <a:hlinkClick r:id="rId2"/>
              </a:rPr>
              <a:t>m.shahzad@uvas.edu.pk</a:t>
            </a:r>
            <a:endParaRPr lang="en-US" sz="2000" dirty="0" smtClean="0">
              <a:latin typeface="Calibri" pitchFamily="34" charset="0"/>
            </a:endParaRPr>
          </a:p>
          <a:p>
            <a:pPr algn="ctr">
              <a:buNone/>
            </a:pPr>
            <a:r>
              <a:rPr lang="en-US" sz="1800" smtClean="0">
                <a:latin typeface="Calibri" pitchFamily="34" charset="0"/>
              </a:rPr>
              <a:t>            </a:t>
            </a:r>
            <a:endParaRPr lang="en-US" sz="1800"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848600" cy="1752600"/>
          </a:xfrm>
        </p:spPr>
        <p:txBody>
          <a:bodyPr>
            <a:normAutofit fontScale="90000"/>
          </a:bodyPr>
          <a:lstStyle/>
          <a:p>
            <a:r>
              <a:rPr lang="en-US" b="1" dirty="0" smtClean="0"/>
              <a:t>Factors and Conditions That Increase or Decrease</a:t>
            </a:r>
            <a:br>
              <a:rPr lang="en-US" b="1" dirty="0" smtClean="0"/>
            </a:br>
            <a:r>
              <a:rPr lang="en-US" b="1" dirty="0" smtClean="0"/>
              <a:t>Insulin Secretion</a:t>
            </a:r>
            <a:endParaRPr lang="en-US" dirty="0"/>
          </a:p>
        </p:txBody>
      </p:sp>
      <p:sp>
        <p:nvSpPr>
          <p:cNvPr id="3" name="Content Placeholder 2"/>
          <p:cNvSpPr>
            <a:spLocks noGrp="1"/>
          </p:cNvSpPr>
          <p:nvPr>
            <p:ph idx="1"/>
          </p:nvPr>
        </p:nvSpPr>
        <p:spPr>
          <a:xfrm>
            <a:off x="1435608" y="2057400"/>
            <a:ext cx="7479792" cy="4191000"/>
          </a:xfrm>
        </p:spPr>
        <p:txBody>
          <a:bodyPr>
            <a:normAutofit fontScale="55000" lnSpcReduction="20000"/>
          </a:bodyPr>
          <a:lstStyle/>
          <a:p>
            <a:r>
              <a:rPr lang="en-US" b="1" dirty="0" smtClean="0"/>
              <a:t>Increase Insulin Secretion                Decrease Insulin Secretion</a:t>
            </a:r>
          </a:p>
          <a:p>
            <a:r>
              <a:rPr lang="en-US" dirty="0" smtClean="0"/>
              <a:t>• Increased blood glucose                     • Decreased blood glucose</a:t>
            </a:r>
          </a:p>
          <a:p>
            <a:r>
              <a:rPr lang="en-US" dirty="0" smtClean="0"/>
              <a:t>• Increased blood free fatty acids        • Fasting</a:t>
            </a:r>
          </a:p>
          <a:p>
            <a:r>
              <a:rPr lang="en-US" dirty="0" smtClean="0"/>
              <a:t>• Increased blood amino acids             • </a:t>
            </a:r>
            <a:r>
              <a:rPr lang="en-US" dirty="0" err="1" smtClean="0"/>
              <a:t>Somatostatin</a:t>
            </a:r>
            <a:endParaRPr lang="en-US" dirty="0" smtClean="0"/>
          </a:p>
          <a:p>
            <a:r>
              <a:rPr lang="en-US" dirty="0" smtClean="0"/>
              <a:t>• Gastrointestinal hormones                  • a-Adrenergic activity</a:t>
            </a:r>
          </a:p>
          <a:p>
            <a:pPr>
              <a:buNone/>
            </a:pPr>
            <a:r>
              <a:rPr lang="en-US" dirty="0" smtClean="0"/>
              <a:t>(</a:t>
            </a:r>
            <a:r>
              <a:rPr lang="en-US" dirty="0" err="1" smtClean="0"/>
              <a:t>gastrin</a:t>
            </a:r>
            <a:r>
              <a:rPr lang="en-US" dirty="0" smtClean="0"/>
              <a:t>, </a:t>
            </a:r>
            <a:r>
              <a:rPr lang="en-US" dirty="0" err="1" smtClean="0"/>
              <a:t>cholecystokinin</a:t>
            </a:r>
            <a:r>
              <a:rPr lang="en-US" dirty="0" smtClean="0"/>
              <a:t>, </a:t>
            </a:r>
            <a:r>
              <a:rPr lang="en-US" dirty="0" err="1" smtClean="0"/>
              <a:t>secretin</a:t>
            </a:r>
            <a:r>
              <a:rPr lang="en-US" dirty="0" smtClean="0"/>
              <a:t>,           • </a:t>
            </a:r>
            <a:r>
              <a:rPr lang="en-US" dirty="0" err="1" smtClean="0"/>
              <a:t>Leptin</a:t>
            </a:r>
            <a:endParaRPr lang="en-US" dirty="0" smtClean="0"/>
          </a:p>
          <a:p>
            <a:pPr>
              <a:buNone/>
            </a:pPr>
            <a:r>
              <a:rPr lang="en-US" dirty="0" smtClean="0"/>
              <a:t>gastric inhibitory peptide)</a:t>
            </a:r>
          </a:p>
          <a:p>
            <a:r>
              <a:rPr lang="en-US" dirty="0" smtClean="0"/>
              <a:t>• Glucagon, growth hormone,</a:t>
            </a:r>
          </a:p>
          <a:p>
            <a:pPr>
              <a:buNone/>
            </a:pPr>
            <a:r>
              <a:rPr lang="en-US" dirty="0" err="1" smtClean="0"/>
              <a:t>cortisol</a:t>
            </a:r>
            <a:endParaRPr lang="en-US" dirty="0" smtClean="0"/>
          </a:p>
          <a:p>
            <a:r>
              <a:rPr lang="en-US" dirty="0" smtClean="0"/>
              <a:t>• Parasympathetic stimulation;</a:t>
            </a:r>
          </a:p>
          <a:p>
            <a:pPr>
              <a:buNone/>
            </a:pPr>
            <a:r>
              <a:rPr lang="en-US" dirty="0" smtClean="0"/>
              <a:t>acetylcholine</a:t>
            </a:r>
          </a:p>
          <a:p>
            <a:r>
              <a:rPr lang="en-US" dirty="0" smtClean="0"/>
              <a:t>• b-Adrenergic stimulation</a:t>
            </a:r>
          </a:p>
          <a:p>
            <a:r>
              <a:rPr lang="en-US" dirty="0" smtClean="0"/>
              <a:t>• Insulin resistance; obesity</a:t>
            </a:r>
          </a:p>
          <a:p>
            <a:r>
              <a:rPr lang="en-US" dirty="0" smtClean="0"/>
              <a:t>• Sulfonylurea drugs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effectLst/>
                <a:latin typeface="Perpetua"/>
              </a:rPr>
              <a:t>Diabetes Mellitus </a:t>
            </a:r>
            <a:r>
              <a:rPr lang="en-US" dirty="0" smtClean="0"/>
              <a:t/>
            </a:r>
            <a:br>
              <a:rPr lang="en-US" dirty="0" smtClean="0"/>
            </a:br>
            <a:endParaRPr lang="en-US" dirty="0"/>
          </a:p>
        </p:txBody>
      </p:sp>
      <p:sp>
        <p:nvSpPr>
          <p:cNvPr id="3" name="Content Placeholder 2"/>
          <p:cNvSpPr>
            <a:spLocks noGrp="1"/>
          </p:cNvSpPr>
          <p:nvPr>
            <p:ph idx="1"/>
          </p:nvPr>
        </p:nvSpPr>
        <p:spPr/>
        <p:txBody>
          <a:bodyPr/>
          <a:lstStyle/>
          <a:p>
            <a:endParaRPr lang="en-US" dirty="0" smtClean="0"/>
          </a:p>
          <a:p>
            <a:r>
              <a:rPr lang="en-US" dirty="0" smtClean="0">
                <a:latin typeface="Candara" pitchFamily="34" charset="0"/>
              </a:rPr>
              <a:t>It may be defined as a syndrome characterized by hyperglycemia due to an absolute or relative lack of insulin or insulin resistance.</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tx1"/>
                </a:solidFill>
                <a:effectLst/>
                <a:latin typeface="Perpetua"/>
              </a:rPr>
              <a:t>Classification</a:t>
            </a:r>
            <a:endParaRPr lang="en-US" sz="4000" dirty="0">
              <a:solidFill>
                <a:schemeClr val="tx1"/>
              </a:solidFill>
              <a:effectLst/>
              <a:latin typeface="Perpetua"/>
            </a:endParaRPr>
          </a:p>
        </p:txBody>
      </p:sp>
      <p:sp>
        <p:nvSpPr>
          <p:cNvPr id="3" name="Content Placeholder 2"/>
          <p:cNvSpPr>
            <a:spLocks noGrp="1"/>
          </p:cNvSpPr>
          <p:nvPr>
            <p:ph idx="1"/>
          </p:nvPr>
        </p:nvSpPr>
        <p:spPr/>
        <p:txBody>
          <a:bodyPr/>
          <a:lstStyle/>
          <a:p>
            <a:pPr>
              <a:buNone/>
            </a:pPr>
            <a:r>
              <a:rPr lang="en-US" dirty="0" smtClean="0"/>
              <a:t>   </a:t>
            </a:r>
            <a:r>
              <a:rPr lang="en-US" dirty="0" smtClean="0">
                <a:latin typeface="Candara" pitchFamily="34" charset="0"/>
              </a:rPr>
              <a:t>Diabetes mellitus has two major variants differing in the capacity for pancreatic insulin secretion.</a:t>
            </a:r>
          </a:p>
          <a:p>
            <a:pPr>
              <a:buFont typeface="Wingdings" pitchFamily="2" charset="2"/>
              <a:buChar char="Ø"/>
            </a:pPr>
            <a:r>
              <a:rPr lang="en-US" dirty="0" smtClean="0">
                <a:latin typeface="Candara" pitchFamily="34" charset="0"/>
              </a:rPr>
              <a:t>Type1 diabetes</a:t>
            </a:r>
          </a:p>
          <a:p>
            <a:pPr>
              <a:buFont typeface="Wingdings" pitchFamily="2" charset="2"/>
              <a:buChar char="Ø"/>
            </a:pPr>
            <a:r>
              <a:rPr lang="en-US" dirty="0" smtClean="0">
                <a:latin typeface="Candara" pitchFamily="34" charset="0"/>
              </a:rPr>
              <a:t>Type 2 diabetes.</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1" name="Rectangle 5"/>
          <p:cNvSpPr>
            <a:spLocks noGrp="1" noChangeArrowheads="1"/>
          </p:cNvSpPr>
          <p:nvPr>
            <p:ph type="title"/>
          </p:nvPr>
        </p:nvSpPr>
        <p:spPr>
          <a:xfrm>
            <a:off x="457200" y="228600"/>
            <a:ext cx="8229600" cy="560388"/>
          </a:xfrm>
          <a:noFill/>
          <a:ln/>
        </p:spPr>
        <p:txBody>
          <a:bodyPr>
            <a:normAutofit fontScale="90000"/>
          </a:bodyPr>
          <a:lstStyle/>
          <a:p>
            <a:r>
              <a:rPr lang="en-US" sz="4000" dirty="0" smtClean="0">
                <a:effectLst/>
              </a:rPr>
              <a:t>                        Glucose Control</a:t>
            </a:r>
          </a:p>
        </p:txBody>
      </p:sp>
      <p:pic>
        <p:nvPicPr>
          <p:cNvPr id="147460" name="Picture 4" descr="blood_sugar"/>
          <p:cNvPicPr>
            <a:picLocks noGrp="1" noChangeAspect="1" noChangeArrowheads="1"/>
          </p:cNvPicPr>
          <p:nvPr>
            <p:ph idx="1"/>
          </p:nvPr>
        </p:nvPicPr>
        <p:blipFill>
          <a:blip r:embed="rId3" cstate="print"/>
          <a:srcRect/>
          <a:stretch>
            <a:fillRect/>
          </a:stretch>
        </p:blipFill>
        <p:spPr>
          <a:xfrm>
            <a:off x="533400" y="838200"/>
            <a:ext cx="8077200" cy="5767664"/>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effectLst/>
                <a:latin typeface="Perpetua"/>
              </a:rPr>
              <a:t>Type I Diabetes</a:t>
            </a:r>
            <a:endParaRPr lang="en-US" dirty="0"/>
          </a:p>
        </p:txBody>
      </p:sp>
      <p:sp>
        <p:nvSpPr>
          <p:cNvPr id="3" name="Content Placeholder 2"/>
          <p:cNvSpPr>
            <a:spLocks noGrp="1"/>
          </p:cNvSpPr>
          <p:nvPr>
            <p:ph idx="1"/>
          </p:nvPr>
        </p:nvSpPr>
        <p:spPr>
          <a:xfrm>
            <a:off x="990600" y="1447800"/>
            <a:ext cx="7943088" cy="4800600"/>
          </a:xfrm>
        </p:spPr>
        <p:txBody>
          <a:bodyPr/>
          <a:lstStyle/>
          <a:p>
            <a:r>
              <a:rPr lang="en-US" dirty="0" smtClean="0">
                <a:latin typeface="Candara" pitchFamily="34" charset="0"/>
              </a:rPr>
              <a:t>Low or absent endogenous insulin</a:t>
            </a:r>
          </a:p>
          <a:p>
            <a:r>
              <a:rPr lang="en-US" dirty="0" smtClean="0">
                <a:latin typeface="Candara" pitchFamily="34" charset="0"/>
              </a:rPr>
              <a:t>Dependent on exogenous insulin for life</a:t>
            </a:r>
          </a:p>
          <a:p>
            <a:r>
              <a:rPr lang="en-US" dirty="0" smtClean="0">
                <a:latin typeface="Candara" pitchFamily="34" charset="0"/>
              </a:rPr>
              <a:t>Onset generally &lt; 30 years</a:t>
            </a:r>
          </a:p>
          <a:p>
            <a:pPr>
              <a:buNone/>
            </a:pPr>
            <a:endParaRPr lang="en-US" dirty="0" smtClean="0">
              <a:latin typeface="Candara"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457200" y="277813"/>
            <a:ext cx="8229600" cy="636587"/>
          </a:xfrm>
          <a:noFill/>
          <a:ln/>
        </p:spPr>
        <p:txBody>
          <a:bodyPr>
            <a:normAutofit fontScale="90000"/>
          </a:bodyPr>
          <a:lstStyle/>
          <a:p>
            <a:r>
              <a:rPr lang="en-US" sz="4000" dirty="0" smtClean="0">
                <a:effectLst/>
              </a:rPr>
              <a:t>                           DM Type 1</a:t>
            </a:r>
          </a:p>
        </p:txBody>
      </p:sp>
      <p:sp>
        <p:nvSpPr>
          <p:cNvPr id="158723" name="Rectangle 3"/>
          <p:cNvSpPr>
            <a:spLocks noGrp="1" noChangeArrowheads="1"/>
          </p:cNvSpPr>
          <p:nvPr>
            <p:ph type="body" idx="1"/>
          </p:nvPr>
        </p:nvSpPr>
        <p:spPr>
          <a:noFill/>
          <a:ln/>
        </p:spPr>
        <p:txBody>
          <a:bodyPr/>
          <a:lstStyle/>
          <a:p>
            <a:endParaRPr lang="en-US" smtClean="0">
              <a:effectLst/>
            </a:endParaRPr>
          </a:p>
        </p:txBody>
      </p:sp>
      <p:pic>
        <p:nvPicPr>
          <p:cNvPr id="158724" name="Picture 4" descr="edt"/>
          <p:cNvPicPr>
            <a:picLocks noChangeAspect="1" noChangeArrowheads="1"/>
          </p:cNvPicPr>
          <p:nvPr/>
        </p:nvPicPr>
        <p:blipFill>
          <a:blip r:embed="rId3" cstate="print"/>
          <a:srcRect/>
          <a:stretch>
            <a:fillRect/>
          </a:stretch>
        </p:blipFill>
        <p:spPr bwMode="auto">
          <a:xfrm>
            <a:off x="609600" y="914400"/>
            <a:ext cx="8001000" cy="572611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dirty="0">
                <a:solidFill>
                  <a:schemeClr val="tx1"/>
                </a:solidFill>
                <a:effectLst/>
                <a:latin typeface="Perpetua"/>
              </a:rPr>
              <a:t>Type II Diabetes</a:t>
            </a:r>
          </a:p>
        </p:txBody>
      </p:sp>
      <p:sp>
        <p:nvSpPr>
          <p:cNvPr id="1027" name="Rectangle 3"/>
          <p:cNvSpPr>
            <a:spLocks noGrp="1" noChangeArrowheads="1"/>
          </p:cNvSpPr>
          <p:nvPr>
            <p:ph type="body" idx="1"/>
          </p:nvPr>
        </p:nvSpPr>
        <p:spPr>
          <a:xfrm>
            <a:off x="685800" y="2017713"/>
            <a:ext cx="8269288" cy="4114800"/>
          </a:xfrm>
        </p:spPr>
        <p:txBody>
          <a:bodyPr/>
          <a:lstStyle/>
          <a:p>
            <a:r>
              <a:rPr lang="en-US" dirty="0">
                <a:latin typeface="Candara" pitchFamily="34" charset="0"/>
              </a:rPr>
              <a:t>Insulin levels may be normal, elevated or depressed</a:t>
            </a:r>
          </a:p>
          <a:p>
            <a:pPr lvl="1"/>
            <a:r>
              <a:rPr lang="en-US" dirty="0">
                <a:latin typeface="Candara" pitchFamily="34" charset="0"/>
              </a:rPr>
              <a:t>Characterized by insulin resistance, </a:t>
            </a:r>
          </a:p>
          <a:p>
            <a:pPr lvl="1"/>
            <a:r>
              <a:rPr lang="en-US" dirty="0">
                <a:latin typeface="Candara" pitchFamily="34" charset="0"/>
              </a:rPr>
              <a:t>diminished tissue sensitivity to insulin,</a:t>
            </a:r>
          </a:p>
          <a:p>
            <a:pPr lvl="1"/>
            <a:r>
              <a:rPr lang="en-US" dirty="0">
                <a:latin typeface="Candara" pitchFamily="34" charset="0"/>
              </a:rPr>
              <a:t>and impaired beta cell function (delayed or inadequate insulin release)</a:t>
            </a:r>
          </a:p>
          <a:p>
            <a:r>
              <a:rPr lang="en-US" dirty="0">
                <a:latin typeface="Candara" pitchFamily="34" charset="0"/>
              </a:rPr>
              <a:t>Often occurs &gt;40 years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9" name="Rectangle 5"/>
          <p:cNvSpPr>
            <a:spLocks noGrp="1" noChangeArrowheads="1"/>
          </p:cNvSpPr>
          <p:nvPr>
            <p:ph type="title"/>
          </p:nvPr>
        </p:nvSpPr>
        <p:spPr>
          <a:xfrm>
            <a:off x="457200" y="277813"/>
            <a:ext cx="8229600" cy="484187"/>
          </a:xfrm>
          <a:noFill/>
          <a:ln/>
        </p:spPr>
        <p:txBody>
          <a:bodyPr>
            <a:normAutofit fontScale="90000"/>
          </a:bodyPr>
          <a:lstStyle/>
          <a:p>
            <a:r>
              <a:rPr lang="en-US" sz="4000" dirty="0" smtClean="0">
                <a:effectLst/>
              </a:rPr>
              <a:t>                            DM Type 2</a:t>
            </a:r>
          </a:p>
        </p:txBody>
      </p:sp>
      <p:pic>
        <p:nvPicPr>
          <p:cNvPr id="149508" name="Picture 4" descr="diabetes_type2"/>
          <p:cNvPicPr>
            <a:picLocks noGrp="1" noChangeAspect="1" noChangeArrowheads="1"/>
          </p:cNvPicPr>
          <p:nvPr>
            <p:ph idx="1"/>
          </p:nvPr>
        </p:nvPicPr>
        <p:blipFill>
          <a:blip r:embed="rId3" cstate="print"/>
          <a:srcRect/>
          <a:stretch>
            <a:fillRect/>
          </a:stretch>
        </p:blipFill>
        <p:spPr>
          <a:xfrm>
            <a:off x="609600" y="762000"/>
            <a:ext cx="8214193" cy="5864225"/>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5" name="Picture 5" descr="homeos8"/>
          <p:cNvPicPr>
            <a:picLocks noChangeAspect="1" noChangeArrowheads="1"/>
          </p:cNvPicPr>
          <p:nvPr/>
        </p:nvPicPr>
        <p:blipFill>
          <a:blip r:embed="rId3" cstate="print"/>
          <a:srcRect/>
          <a:stretch>
            <a:fillRect/>
          </a:stretch>
        </p:blipFill>
        <p:spPr bwMode="auto">
          <a:xfrm>
            <a:off x="1219201" y="915726"/>
            <a:ext cx="7086600" cy="5312038"/>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fontAlgn="auto">
              <a:spcAft>
                <a:spcPts val="0"/>
              </a:spcAft>
              <a:defRPr/>
            </a:pPr>
            <a:r>
              <a:rPr lang="en-GB" dirty="0" smtClean="0"/>
              <a:t/>
            </a:r>
            <a:br>
              <a:rPr lang="en-GB" dirty="0" smtClean="0"/>
            </a:br>
            <a:endParaRPr lang="en-GB" dirty="0"/>
          </a:p>
        </p:txBody>
      </p:sp>
      <p:sp>
        <p:nvSpPr>
          <p:cNvPr id="54275" name="Text Placeholder 8"/>
          <p:cNvSpPr>
            <a:spLocks noGrp="1"/>
          </p:cNvSpPr>
          <p:nvPr>
            <p:ph type="body" idx="1"/>
          </p:nvPr>
        </p:nvSpPr>
        <p:spPr>
          <a:xfrm>
            <a:off x="2438400" y="2133600"/>
            <a:ext cx="4572000" cy="1671638"/>
          </a:xfrm>
        </p:spPr>
        <p:txBody>
          <a:bodyPr/>
          <a:lstStyle/>
          <a:p>
            <a:r>
              <a:rPr lang="en-GB" sz="6000" dirty="0" smtClean="0"/>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81000"/>
            <a:ext cx="8839200" cy="1219200"/>
          </a:xfrm>
        </p:spPr>
        <p:txBody>
          <a:bodyPr>
            <a:normAutofit fontScale="25000" lnSpcReduction="20000"/>
          </a:bodyPr>
          <a:lstStyle/>
          <a:p>
            <a:r>
              <a:rPr lang="en-US" sz="14400" dirty="0" smtClean="0"/>
              <a:t>Introduction:</a:t>
            </a:r>
            <a:br>
              <a:rPr lang="en-US" sz="14400" dirty="0" smtClean="0"/>
            </a:br>
            <a:r>
              <a:rPr lang="en-US" sz="3600" dirty="0" smtClean="0"/>
              <a:t/>
            </a:r>
            <a:br>
              <a:rPr lang="en-US" sz="3600" dirty="0" smtClean="0"/>
            </a:br>
            <a:r>
              <a:rPr lang="en-US" sz="9600" dirty="0" smtClean="0"/>
              <a:t/>
            </a:r>
            <a:br>
              <a:rPr lang="en-US" sz="9600" dirty="0" smtClean="0"/>
            </a:br>
            <a:r>
              <a:rPr lang="en-US" sz="9600" dirty="0" err="1" smtClean="0"/>
              <a:t>Insuline</a:t>
            </a:r>
            <a:r>
              <a:rPr lang="en-US" sz="9600" dirty="0" smtClean="0"/>
              <a:t> is produced by Beta cells of Islets of </a:t>
            </a:r>
            <a:r>
              <a:rPr lang="en-US" sz="9600" dirty="0" err="1" smtClean="0"/>
              <a:t>Lengerhans</a:t>
            </a:r>
            <a:r>
              <a:rPr lang="en-US" sz="9600" dirty="0" smtClean="0"/>
              <a:t>.</a:t>
            </a:r>
            <a:br>
              <a:rPr lang="en-US" sz="9600" dirty="0" smtClean="0"/>
            </a:br>
            <a:r>
              <a:rPr lang="en-US" sz="9600" dirty="0" smtClean="0"/>
              <a:t/>
            </a:r>
            <a:br>
              <a:rPr lang="en-US" sz="9600" dirty="0" smtClean="0"/>
            </a:br>
            <a:endParaRPr lang="en-US" sz="9600" dirty="0" smtClean="0"/>
          </a:p>
          <a:p>
            <a:endParaRPr lang="en-US" sz="9600" dirty="0" smtClean="0"/>
          </a:p>
          <a:p>
            <a:r>
              <a:rPr lang="en-US" sz="9600" dirty="0" smtClean="0"/>
              <a:t>Islets of </a:t>
            </a:r>
            <a:r>
              <a:rPr lang="en-US" sz="9600" dirty="0" err="1" smtClean="0"/>
              <a:t>lengerhans</a:t>
            </a:r>
            <a:r>
              <a:rPr lang="en-US" sz="9600" dirty="0" smtClean="0"/>
              <a:t> is one of the major tissue of Pancreas so  Before describing </a:t>
            </a:r>
            <a:r>
              <a:rPr lang="en-US" sz="9600" dirty="0" err="1" smtClean="0"/>
              <a:t>Insuline</a:t>
            </a:r>
            <a:r>
              <a:rPr lang="en-US" sz="9600" dirty="0" smtClean="0"/>
              <a:t> ,</a:t>
            </a:r>
            <a:br>
              <a:rPr lang="en-US" sz="9600" dirty="0" smtClean="0"/>
            </a:br>
            <a:r>
              <a:rPr lang="en-US" sz="9600" dirty="0" smtClean="0"/>
              <a:t/>
            </a:r>
            <a:br>
              <a:rPr lang="en-US" sz="9600" dirty="0" smtClean="0"/>
            </a:br>
            <a:r>
              <a:rPr lang="en-US" sz="1800" dirty="0" smtClean="0"/>
              <a:t/>
            </a:r>
            <a:br>
              <a:rPr lang="en-US" sz="1800" dirty="0" smtClean="0"/>
            </a:br>
            <a:r>
              <a:rPr lang="en-US" sz="9600" dirty="0" smtClean="0"/>
              <a:t>The introduction of Pancreas is vital to understand </a:t>
            </a:r>
            <a:r>
              <a:rPr lang="en-US" sz="9600" dirty="0" err="1" smtClean="0"/>
              <a:t>Insuline</a:t>
            </a:r>
            <a:r>
              <a:rPr lang="en-US" sz="9600" dirty="0" smtClean="0"/>
              <a:t>.</a:t>
            </a:r>
            <a:br>
              <a:rPr lang="en-US" sz="9600" dirty="0" smtClean="0"/>
            </a:br>
            <a:r>
              <a:rPr lang="en-US" sz="9600" dirty="0" smtClean="0"/>
              <a:t>                  </a:t>
            </a:r>
            <a:r>
              <a:rPr lang="en-US" sz="3600" dirty="0" smtClean="0"/>
              <a:t/>
            </a:r>
            <a:br>
              <a:rPr lang="en-US" sz="3600" dirty="0" smtClean="0"/>
            </a:br>
            <a:endParaRPr lang="en-U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67000" y="0"/>
            <a:ext cx="8229600" cy="1143000"/>
          </a:xfrm>
        </p:spPr>
        <p:txBody>
          <a:bodyPr>
            <a:normAutofit/>
          </a:bodyPr>
          <a:lstStyle/>
          <a:p>
            <a:r>
              <a:rPr lang="en-US" sz="3600" dirty="0" smtClean="0">
                <a:solidFill>
                  <a:schemeClr val="tx1"/>
                </a:solidFill>
              </a:rPr>
              <a:t>      </a:t>
            </a:r>
            <a:endParaRPr lang="en-US" u="sng" dirty="0">
              <a:solidFill>
                <a:schemeClr val="tx1"/>
              </a:solidFill>
            </a:endParaRPr>
          </a:p>
        </p:txBody>
      </p:sp>
      <p:sp>
        <p:nvSpPr>
          <p:cNvPr id="7" name="Content Placeholder 6"/>
          <p:cNvSpPr>
            <a:spLocks noGrp="1"/>
          </p:cNvSpPr>
          <p:nvPr>
            <p:ph idx="1"/>
          </p:nvPr>
        </p:nvSpPr>
        <p:spPr/>
        <p:txBody>
          <a:bodyPr>
            <a:normAutofit/>
          </a:bodyPr>
          <a:lstStyle/>
          <a:p>
            <a:r>
              <a:rPr lang="en-US" dirty="0" smtClean="0"/>
              <a:t>The pancreas is a structure (an organ) that lies towards the back of the abdomen near the liver and the spleen and opens into the small intestine.</a:t>
            </a:r>
          </a:p>
          <a:p>
            <a:r>
              <a:rPr lang="en-US" dirty="0" smtClean="0"/>
              <a:t> Gland with both exocrine and endocrine functions.</a:t>
            </a:r>
          </a:p>
          <a:p>
            <a:r>
              <a:rPr lang="en-US" dirty="0" smtClean="0"/>
              <a:t>6-10 inch in length</a:t>
            </a:r>
          </a:p>
          <a:p>
            <a:r>
              <a:rPr lang="en-US" dirty="0" smtClean="0"/>
              <a:t>1-  ½  inch in width</a:t>
            </a:r>
          </a:p>
          <a:p>
            <a:r>
              <a:rPr lang="en-US" dirty="0" smtClean="0"/>
              <a:t>70 gram in weight</a:t>
            </a:r>
          </a:p>
          <a:p>
            <a:endParaRPr lang="en-US" dirty="0" smtClean="0"/>
          </a:p>
          <a:p>
            <a:pPr>
              <a:buNone/>
            </a:pPr>
            <a:endParaRPr lang="en-US" dirty="0" smtClean="0"/>
          </a:p>
          <a:p>
            <a:endParaRPr lang="en-US" dirty="0" smtClean="0"/>
          </a:p>
        </p:txBody>
      </p:sp>
      <p:sp>
        <p:nvSpPr>
          <p:cNvPr id="5" name="Rectangle 4"/>
          <p:cNvSpPr/>
          <p:nvPr/>
        </p:nvSpPr>
        <p:spPr>
          <a:xfrm>
            <a:off x="304800" y="228600"/>
            <a:ext cx="8610600" cy="707886"/>
          </a:xfrm>
          <a:prstGeom prst="rect">
            <a:avLst/>
          </a:prstGeom>
        </p:spPr>
        <p:txBody>
          <a:bodyPr wrap="square">
            <a:spAutoFit/>
          </a:bodyPr>
          <a:lstStyle/>
          <a:p>
            <a:r>
              <a:rPr lang="en-US" sz="3200" dirty="0" smtClean="0"/>
              <a:t>                                 </a:t>
            </a:r>
            <a:r>
              <a:rPr lang="en-US" sz="4000" u="sng" dirty="0" smtClean="0"/>
              <a:t>PANCREAS</a:t>
            </a:r>
            <a:endParaRPr lang="en-US" sz="4000" u="sn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Autofit/>
          </a:bodyPr>
          <a:lstStyle/>
          <a:p>
            <a:r>
              <a:rPr lang="en-US" sz="3600" u="sng" dirty="0" smtClean="0">
                <a:solidFill>
                  <a:schemeClr val="tx1"/>
                </a:solidFill>
                <a:latin typeface="+mn-lt"/>
              </a:rPr>
              <a:t>Physiological anatomy of  endocrine pancreas</a:t>
            </a:r>
            <a:endParaRPr lang="en-US" sz="3600" u="sng" dirty="0">
              <a:latin typeface="+mn-lt"/>
            </a:endParaRPr>
          </a:p>
        </p:txBody>
      </p:sp>
      <p:sp>
        <p:nvSpPr>
          <p:cNvPr id="3" name="Content Placeholder 2"/>
          <p:cNvSpPr>
            <a:spLocks noGrp="1"/>
          </p:cNvSpPr>
          <p:nvPr>
            <p:ph idx="1"/>
          </p:nvPr>
        </p:nvSpPr>
        <p:spPr>
          <a:xfrm>
            <a:off x="609600" y="1447800"/>
            <a:ext cx="7772400" cy="4572000"/>
          </a:xfrm>
        </p:spPr>
        <p:txBody>
          <a:bodyPr>
            <a:normAutofit/>
          </a:bodyPr>
          <a:lstStyle/>
          <a:p>
            <a:r>
              <a:rPr lang="en-US" dirty="0" smtClean="0"/>
              <a:t>Endocrine pancreas is a ductless gland which secrete their products into the blood stream. </a:t>
            </a:r>
          </a:p>
          <a:p>
            <a:r>
              <a:rPr lang="en-US" dirty="0" smtClean="0"/>
              <a:t>It consist of groups of cells known as Islets of Langerhans.</a:t>
            </a:r>
          </a:p>
          <a:p>
            <a:r>
              <a:rPr lang="en-US" dirty="0" smtClean="0"/>
              <a:t>The human pancreas has 1 to 2 millions islets of langerhans, each only about 0.3 millimeter in diameter.</a:t>
            </a:r>
          </a:p>
          <a:p>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en-US" dirty="0" smtClean="0"/>
              <a:t>Islets of langerhans makeup about 1 to 2% of the total pancreatic mass.</a:t>
            </a:r>
          </a:p>
          <a:p>
            <a:pPr>
              <a:buNone/>
            </a:pPr>
            <a:endParaRPr lang="en-US" dirty="0" smtClean="0"/>
          </a:p>
          <a:p>
            <a:r>
              <a:rPr lang="en-US" dirty="0" smtClean="0"/>
              <a:t>The islets contain four  types of cells.</a:t>
            </a:r>
          </a:p>
          <a:p>
            <a:pPr>
              <a:buFont typeface="Wingdings" pitchFamily="2" charset="2"/>
              <a:buChar char="Ø"/>
            </a:pPr>
            <a:r>
              <a:rPr lang="en-US" dirty="0" smtClean="0"/>
              <a:t>Alpha </a:t>
            </a:r>
          </a:p>
          <a:p>
            <a:pPr>
              <a:buFont typeface="Wingdings" pitchFamily="2" charset="2"/>
              <a:buChar char="Ø"/>
            </a:pPr>
            <a:r>
              <a:rPr lang="en-US" dirty="0" smtClean="0"/>
              <a:t>Beta</a:t>
            </a:r>
          </a:p>
          <a:p>
            <a:pPr>
              <a:buFont typeface="Wingdings" pitchFamily="2" charset="2"/>
              <a:buChar char="Ø"/>
            </a:pPr>
            <a:r>
              <a:rPr lang="en-US" dirty="0" smtClean="0"/>
              <a:t>Delta   </a:t>
            </a:r>
          </a:p>
          <a:p>
            <a:pPr>
              <a:buFont typeface="Wingdings" pitchFamily="2" charset="2"/>
              <a:buChar char="Ø"/>
            </a:pPr>
            <a:r>
              <a:rPr lang="en-US" dirty="0" smtClean="0"/>
              <a:t>F cells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normAutofit fontScale="90000"/>
          </a:bodyPr>
          <a:lstStyle/>
          <a:p>
            <a:r>
              <a:rPr lang="en-US" dirty="0" smtClean="0">
                <a:solidFill>
                  <a:schemeClr val="tx1"/>
                </a:solidFill>
              </a:rPr>
              <a:t> </a:t>
            </a:r>
            <a:r>
              <a:rPr lang="en-US" u="sng" dirty="0" smtClean="0"/>
              <a:t>Hormones of endocrine pancreas</a:t>
            </a:r>
            <a:endParaRPr lang="en-US" u="sng" dirty="0">
              <a:solidFill>
                <a:schemeClr val="tx1"/>
              </a:solidFill>
            </a:endParaRPr>
          </a:p>
        </p:txBody>
      </p:sp>
      <p:graphicFrame>
        <p:nvGraphicFramePr>
          <p:cNvPr id="4" name="Content Placeholder 3"/>
          <p:cNvGraphicFramePr>
            <a:graphicFrameLocks/>
          </p:cNvGraphicFramePr>
          <p:nvPr/>
        </p:nvGraphicFramePr>
        <p:xfrm>
          <a:off x="533400" y="1219200"/>
          <a:ext cx="7924799" cy="4679468"/>
        </p:xfrm>
        <a:graphic>
          <a:graphicData uri="http://schemas.openxmlformats.org/drawingml/2006/table">
            <a:tbl>
              <a:tblPr firstRow="1" bandRow="1">
                <a:tableStyleId>{8EC20E35-A176-4012-BC5E-935CFFF8708E}</a:tableStyleId>
              </a:tblPr>
              <a:tblGrid>
                <a:gridCol w="2615953"/>
                <a:gridCol w="2615953"/>
                <a:gridCol w="2692893"/>
              </a:tblGrid>
              <a:tr h="76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         Type</a:t>
                      </a:r>
                      <a:r>
                        <a:rPr lang="en-US" sz="2400" baseline="0" dirty="0" smtClean="0"/>
                        <a:t> of cell</a:t>
                      </a:r>
                      <a:endParaRPr lang="en-US" sz="2400" dirty="0" smtClean="0"/>
                    </a:p>
                    <a:p>
                      <a:endParaRPr lang="en-US" sz="2400" dirty="0"/>
                    </a:p>
                  </a:txBody>
                  <a:tcPr/>
                </a:tc>
                <a:tc>
                  <a:txBody>
                    <a:bodyPr/>
                    <a:lstStyle/>
                    <a:p>
                      <a:r>
                        <a:rPr lang="en-US" sz="2400" dirty="0" smtClean="0"/>
                        <a:t>            Location </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t>        Hormones</a:t>
                      </a:r>
                      <a:endParaRPr lang="en-US" sz="2400" dirty="0"/>
                    </a:p>
                  </a:txBody>
                  <a:tcPr/>
                </a:tc>
              </a:tr>
              <a:tr h="789052">
                <a:tc>
                  <a:txBody>
                    <a:bodyPr/>
                    <a:lstStyle/>
                    <a:p>
                      <a:r>
                        <a:rPr lang="en-US" sz="2400" dirty="0" smtClean="0"/>
                        <a:t>         Beta (60%)</a:t>
                      </a:r>
                      <a:endParaRPr lang="en-US" sz="2400" dirty="0"/>
                    </a:p>
                  </a:txBody>
                  <a:tcPr/>
                </a:tc>
                <a:tc>
                  <a:txBody>
                    <a:bodyPr/>
                    <a:lstStyle/>
                    <a:p>
                      <a:r>
                        <a:rPr lang="en-US" sz="2400" dirty="0" smtClean="0"/>
                        <a:t>       central islets</a:t>
                      </a:r>
                      <a:endParaRPr lang="en-US" sz="2400" dirty="0"/>
                    </a:p>
                  </a:txBody>
                  <a:tcPr/>
                </a:tc>
                <a:tc>
                  <a:txBody>
                    <a:bodyPr/>
                    <a:lstStyle/>
                    <a:p>
                      <a:r>
                        <a:rPr lang="en-US" sz="2400" dirty="0" smtClean="0"/>
                        <a:t>     </a:t>
                      </a:r>
                      <a:r>
                        <a:rPr lang="en-US" sz="2400" baseline="0" dirty="0" smtClean="0"/>
                        <a:t>   </a:t>
                      </a:r>
                      <a:r>
                        <a:rPr lang="en-US" sz="2400" dirty="0" smtClean="0"/>
                        <a:t>    insulin</a:t>
                      </a:r>
                      <a:endParaRPr lang="en-US" sz="2400" dirty="0"/>
                    </a:p>
                  </a:txBody>
                  <a:tcPr/>
                </a:tc>
              </a:tr>
              <a:tr h="978788">
                <a:tc>
                  <a:txBody>
                    <a:bodyPr/>
                    <a:lstStyle/>
                    <a:p>
                      <a:r>
                        <a:rPr lang="en-US" sz="2400" dirty="0" smtClean="0"/>
                        <a:t>         Alpha(25%)</a:t>
                      </a:r>
                      <a:endParaRPr lang="en-US" sz="2400" dirty="0"/>
                    </a:p>
                  </a:txBody>
                  <a:tcPr/>
                </a:tc>
                <a:tc>
                  <a:txBody>
                    <a:bodyPr/>
                    <a:lstStyle/>
                    <a:p>
                      <a:r>
                        <a:rPr lang="en-US" sz="2400" dirty="0" smtClean="0"/>
                        <a:t>   Outer rim of islets</a:t>
                      </a:r>
                      <a:endParaRPr lang="en-US" sz="2400" dirty="0"/>
                    </a:p>
                  </a:txBody>
                  <a:tcPr/>
                </a:tc>
                <a:tc>
                  <a:txBody>
                    <a:bodyPr/>
                    <a:lstStyle/>
                    <a:p>
                      <a:r>
                        <a:rPr lang="en-US" sz="2400" dirty="0" smtClean="0"/>
                        <a:t>     </a:t>
                      </a:r>
                      <a:r>
                        <a:rPr lang="en-US" sz="2400" baseline="0" dirty="0" smtClean="0"/>
                        <a:t>    </a:t>
                      </a:r>
                      <a:r>
                        <a:rPr lang="en-US" sz="2400" dirty="0" smtClean="0"/>
                        <a:t> glucagon</a:t>
                      </a:r>
                      <a:endParaRPr lang="en-US" sz="2400" dirty="0"/>
                    </a:p>
                  </a:txBody>
                  <a:tcPr/>
                </a:tc>
              </a:tr>
              <a:tr h="881882">
                <a:tc>
                  <a:txBody>
                    <a:bodyPr/>
                    <a:lstStyle/>
                    <a:p>
                      <a:r>
                        <a:rPr lang="en-US" sz="2400" dirty="0" smtClean="0"/>
                        <a:t>         Delta (10%)</a:t>
                      </a:r>
                      <a:endParaRPr lang="en-US" sz="2400" dirty="0"/>
                    </a:p>
                  </a:txBody>
                  <a:tcPr/>
                </a:tc>
                <a:tc>
                  <a:txBody>
                    <a:bodyPr/>
                    <a:lstStyle/>
                    <a:p>
                      <a:r>
                        <a:rPr lang="en-US" sz="2400" dirty="0" smtClean="0"/>
                        <a:t>         intermixed</a:t>
                      </a:r>
                      <a:endParaRPr lang="en-US" sz="2400" dirty="0"/>
                    </a:p>
                  </a:txBody>
                  <a:tcPr/>
                </a:tc>
                <a:tc>
                  <a:txBody>
                    <a:bodyPr/>
                    <a:lstStyle/>
                    <a:p>
                      <a:r>
                        <a:rPr lang="en-US" sz="2400" dirty="0" smtClean="0"/>
                        <a:t>    </a:t>
                      </a:r>
                      <a:r>
                        <a:rPr lang="en-US" sz="2400" baseline="0" dirty="0" smtClean="0"/>
                        <a:t>  </a:t>
                      </a:r>
                      <a:r>
                        <a:rPr lang="en-US" sz="2400" dirty="0" smtClean="0"/>
                        <a:t> somatostatin</a:t>
                      </a:r>
                      <a:r>
                        <a:rPr lang="en-US" sz="2400" baseline="0" dirty="0" smtClean="0"/>
                        <a:t> </a:t>
                      </a:r>
                      <a:endParaRPr lang="en-US" sz="2400" dirty="0"/>
                    </a:p>
                  </a:txBody>
                  <a:tcPr/>
                </a:tc>
              </a:tr>
              <a:tr h="1206786">
                <a:tc>
                  <a:txBody>
                    <a:bodyPr/>
                    <a:lstStyle/>
                    <a:p>
                      <a:endParaRPr lang="en-US" sz="2400" dirty="0" smtClean="0"/>
                    </a:p>
                    <a:p>
                      <a:r>
                        <a:rPr lang="en-US" sz="2400" baseline="0" dirty="0"/>
                        <a:t> </a:t>
                      </a:r>
                      <a:r>
                        <a:rPr lang="en-US" sz="2400" baseline="0" dirty="0" smtClean="0"/>
                        <a:t>        F cell (1%) </a:t>
                      </a:r>
                      <a:endParaRPr lang="en-US" sz="2400" dirty="0" smtClean="0"/>
                    </a:p>
                  </a:txBody>
                  <a:tcPr/>
                </a:tc>
                <a:tc>
                  <a:txBody>
                    <a:bodyPr/>
                    <a:lstStyle/>
                    <a:p>
                      <a:endParaRPr lang="en-US" sz="2400" dirty="0"/>
                    </a:p>
                  </a:txBody>
                  <a:tcPr/>
                </a:tc>
                <a:tc>
                  <a:txBody>
                    <a:bodyPr/>
                    <a:lstStyle/>
                    <a:p>
                      <a:r>
                        <a:rPr lang="en-US" sz="2400" dirty="0" smtClean="0"/>
                        <a:t>         pancreatic</a:t>
                      </a:r>
                    </a:p>
                    <a:p>
                      <a:r>
                        <a:rPr lang="en-US" sz="2400" dirty="0" smtClean="0"/>
                        <a:t>        </a:t>
                      </a:r>
                      <a:r>
                        <a:rPr lang="en-US" sz="2400" baseline="0" dirty="0" smtClean="0"/>
                        <a:t>polypeptides</a:t>
                      </a:r>
                      <a:endParaRPr lang="en-US" sz="2400" dirty="0"/>
                    </a:p>
                  </a:txBody>
                  <a:tcPr/>
                </a:tc>
              </a:tr>
            </a:tbl>
          </a:graphicData>
        </a:graphic>
      </p:graphicFrame>
      <p:graphicFrame>
        <p:nvGraphicFramePr>
          <p:cNvPr id="6" name="Table 5"/>
          <p:cNvGraphicFramePr>
            <a:graphicFrameLocks noGrp="1"/>
          </p:cNvGraphicFramePr>
          <p:nvPr/>
        </p:nvGraphicFramePr>
        <p:xfrm>
          <a:off x="1524000" y="6019800"/>
          <a:ext cx="6096000" cy="838200"/>
        </p:xfrm>
        <a:graphic>
          <a:graphicData uri="http://schemas.openxmlformats.org/drawingml/2006/table">
            <a:tbl>
              <a:tblPr firstRow="1" bandRow="1">
                <a:tableStyleId>{616DA210-FB5B-4158-B5E0-FEB733F419BA}</a:tableStyleId>
              </a:tblPr>
              <a:tblGrid>
                <a:gridCol w="6096000"/>
              </a:tblGrid>
              <a:tr h="838200">
                <a:tc>
                  <a:txBody>
                    <a:bodyPr/>
                    <a:lstStyle/>
                    <a:p>
                      <a:r>
                        <a:rPr lang="en-US" dirty="0" smtClean="0"/>
                        <a:t>Remaining 4% consist</a:t>
                      </a:r>
                      <a:r>
                        <a:rPr lang="en-US" baseline="0" dirty="0" smtClean="0"/>
                        <a:t> of  nerves, connected tissue and blood vessel.</a:t>
                      </a:r>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498080" cy="1143000"/>
          </a:xfrm>
        </p:spPr>
        <p:txBody>
          <a:bodyPr>
            <a:normAutofit/>
          </a:bodyPr>
          <a:lstStyle/>
          <a:p>
            <a:r>
              <a:rPr lang="en-US" sz="4000" dirty="0" smtClean="0">
                <a:solidFill>
                  <a:schemeClr val="tx1"/>
                </a:solidFill>
                <a:effectLst/>
                <a:latin typeface="Perpetua"/>
              </a:rPr>
              <a:t>INTRODUCTION</a:t>
            </a:r>
            <a:endParaRPr lang="en-US" sz="4000" dirty="0">
              <a:solidFill>
                <a:schemeClr val="tx1"/>
              </a:solidFill>
              <a:effectLst/>
              <a:latin typeface="Perpetua"/>
            </a:endParaRPr>
          </a:p>
        </p:txBody>
      </p:sp>
      <p:sp>
        <p:nvSpPr>
          <p:cNvPr id="3" name="Content Placeholder 2"/>
          <p:cNvSpPr>
            <a:spLocks noGrp="1"/>
          </p:cNvSpPr>
          <p:nvPr>
            <p:ph idx="1"/>
          </p:nvPr>
        </p:nvSpPr>
        <p:spPr/>
        <p:txBody>
          <a:bodyPr/>
          <a:lstStyle/>
          <a:p>
            <a:r>
              <a:rPr lang="en-US" dirty="0" smtClean="0">
                <a:latin typeface="Candara" pitchFamily="34" charset="0"/>
              </a:rPr>
              <a:t>Insulin secreted by pancreatic beta cells in response to elevated blood glucose levels.</a:t>
            </a:r>
          </a:p>
          <a:p>
            <a:r>
              <a:rPr lang="en-US" dirty="0" smtClean="0">
                <a:latin typeface="Candara" pitchFamily="34" charset="0"/>
              </a:rPr>
              <a:t>Increase transport of glucose to muscle, liver and adipose tissues.</a:t>
            </a:r>
          </a:p>
          <a:p>
            <a:r>
              <a:rPr lang="en-US" dirty="0" smtClean="0">
                <a:latin typeface="Candara" pitchFamily="34" charset="0"/>
              </a:rPr>
              <a:t>The only hormone capable of lowering blood glucose level. </a:t>
            </a:r>
          </a:p>
          <a:p>
            <a:pPr lvl="1">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9448800" cy="1143000"/>
          </a:xfrm>
        </p:spPr>
        <p:txBody>
          <a:bodyPr>
            <a:noAutofit/>
          </a:bodyPr>
          <a:lstStyle/>
          <a:p>
            <a:r>
              <a:rPr lang="en-US" sz="4000" dirty="0" smtClean="0">
                <a:solidFill>
                  <a:schemeClr val="tx1"/>
                </a:solidFill>
                <a:effectLst/>
                <a:latin typeface="+mn-lt"/>
              </a:rPr>
              <a:t>                      </a:t>
            </a:r>
            <a:r>
              <a:rPr lang="en-US" sz="4000" dirty="0" smtClean="0">
                <a:solidFill>
                  <a:schemeClr val="tx1"/>
                </a:solidFill>
                <a:effectLst/>
                <a:latin typeface="Perpetua" pitchFamily="18" charset="0"/>
              </a:rPr>
              <a:t>INSULIN STRUCTURE</a:t>
            </a:r>
            <a:r>
              <a:rPr lang="en-US" sz="3600" b="1" u="sng" dirty="0" smtClean="0">
                <a:solidFill>
                  <a:schemeClr val="tx1"/>
                </a:solidFill>
                <a:latin typeface="+mn-lt"/>
              </a:rPr>
              <a:t/>
            </a:r>
            <a:br>
              <a:rPr lang="en-US" sz="3600" b="1" u="sng" dirty="0" smtClean="0">
                <a:solidFill>
                  <a:schemeClr val="tx1"/>
                </a:solidFill>
                <a:latin typeface="+mn-lt"/>
              </a:rPr>
            </a:br>
            <a:endParaRPr lang="en-US" sz="3600" b="1" u="sng" dirty="0">
              <a:solidFill>
                <a:schemeClr val="tx1"/>
              </a:solidFill>
              <a:latin typeface="+mn-lt"/>
            </a:endParaRPr>
          </a:p>
        </p:txBody>
      </p:sp>
      <p:sp>
        <p:nvSpPr>
          <p:cNvPr id="3" name="Content Placeholder 2"/>
          <p:cNvSpPr>
            <a:spLocks noGrp="1"/>
          </p:cNvSpPr>
          <p:nvPr>
            <p:ph idx="1"/>
          </p:nvPr>
        </p:nvSpPr>
        <p:spPr>
          <a:xfrm>
            <a:off x="1066800" y="1371600"/>
            <a:ext cx="8229600" cy="4525963"/>
          </a:xfrm>
        </p:spPr>
        <p:txBody>
          <a:bodyPr>
            <a:noAutofit/>
          </a:bodyPr>
          <a:lstStyle/>
          <a:p>
            <a:r>
              <a:rPr lang="en-US" sz="2800" dirty="0" smtClean="0">
                <a:latin typeface="Candara" pitchFamily="34" charset="0"/>
              </a:rPr>
              <a:t>Insulin is a small protein composed of two amino acid chains A and B.</a:t>
            </a:r>
          </a:p>
          <a:p>
            <a:pPr>
              <a:buNone/>
            </a:pPr>
            <a:endParaRPr lang="en-US" sz="2800" dirty="0" smtClean="0">
              <a:latin typeface="Candara" pitchFamily="34" charset="0"/>
            </a:endParaRPr>
          </a:p>
          <a:p>
            <a:r>
              <a:rPr lang="en-US" sz="2800" dirty="0" smtClean="0">
                <a:latin typeface="Candara" pitchFamily="34" charset="0"/>
              </a:rPr>
              <a:t>A chain consist of 21 amino acids and B chain consist of 30 amino acids. </a:t>
            </a:r>
          </a:p>
          <a:p>
            <a:pPr>
              <a:buNone/>
            </a:pPr>
            <a:endParaRPr lang="en-US" sz="2800" dirty="0" smtClean="0">
              <a:latin typeface="Candara" pitchFamily="34" charset="0"/>
            </a:endParaRPr>
          </a:p>
          <a:p>
            <a:r>
              <a:rPr lang="en-US" sz="2800" dirty="0" smtClean="0">
                <a:latin typeface="Candara" pitchFamily="34" charset="0"/>
              </a:rPr>
              <a:t>A and B chains are linked together by two disulfide bonds and additional disulfide with A chain.</a:t>
            </a:r>
          </a:p>
          <a:p>
            <a:pPr>
              <a:buNone/>
            </a:pPr>
            <a:endParaRPr lang="en-US" sz="2800" dirty="0" smtClean="0">
              <a:latin typeface="Candara" pitchFamily="34" charset="0"/>
            </a:endParaRPr>
          </a:p>
          <a:p>
            <a:r>
              <a:rPr lang="en-US" sz="2800" dirty="0" smtClean="0">
                <a:latin typeface="Candara" pitchFamily="34" charset="0"/>
              </a:rPr>
              <a:t>Human insulin has a molecular weight  5800 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z="3200"/>
              <a:t>Action of Insulin on Various Tissues</a:t>
            </a:r>
          </a:p>
        </p:txBody>
      </p:sp>
      <p:graphicFrame>
        <p:nvGraphicFramePr>
          <p:cNvPr id="60454" name="Group 38"/>
          <p:cNvGraphicFramePr>
            <a:graphicFrameLocks noGrp="1"/>
          </p:cNvGraphicFramePr>
          <p:nvPr>
            <p:ph idx="1"/>
          </p:nvPr>
        </p:nvGraphicFramePr>
        <p:xfrm>
          <a:off x="457200" y="1600200"/>
          <a:ext cx="8229600" cy="4253865"/>
        </p:xfrm>
        <a:graphic>
          <a:graphicData uri="http://schemas.openxmlformats.org/drawingml/2006/table">
            <a:tbl>
              <a:tblPr/>
              <a:tblGrid>
                <a:gridCol w="2743200"/>
                <a:gridCol w="2743200"/>
                <a:gridCol w="2743200"/>
              </a:tblGrid>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sng" strike="noStrike" cap="none" normalizeH="0" baseline="0">
                          <a:ln>
                            <a:noFill/>
                          </a:ln>
                          <a:solidFill>
                            <a:schemeClr val="tx1"/>
                          </a:solidFill>
                          <a:effectLst/>
                          <a:latin typeface="Arial" charset="0"/>
                        </a:rPr>
                        <a:t>Liver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sng" strike="noStrike" cap="none" normalizeH="0" baseline="0">
                          <a:ln>
                            <a:noFill/>
                          </a:ln>
                          <a:solidFill>
                            <a:schemeClr val="tx1"/>
                          </a:solidFill>
                          <a:effectLst/>
                          <a:latin typeface="Arial" charset="0"/>
                        </a:rPr>
                        <a:t>Muscle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sng" strike="noStrike" cap="none" normalizeH="0" baseline="0">
                          <a:ln>
                            <a:noFill/>
                          </a:ln>
                          <a:solidFill>
                            <a:schemeClr val="tx1"/>
                          </a:solidFill>
                          <a:effectLst/>
                          <a:latin typeface="Arial" charset="0"/>
                        </a:rPr>
                        <a:t>Adipose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glucose production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Glucose transport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glucose transport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glycolysis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glycolysis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lipogenesis&amp; lipoprotein lipase activity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TG synthesis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glycogen deposition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intracellular lipolysis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Protein synthesis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Arial" charset="0"/>
                          <a:cs typeface="Arial" charset="0"/>
                        </a:rPr>
                        <a:t>↑ protein synthesis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2013" name="Text Box 34"/>
          <p:cNvSpPr txBox="1">
            <a:spLocks noChangeArrowheads="1"/>
          </p:cNvSpPr>
          <p:nvPr/>
        </p:nvSpPr>
        <p:spPr bwMode="auto">
          <a:xfrm>
            <a:off x="1431925" y="2170113"/>
            <a:ext cx="184150" cy="366712"/>
          </a:xfrm>
          <a:prstGeom prst="rect">
            <a:avLst/>
          </a:prstGeom>
          <a:noFill/>
          <a:ln w="9525">
            <a:noFill/>
            <a:miter lim="800000"/>
            <a:headEnd/>
            <a:tailEnd/>
          </a:ln>
        </p:spPr>
        <p:txBody>
          <a:bodyPr wrap="none">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288</TotalTime>
  <Words>600</Words>
  <Application>Microsoft Office PowerPoint</Application>
  <PresentationFormat>On-screen Show (4:3)</PresentationFormat>
  <Paragraphs>122</Paragraphs>
  <Slides>19</Slides>
  <Notes>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Insulin and Diabetes Mellitus</vt:lpstr>
      <vt:lpstr>Slide 2</vt:lpstr>
      <vt:lpstr>      </vt:lpstr>
      <vt:lpstr>Physiological anatomy of  endocrine pancreas</vt:lpstr>
      <vt:lpstr>Slide 5</vt:lpstr>
      <vt:lpstr> Hormones of endocrine pancreas</vt:lpstr>
      <vt:lpstr>INTRODUCTION</vt:lpstr>
      <vt:lpstr>                      INSULIN STRUCTURE </vt:lpstr>
      <vt:lpstr>Action of Insulin on Various Tissues</vt:lpstr>
      <vt:lpstr>Factors and Conditions That Increase or Decrease Insulin Secretion</vt:lpstr>
      <vt:lpstr>Diabetes Mellitus  </vt:lpstr>
      <vt:lpstr>Classification</vt:lpstr>
      <vt:lpstr>                        Glucose Control</vt:lpstr>
      <vt:lpstr>Type I Diabetes</vt:lpstr>
      <vt:lpstr>                           DM Type 1</vt:lpstr>
      <vt:lpstr>Type II Diabetes</vt:lpstr>
      <vt:lpstr>                            DM Type 2</vt:lpstr>
      <vt:lpstr>Slide 18</vt:lpstr>
      <vt:lpstr> </vt:lpstr>
    </vt:vector>
  </TitlesOfParts>
  <Company>uvas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shahzad</cp:lastModifiedBy>
  <cp:revision>62</cp:revision>
  <dcterms:created xsi:type="dcterms:W3CDTF">2012-06-07T03:09:42Z</dcterms:created>
  <dcterms:modified xsi:type="dcterms:W3CDTF">2014-11-14T15:48:05Z</dcterms:modified>
</cp:coreProperties>
</file>