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3" r:id="rId10"/>
    <p:sldId id="275" r:id="rId11"/>
    <p:sldId id="277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3F9F-03D5-47BE-AE14-5627DB7C8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9F334-1CFC-457C-950E-A6E738525EE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7C59-B813-4096-96C0-80F7601712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Cerebrospinal Fluid(CSF)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 . M. Shahzad</a:t>
            </a:r>
          </a:p>
          <a:p>
            <a:r>
              <a:rPr lang="en-US" sz="2400" dirty="0" smtClean="0"/>
              <a:t>Dept.of Physiology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Properties of the CSF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200" smtClean="0"/>
              <a:t>CSF is secreted continuously at a rate of about 0.5 ml per minute, i.e. 720 ml per day.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200" smtClean="0"/>
              <a:t>The volume remains fairly constant at about 120 ml, which means that absorption keeps pace with secretion.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200" smtClean="0"/>
              <a:t>Specific gravity of 1.005, consisting of: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/>
              <a:t>Water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/>
              <a:t>Mineral salts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/>
              <a:t>Glucose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/>
              <a:t>Plasma proteins: small amounts of albumin and globulin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/>
              <a:t>Creatinine and small amount of urea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/>
              <a:t> A few leukocytes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tx1"/>
                </a:solidFill>
              </a:rPr>
              <a:t>Functions of cerebrospinal fluid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900" smtClean="0"/>
              <a:t>It maintains a uniform pressure around these delicate structures</a:t>
            </a:r>
            <a:r>
              <a:rPr lang="en-US" sz="2900" i="1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900" smtClean="0"/>
              <a:t>It acts as a cushion and shock absorber between the brain and the cranial bones.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900" smtClean="0"/>
              <a:t>It keeps the brain and spinal cord moist and there may be interchange of substances between CSF and nerve cells, such as nutrients and waste products.</a:t>
            </a:r>
          </a:p>
          <a:p>
            <a:pPr marL="609600" indent="-609600"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Circulation of CSF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Due to pulsation of blood in choroid plexus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Due to pulsation of ependymal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Lateral ventricles            interventricular foramen of Monroe            third ventricle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mesencephalic aqueduct (aqueduct of Sylvius)           fourth ventricle             spinal cord central canal; also, out the lateral apertures to the subarachnoid space to the venous system         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CSF Flow Pattern</a:t>
            </a:r>
          </a:p>
        </p:txBody>
      </p:sp>
      <p:pic>
        <p:nvPicPr>
          <p:cNvPr id="20483" name="Picture 4" descr="f14-07_the_flow_of_cere_c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88392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Thanks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of CNS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048000" cy="2743200"/>
          </a:xfrm>
        </p:spPr>
        <p:txBody>
          <a:bodyPr/>
          <a:lstStyle/>
          <a:p>
            <a:pPr eaLnBrk="1" hangingPunct="1"/>
            <a:r>
              <a:rPr lang="en-US" sz="2800" smtClean="0"/>
              <a:t>Scalp and skin</a:t>
            </a:r>
          </a:p>
          <a:p>
            <a:pPr eaLnBrk="1" hangingPunct="1"/>
            <a:r>
              <a:rPr lang="en-US" sz="2800" smtClean="0"/>
              <a:t>Skull and vertebral column</a:t>
            </a:r>
          </a:p>
          <a:p>
            <a:pPr eaLnBrk="1" hangingPunct="1"/>
            <a:r>
              <a:rPr lang="en-US" sz="2800" smtClean="0"/>
              <a:t>Meninges</a:t>
            </a:r>
          </a:p>
        </p:txBody>
      </p:sp>
      <p:pic>
        <p:nvPicPr>
          <p:cNvPr id="4100" name="Picture 7" descr="1403aRelBrainCranMen_L.jpg                                     00201B48FAP7_JPEGS_ch12-18Labeled      BE4B5C3E:"/>
          <p:cNvPicPr>
            <a:picLocks noChangeAspect="1" noChangeArrowheads="1"/>
          </p:cNvPicPr>
          <p:nvPr/>
        </p:nvPicPr>
        <p:blipFill>
          <a:blip r:embed="rId2"/>
          <a:srcRect l="13914" t="10284" r="9720" b="11380"/>
          <a:stretch>
            <a:fillRect/>
          </a:stretch>
        </p:blipFill>
        <p:spPr bwMode="auto">
          <a:xfrm>
            <a:off x="2895600" y="11430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of CNS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Cerebrospinal fluid</a:t>
            </a:r>
          </a:p>
          <a:p>
            <a:pPr eaLnBrk="1" hangingPunct="1"/>
            <a:r>
              <a:rPr lang="en-US" smtClean="0"/>
              <a:t>Blood brain barrier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b="5180"/>
          <a:stretch>
            <a:fillRect/>
          </a:stretch>
        </p:blipFill>
        <p:spPr bwMode="auto">
          <a:xfrm>
            <a:off x="457200" y="3200400"/>
            <a:ext cx="843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Meninges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Dura mater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Double-layered external covering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Periosteum – attached to surface of the skull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Meningeal layer – outer covering of the brain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Folds inward in several areas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Arachnoid layer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Middle layer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Web-like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Pia mater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Internal layer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Clings to the surface of the brain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7172" name="Picture 6" descr="meng1"/>
          <p:cNvPicPr>
            <a:picLocks noChangeAspect="1" noChangeArrowheads="1"/>
          </p:cNvPicPr>
          <p:nvPr/>
        </p:nvPicPr>
        <p:blipFill>
          <a:blip r:embed="rId2"/>
          <a:srcRect l="1515" r="3030"/>
          <a:stretch>
            <a:fillRect/>
          </a:stretch>
        </p:blipFill>
        <p:spPr bwMode="auto">
          <a:xfrm>
            <a:off x="304800" y="3048000"/>
            <a:ext cx="8610600" cy="3446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 descr="f14-05_the_meninges_of__c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5257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Location of CSF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1148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Two lateral ventricles</a:t>
            </a:r>
          </a:p>
          <a:p>
            <a:pPr eaLnBrk="1" hangingPunct="1"/>
            <a:r>
              <a:rPr lang="en-US" sz="2800" smtClean="0"/>
              <a:t>Third ventricle</a:t>
            </a:r>
          </a:p>
          <a:p>
            <a:pPr eaLnBrk="1" hangingPunct="1"/>
            <a:r>
              <a:rPr lang="en-US" sz="2800" smtClean="0"/>
              <a:t>Fourth ventricle</a:t>
            </a:r>
          </a:p>
          <a:p>
            <a:pPr eaLnBrk="1" hangingPunct="1"/>
            <a:r>
              <a:rPr lang="en-US" sz="2800" smtClean="0"/>
              <a:t>Spinal cord central canal</a:t>
            </a:r>
          </a:p>
          <a:p>
            <a:pPr eaLnBrk="1" hangingPunct="1"/>
            <a:r>
              <a:rPr lang="en-US" sz="2800" smtClean="0"/>
              <a:t>Subarachnoid space</a:t>
            </a:r>
          </a:p>
          <a:p>
            <a:pPr eaLnBrk="1" hangingPunct="1"/>
            <a:r>
              <a:rPr lang="en-US" sz="2800" smtClean="0"/>
              <a:t>Continuous with extracellular fluid of brain parenchyma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ventricl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Formation of CSF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Choroid plexuses of lateral, third and fourth ventricles</a:t>
            </a:r>
          </a:p>
          <a:p>
            <a:pPr eaLnBrk="1" hangingPunct="1"/>
            <a:r>
              <a:rPr lang="en-US" sz="2800" smtClean="0"/>
              <a:t>Ependymal lining of ventricular system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19600" y="1600200"/>
          <a:ext cx="4419600" cy="4419600"/>
        </p:xfrm>
        <a:graphic>
          <a:graphicData uri="http://schemas.openxmlformats.org/presentationml/2006/ole">
            <p:oleObj spid="_x0000_s1026" name="Photo Editor Photo" r:id="rId3" imgW="5552381" imgH="4191585" progId="MSPhotoEd.3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52400" y="6019800"/>
            <a:ext cx="7467600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A choroid plexus consists of a combination of specialized epednymal cells and permeable capillaries for the production of CSF.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Formation of CSF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Cells are believed to actively secrete Na</a:t>
            </a:r>
            <a:r>
              <a:rPr lang="en-US" baseline="30000" smtClean="0"/>
              <a:t>+ </a:t>
            </a:r>
            <a:r>
              <a:rPr lang="en-US" smtClean="0"/>
              <a:t>into the ventricular system in exchange for K</a:t>
            </a:r>
            <a:r>
              <a:rPr lang="en-US" baseline="30000" smtClean="0"/>
              <a:t>+</a:t>
            </a:r>
            <a:r>
              <a:rPr lang="en-US" smtClean="0"/>
              <a:t>.  Sodium ions electrically attract Cl</a:t>
            </a:r>
            <a:r>
              <a:rPr lang="en-US" baseline="30000" smtClean="0"/>
              <a:t>-</a:t>
            </a:r>
            <a:r>
              <a:rPr lang="en-US" smtClean="0"/>
              <a:t> and osmotically draw water from the blood vascular system to constitute the CSF.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Composition of CSF</a:t>
            </a:r>
          </a:p>
        </p:txBody>
      </p:sp>
      <p:pic>
        <p:nvPicPr>
          <p:cNvPr id="16387" name="Picture 3" descr="csf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0300" y="1600200"/>
            <a:ext cx="68818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336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Photo Editor 3.0 Photo</vt:lpstr>
      <vt:lpstr>Cerebrospinal Fluid(CSF)</vt:lpstr>
      <vt:lpstr>Protection of CNS</vt:lpstr>
      <vt:lpstr>Protection of CNS</vt:lpstr>
      <vt:lpstr>Meninges</vt:lpstr>
      <vt:lpstr>Slide 5</vt:lpstr>
      <vt:lpstr>Location of CSF</vt:lpstr>
      <vt:lpstr>Formation of CSF</vt:lpstr>
      <vt:lpstr>Formation of CSF</vt:lpstr>
      <vt:lpstr>Composition of CSF</vt:lpstr>
      <vt:lpstr>Properties of the CSF</vt:lpstr>
      <vt:lpstr>Functions of cerebrospinal fluid</vt:lpstr>
      <vt:lpstr>Circulation of CSF</vt:lpstr>
      <vt:lpstr>CSF Flow Pattern</vt:lpstr>
      <vt:lpstr>Slide 14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Cerebrospinal Fluid(CSF)</dc:title>
  <dc:creator>shahzad</dc:creator>
  <cp:lastModifiedBy>shahzad</cp:lastModifiedBy>
  <cp:revision>1</cp:revision>
  <dcterms:created xsi:type="dcterms:W3CDTF">2014-12-16T17:28:47Z</dcterms:created>
  <dcterms:modified xsi:type="dcterms:W3CDTF">2014-12-16T17:46:39Z</dcterms:modified>
</cp:coreProperties>
</file>