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2" r:id="rId20"/>
    <p:sldId id="294" r:id="rId21"/>
    <p:sldId id="296" r:id="rId22"/>
    <p:sldId id="298" r:id="rId23"/>
    <p:sldId id="300" r:id="rId24"/>
    <p:sldId id="302" r:id="rId25"/>
    <p:sldId id="304" r:id="rId26"/>
    <p:sldId id="306" r:id="rId27"/>
    <p:sldId id="308" r:id="rId28"/>
    <p:sldId id="310" r:id="rId29"/>
    <p:sldId id="312" r:id="rId30"/>
    <p:sldId id="314" r:id="rId31"/>
    <p:sldId id="316" r:id="rId32"/>
    <p:sldId id="318" r:id="rId33"/>
    <p:sldId id="320" r:id="rId34"/>
    <p:sldId id="322" r:id="rId35"/>
    <p:sldId id="324" r:id="rId36"/>
    <p:sldId id="326" r:id="rId37"/>
    <p:sldId id="328" r:id="rId38"/>
    <p:sldId id="330" r:id="rId39"/>
    <p:sldId id="332" r:id="rId40"/>
    <p:sldId id="334" r:id="rId41"/>
    <p:sldId id="336" r:id="rId42"/>
    <p:sldId id="33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178A1-F0DB-4612-9C76-DA3671EB75B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30A40-3A75-4F5B-BB3E-883C5EDE6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FECF6-701F-48E2-BE59-6B4D5E8CDCF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78376-73FB-4F59-8B87-9257FF2B96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.shahzad@uvas.edu.p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Image:Progesterone-3D-vdW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Estrogens,Progesterons</a:t>
            </a:r>
            <a:r>
              <a:rPr lang="en-US" dirty="0" smtClean="0"/>
              <a:t> and </a:t>
            </a:r>
            <a:r>
              <a:rPr lang="en-US" dirty="0" err="1" smtClean="0"/>
              <a:t>testosteron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Dr. M. SHAHZAD</a:t>
            </a:r>
          </a:p>
          <a:p>
            <a:r>
              <a:rPr lang="en-US" sz="2000" dirty="0" smtClean="0"/>
              <a:t>Dept of Physiology</a:t>
            </a:r>
          </a:p>
          <a:p>
            <a:r>
              <a:rPr lang="en-US" sz="2000" dirty="0" smtClean="0">
                <a:hlinkClick r:id="rId2"/>
              </a:rPr>
              <a:t>m.shahzad@uvas.edu.pk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Hair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Estrogens do not greatly effect </a:t>
            </a:r>
          </a:p>
          <a:p>
            <a:r>
              <a:rPr lang="en-US" dirty="0" smtClean="0"/>
              <a:t>Hair does develop on pubic region and in the axillae after puberty</a:t>
            </a:r>
          </a:p>
          <a:p>
            <a:r>
              <a:rPr lang="en-US" dirty="0" smtClean="0"/>
              <a:t>Androgens formed in increased quantity by female adrenal glands after puberty mainly responsible for this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Causes the skin to develop the texture that is soft and usually smooth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Estrogens causes skin to become more vascular than normal, associated with increased warmth and often result greater bleeding of cut surfaces than 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Functions of Estrogen in Pregnancy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Proliferative functions on most reproductive and associated organs of mother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Enlargement of mother uterus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Enlargement of mother`s breasts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Enlarge of mother`s female external genitalia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Relax various pelvic ligaments of mother……easier passage of the fetus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Progesterone</a:t>
            </a:r>
            <a:endParaRPr lang="en-US" dirty="0"/>
          </a:p>
        </p:txBody>
      </p:sp>
      <p:pic>
        <p:nvPicPr>
          <p:cNvPr id="4" name="Picture 8" descr="200px-Progesterone-3D-vdW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76400" y="1905000"/>
            <a:ext cx="5715000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Progesterone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dirty="0" smtClean="0"/>
              <a:t>C-21 steroid hormone </a:t>
            </a:r>
          </a:p>
          <a:p>
            <a:pPr>
              <a:buFont typeface="Wingdings 2" pitchFamily="18" charset="2"/>
              <a:buNone/>
            </a:pPr>
            <a:r>
              <a:rPr lang="en-US" altLang="ko-KR" dirty="0" smtClean="0"/>
              <a:t>    involved in the female menstrual cycle, </a:t>
            </a:r>
          </a:p>
          <a:p>
            <a:pPr>
              <a:buFont typeface="Wingdings 2" pitchFamily="18" charset="2"/>
              <a:buNone/>
            </a:pPr>
            <a:r>
              <a:rPr lang="en-US" altLang="ko-KR" dirty="0" smtClean="0"/>
              <a:t>     pregnancy and embryogenesis</a:t>
            </a:r>
          </a:p>
          <a:p>
            <a:pPr>
              <a:buFont typeface="Wingdings 2" pitchFamily="18" charset="2"/>
              <a:buNone/>
            </a:pPr>
            <a:endParaRPr lang="en-US" altLang="ko-KR" dirty="0" smtClean="0"/>
          </a:p>
          <a:p>
            <a:r>
              <a:rPr lang="en-US" altLang="ko-KR" dirty="0" smtClean="0"/>
              <a:t>Progesterone belongs to a class of hormones called progestogens, and is the major </a:t>
            </a:r>
            <a:r>
              <a:rPr lang="en-US" altLang="ko-KR" dirty="0" smtClean="0">
                <a:solidFill>
                  <a:srgbClr val="CC0000"/>
                </a:solidFill>
              </a:rPr>
              <a:t>naturally </a:t>
            </a:r>
            <a:r>
              <a:rPr lang="en-US" altLang="ko-KR" dirty="0" smtClean="0"/>
              <a:t>occurring human progestogen.</a:t>
            </a:r>
          </a:p>
          <a:p>
            <a:pPr>
              <a:buFont typeface="Wingdings 2" pitchFamily="18" charset="2"/>
              <a:buNone/>
            </a:pPr>
            <a:endParaRPr lang="en-US" altLang="ko-KR" dirty="0" smtClean="0"/>
          </a:p>
          <a:p>
            <a:r>
              <a:rPr lang="en-US" altLang="ko-KR" dirty="0" smtClean="0"/>
              <a:t>Progesterone should not be confused with progestins, which are </a:t>
            </a:r>
            <a:r>
              <a:rPr lang="en-US" altLang="ko-KR" dirty="0" smtClean="0">
                <a:solidFill>
                  <a:srgbClr val="CC0000"/>
                </a:solidFill>
              </a:rPr>
              <a:t>synthetically</a:t>
            </a:r>
            <a:r>
              <a:rPr lang="en-US" altLang="ko-KR" dirty="0" smtClean="0"/>
              <a:t> produced progestogens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Uterus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Principle function of Progesterone is to promote secretary changes in the uterine endometrium during later half of monthly female cycle</a:t>
            </a:r>
          </a:p>
          <a:p>
            <a:r>
              <a:rPr lang="en-US" dirty="0" smtClean="0"/>
              <a:t>Thus prepare uterus for the implantation of fertilized ovum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Fallopian tubes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estrogen ,Progesterone promote secretory changes in mucosal lining of fallopian tubes</a:t>
            </a:r>
          </a:p>
          <a:p>
            <a:endParaRPr lang="en-US" dirty="0" smtClean="0"/>
          </a:p>
          <a:p>
            <a:r>
              <a:rPr lang="en-US" dirty="0" smtClean="0"/>
              <a:t>These are necessary for nutrition of the fertized,dividing ovum as it traverses fallopian tube before implantation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Breast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Promotes development of lobules and alveoli </a:t>
            </a:r>
          </a:p>
          <a:p>
            <a:r>
              <a:rPr lang="en-US" dirty="0" smtClean="0"/>
              <a:t>Alveolar cells to proliferate, enlarge and become secretory in nature</a:t>
            </a:r>
          </a:p>
          <a:p>
            <a:r>
              <a:rPr lang="en-US" dirty="0" smtClean="0"/>
              <a:t>Not secrete milk, milk only secreted by prepared breast which is further stimulated by prolactin</a:t>
            </a:r>
          </a:p>
          <a:p>
            <a:r>
              <a:rPr lang="en-US" dirty="0" smtClean="0"/>
              <a:t>Swelling of breasts due to secretory development of alveoli and lobules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on Endometrial cycle and Menstruation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ko-KR" dirty="0" smtClean="0"/>
              <a:t>Converts the endometrium to secretory stage to prepare the uterus for implantation</a:t>
            </a: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endParaRPr lang="en-US" altLang="ko-KR" dirty="0" smtClean="0"/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ko-KR" dirty="0" smtClean="0"/>
              <a:t>Affects the vaginal epithelium and cervical mucus </a:t>
            </a: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endParaRPr lang="en-US" altLang="ko-KR" dirty="0" smtClean="0"/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ko-KR" dirty="0" smtClean="0"/>
              <a:t>If pregnancy does not occur, progesterone levels will decrease, leading to menstruation </a:t>
            </a: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endParaRPr lang="en-US" altLang="ko-KR" dirty="0" smtClean="0"/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ko-KR" dirty="0" smtClean="0"/>
              <a:t>Normal menstrual bleeding is progesterone withdrawal bleeding.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on Endometrial cycle and Menstruation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altLang="ko-KR" dirty="0" smtClean="0"/>
              <a:t>During implantation and gestation, progesterone appears to decrease the maternal immune response to allow for the acceptance of the pregnancy. </a:t>
            </a:r>
          </a:p>
          <a:p>
            <a:pPr lvl="1">
              <a:buNone/>
            </a:pPr>
            <a:endParaRPr lang="en-US" altLang="ko-KR" dirty="0" smtClean="0"/>
          </a:p>
          <a:p>
            <a:pPr lvl="1">
              <a:buFont typeface="Arial" pitchFamily="34" charset="0"/>
              <a:buChar char="•"/>
            </a:pPr>
            <a:r>
              <a:rPr lang="en-US" altLang="ko-KR" dirty="0" smtClean="0"/>
              <a:t>Progesterone decreases contractility of the uterine smooth muscle</a:t>
            </a:r>
          </a:p>
          <a:p>
            <a:pPr lvl="1">
              <a:buNone/>
            </a:pPr>
            <a:endParaRPr lang="en-US" altLang="ko-K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Estrogens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Estrogens are a group of steroid compounds, functioning as the </a:t>
            </a:r>
            <a:r>
              <a:rPr lang="en-US" altLang="ko-KR" dirty="0" smtClean="0">
                <a:solidFill>
                  <a:srgbClr val="CC0000"/>
                </a:solidFill>
              </a:rPr>
              <a:t>primary female sex hormone</a:t>
            </a:r>
          </a:p>
          <a:p>
            <a:r>
              <a:rPr lang="en-US" altLang="ko-KR" dirty="0" smtClean="0"/>
              <a:t>Like all steroid hormones, estrogens readily diffuse across the cell membrane; inside the cell, they interact with </a:t>
            </a:r>
            <a:r>
              <a:rPr lang="en-US" altLang="ko-KR" dirty="0" smtClean="0">
                <a:solidFill>
                  <a:srgbClr val="CC0000"/>
                </a:solidFill>
              </a:rPr>
              <a:t>estrogen receptors</a:t>
            </a:r>
          </a:p>
          <a:p>
            <a:r>
              <a:rPr lang="en-US" u="sng" dirty="0" smtClean="0"/>
              <a:t>Principal function of E2 is to cause cellular </a:t>
            </a:r>
            <a:r>
              <a:rPr lang="en-US" u="sng" dirty="0" err="1" smtClean="0"/>
              <a:t>prolifration</a:t>
            </a:r>
            <a:r>
              <a:rPr lang="en-US" u="sng" dirty="0" smtClean="0"/>
              <a:t> and growth of the tissue of sex organs and other tissues related to reproduction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It raises </a:t>
            </a:r>
            <a:r>
              <a:rPr lang="en-US" altLang="ko-KR" dirty="0" smtClean="0">
                <a:solidFill>
                  <a:srgbClr val="CC0000"/>
                </a:solidFill>
              </a:rPr>
              <a:t>epidermal growth factor-1</a:t>
            </a:r>
            <a:r>
              <a:rPr lang="en-US" altLang="ko-KR" dirty="0" smtClean="0"/>
              <a:t> levels, a factor often used to induce proliferation, and used to sustain cultures of stem cells</a:t>
            </a:r>
          </a:p>
          <a:p>
            <a:r>
              <a:rPr lang="en-US" altLang="ko-KR" dirty="0" smtClean="0"/>
              <a:t>It reduces spasm and </a:t>
            </a:r>
            <a:r>
              <a:rPr lang="en-US" altLang="ko-KR" dirty="0" smtClean="0">
                <a:solidFill>
                  <a:srgbClr val="CC0000"/>
                </a:solidFill>
              </a:rPr>
              <a:t>relaxes</a:t>
            </a:r>
            <a:r>
              <a:rPr lang="en-US" altLang="ko-KR" dirty="0" smtClean="0"/>
              <a:t> smooth muscle</a:t>
            </a:r>
          </a:p>
          <a:p>
            <a:r>
              <a:rPr lang="en-US" altLang="ko-KR" dirty="0" smtClean="0"/>
              <a:t>It acts as an </a:t>
            </a:r>
            <a:r>
              <a:rPr lang="en-US" altLang="ko-KR" dirty="0" smtClean="0">
                <a:solidFill>
                  <a:srgbClr val="CC0000"/>
                </a:solidFill>
              </a:rPr>
              <a:t>anti-inflammatory </a:t>
            </a:r>
            <a:r>
              <a:rPr lang="en-US" altLang="ko-KR" dirty="0" smtClean="0"/>
              <a:t>agent and regulates the immune response.</a:t>
            </a:r>
          </a:p>
          <a:p>
            <a:r>
              <a:rPr lang="en-US" altLang="ko-KR" dirty="0" smtClean="0"/>
              <a:t>It reduces </a:t>
            </a:r>
            <a:r>
              <a:rPr lang="en-US" altLang="ko-KR" dirty="0" smtClean="0">
                <a:solidFill>
                  <a:srgbClr val="CC0000"/>
                </a:solidFill>
              </a:rPr>
              <a:t>gall-bladder</a:t>
            </a:r>
            <a:r>
              <a:rPr lang="en-US" altLang="ko-KR" dirty="0" smtClean="0"/>
              <a:t> activity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ko-KR" dirty="0" smtClean="0"/>
              <a:t>It normalizes blood clotting and vascular tone, zinc and copper levels, cell oxygen levels, and use of fat stores for energy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ko-KR" dirty="0" smtClean="0"/>
              <a:t>It appears to </a:t>
            </a:r>
            <a:r>
              <a:rPr lang="en-US" altLang="ko-KR" dirty="0" smtClean="0">
                <a:solidFill>
                  <a:srgbClr val="CC0000"/>
                </a:solidFill>
              </a:rPr>
              <a:t>prevent endometrial cancer</a:t>
            </a:r>
            <a:r>
              <a:rPr lang="en-US" altLang="ko-KR" dirty="0" smtClean="0"/>
              <a:t> by regulating the effects of estrogen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ko-KR" dirty="0" smtClean="0"/>
              <a:t>Progesterone belongs to the group of </a:t>
            </a:r>
            <a:r>
              <a:rPr lang="en-US" altLang="ko-KR" dirty="0" smtClean="0">
                <a:solidFill>
                  <a:srgbClr val="CC0000"/>
                </a:solidFill>
              </a:rPr>
              <a:t>neurosteroids </a:t>
            </a:r>
            <a:r>
              <a:rPr lang="en-US" altLang="ko-KR" dirty="0" smtClean="0"/>
              <a:t>affect synaptic functioning, are neuroprotective, and affect myelinization.</a:t>
            </a:r>
          </a:p>
          <a:p>
            <a:pPr lvl="1">
              <a:buFont typeface="Wingdings" pitchFamily="2" charset="2"/>
              <a:buNone/>
            </a:pPr>
            <a:r>
              <a:rPr lang="en-US" altLang="ko-KR" dirty="0" smtClean="0"/>
              <a:t>   They are investigated for their potential to improve memory and cognitive 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</a:t>
            </a:r>
            <a:r>
              <a:rPr lang="en-US" dirty="0" err="1" smtClean="0"/>
              <a:t>endometrium</a:t>
            </a:r>
            <a:r>
              <a:rPr lang="en-US" dirty="0" smtClean="0"/>
              <a:t> for implantation and maintenance of pregnancy by increasing activity of </a:t>
            </a:r>
            <a:r>
              <a:rPr lang="en-US" dirty="0" err="1" smtClean="0"/>
              <a:t>secretory</a:t>
            </a:r>
            <a:r>
              <a:rPr lang="en-US" dirty="0" smtClean="0"/>
              <a:t> glands</a:t>
            </a:r>
          </a:p>
          <a:p>
            <a:r>
              <a:rPr lang="en-US" smtClean="0"/>
              <a:t>Acts synergistically wi</a:t>
            </a:r>
            <a:r>
              <a:rPr lang="en-US" dirty="0" smtClean="0"/>
              <a:t>th estrogens to induce behavioral estrous</a:t>
            </a:r>
          </a:p>
          <a:p>
            <a:r>
              <a:rPr lang="en-US" smtClean="0"/>
              <a:t>Develops secretory tissue</a:t>
            </a:r>
            <a:r>
              <a:rPr lang="en-US" dirty="0" smtClean="0"/>
              <a:t> (alveoli) of the mammory glands</a:t>
            </a:r>
          </a:p>
          <a:p>
            <a:r>
              <a:rPr lang="en-US" dirty="0" smtClean="0"/>
              <a:t>Inhibits uterine mot</a:t>
            </a:r>
            <a:r>
              <a:rPr lang="en-US" dirty="0" err="1" smtClean="0"/>
              <a:t>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Male Steroid Hormone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                           Testosterone (T</a:t>
            </a:r>
            <a:r>
              <a:rPr lang="en-US" sz="2000" b="1" dirty="0" smtClean="0"/>
              <a:t>4</a:t>
            </a:r>
            <a:r>
              <a:rPr lang="en-US" b="1" dirty="0" smtClean="0"/>
              <a:t>)</a:t>
            </a:r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367088" y="228600"/>
            <a:ext cx="2667000" cy="9144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GB" i="1" u="sng" dirty="0"/>
              <a:t>Hypothalamus</a:t>
            </a:r>
            <a:endParaRPr lang="en-US" i="1" u="sng" dirty="0"/>
          </a:p>
        </p:txBody>
      </p:sp>
      <p:sp>
        <p:nvSpPr>
          <p:cNvPr id="41987" name="Oval 3"/>
          <p:cNvSpPr>
            <a:spLocks noChangeArrowheads="1"/>
          </p:cNvSpPr>
          <p:nvPr/>
        </p:nvSpPr>
        <p:spPr bwMode="auto">
          <a:xfrm>
            <a:off x="4129088" y="1752600"/>
            <a:ext cx="1219200" cy="533400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GB" i="1" u="sng"/>
              <a:t>Pituitary</a:t>
            </a:r>
            <a:endParaRPr lang="en-US" i="1" u="sng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576888" y="1295400"/>
            <a:ext cx="98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/>
              <a:t>GnRH</a:t>
            </a:r>
            <a:endParaRPr lang="en-US"/>
          </a:p>
        </p:txBody>
      </p:sp>
      <p:sp>
        <p:nvSpPr>
          <p:cNvPr id="41989" name="Freeform 5"/>
          <p:cNvSpPr>
            <a:spLocks/>
          </p:cNvSpPr>
          <p:nvPr/>
        </p:nvSpPr>
        <p:spPr bwMode="auto">
          <a:xfrm>
            <a:off x="5272088" y="1066800"/>
            <a:ext cx="3048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4" y="240"/>
              </a:cxn>
              <a:cxn ang="0">
                <a:pos x="96" y="432"/>
              </a:cxn>
            </a:cxnLst>
            <a:rect l="0" t="0" r="r" b="b"/>
            <a:pathLst>
              <a:path w="400" h="432">
                <a:moveTo>
                  <a:pt x="0" y="0"/>
                </a:moveTo>
                <a:cubicBezTo>
                  <a:pt x="184" y="84"/>
                  <a:pt x="368" y="168"/>
                  <a:pt x="384" y="240"/>
                </a:cubicBezTo>
                <a:cubicBezTo>
                  <a:pt x="400" y="312"/>
                  <a:pt x="144" y="400"/>
                  <a:pt x="96" y="432"/>
                </a:cubicBezTo>
              </a:path>
            </a:pathLst>
          </a:custGeom>
          <a:noFill/>
          <a:ln w="57150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4357688" y="4419600"/>
            <a:ext cx="838200" cy="990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dirty="0"/>
              <a:t>Testis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928688" y="3074988"/>
            <a:ext cx="173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Testosterone</a:t>
            </a:r>
          </a:p>
        </p:txBody>
      </p:sp>
      <p:sp>
        <p:nvSpPr>
          <p:cNvPr id="41992" name="Arc 8"/>
          <p:cNvSpPr>
            <a:spLocks/>
          </p:cNvSpPr>
          <p:nvPr/>
        </p:nvSpPr>
        <p:spPr bwMode="auto">
          <a:xfrm flipH="1" flipV="1">
            <a:off x="1919288" y="3505200"/>
            <a:ext cx="2209800" cy="1524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Arc 9"/>
          <p:cNvSpPr>
            <a:spLocks/>
          </p:cNvSpPr>
          <p:nvPr/>
        </p:nvSpPr>
        <p:spPr bwMode="auto">
          <a:xfrm flipH="1">
            <a:off x="1919288" y="1752600"/>
            <a:ext cx="2133600" cy="1371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6719888" y="2986088"/>
            <a:ext cx="7477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sz="2800"/>
              <a:t>LH </a:t>
            </a:r>
            <a:endParaRPr lang="en-US" sz="2800"/>
          </a:p>
        </p:txBody>
      </p:sp>
      <p:sp>
        <p:nvSpPr>
          <p:cNvPr id="41995" name="Freeform 11"/>
          <p:cNvSpPr>
            <a:spLocks/>
          </p:cNvSpPr>
          <p:nvPr/>
        </p:nvSpPr>
        <p:spPr bwMode="auto">
          <a:xfrm>
            <a:off x="5424488" y="2057400"/>
            <a:ext cx="1371600" cy="25908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576" y="480"/>
              </a:cxn>
              <a:cxn ang="0">
                <a:pos x="0" y="1392"/>
              </a:cxn>
            </a:cxnLst>
            <a:rect l="0" t="0" r="r" b="b"/>
            <a:pathLst>
              <a:path w="584" h="1392">
                <a:moveTo>
                  <a:pt x="48" y="0"/>
                </a:moveTo>
                <a:cubicBezTo>
                  <a:pt x="316" y="124"/>
                  <a:pt x="584" y="248"/>
                  <a:pt x="576" y="480"/>
                </a:cubicBezTo>
                <a:cubicBezTo>
                  <a:pt x="568" y="712"/>
                  <a:pt x="96" y="1240"/>
                  <a:pt x="0" y="1392"/>
                </a:cubicBez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6" name="Arc 12"/>
          <p:cNvSpPr>
            <a:spLocks/>
          </p:cNvSpPr>
          <p:nvPr/>
        </p:nvSpPr>
        <p:spPr bwMode="auto">
          <a:xfrm flipV="1">
            <a:off x="3595688" y="1309688"/>
            <a:ext cx="381000" cy="457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5195888" y="4586288"/>
            <a:ext cx="38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+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5037138" y="14478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+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5119688" y="4724400"/>
            <a:ext cx="1066800" cy="701675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GB" sz="2000" b="1"/>
              <a:t>Leydig </a:t>
            </a:r>
          </a:p>
          <a:p>
            <a:pPr algn="ctr" eaLnBrk="0" hangingPunct="0"/>
            <a:r>
              <a:rPr lang="en-GB" sz="2000" b="1"/>
              <a:t>cells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4884738" y="4114800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+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060700" y="1600200"/>
            <a:ext cx="2135188" cy="3124200"/>
            <a:chOff x="2735" y="1008"/>
            <a:chExt cx="1345" cy="1968"/>
          </a:xfrm>
        </p:grpSpPr>
        <p:sp>
          <p:nvSpPr>
            <p:cNvPr id="42003" name="Text Box 19"/>
            <p:cNvSpPr txBox="1">
              <a:spLocks noChangeArrowheads="1"/>
            </p:cNvSpPr>
            <p:nvPr/>
          </p:nvSpPr>
          <p:spPr bwMode="auto">
            <a:xfrm>
              <a:off x="2735" y="1920"/>
              <a:ext cx="6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/>
                <a:t>Inhibin</a:t>
              </a:r>
            </a:p>
          </p:txBody>
        </p:sp>
        <p:sp>
          <p:nvSpPr>
            <p:cNvPr id="42004" name="Arc 20"/>
            <p:cNvSpPr>
              <a:spLocks/>
            </p:cNvSpPr>
            <p:nvPr/>
          </p:nvSpPr>
          <p:spPr bwMode="auto">
            <a:xfrm flipH="1" flipV="1">
              <a:off x="2928" y="2208"/>
              <a:ext cx="528" cy="76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Arc 21"/>
            <p:cNvSpPr>
              <a:spLocks/>
            </p:cNvSpPr>
            <p:nvPr/>
          </p:nvSpPr>
          <p:spPr bwMode="auto">
            <a:xfrm flipH="1">
              <a:off x="2928" y="1344"/>
              <a:ext cx="432" cy="4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6" name="Text Box 22"/>
            <p:cNvSpPr txBox="1">
              <a:spLocks noChangeArrowheads="1"/>
            </p:cNvSpPr>
            <p:nvPr/>
          </p:nvSpPr>
          <p:spPr bwMode="auto">
            <a:xfrm>
              <a:off x="3120" y="1008"/>
              <a:ext cx="432" cy="5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4800" b="1"/>
                <a:t>_</a:t>
              </a:r>
            </a:p>
          </p:txBody>
        </p:sp>
        <p:sp>
          <p:nvSpPr>
            <p:cNvPr id="42007" name="Text Box 23"/>
            <p:cNvSpPr txBox="1">
              <a:spLocks noChangeArrowheads="1"/>
            </p:cNvSpPr>
            <p:nvPr/>
          </p:nvSpPr>
          <p:spPr bwMode="auto">
            <a:xfrm>
              <a:off x="3408" y="1440"/>
              <a:ext cx="672" cy="442"/>
            </a:xfrm>
            <a:prstGeom prst="rect">
              <a:avLst/>
            </a:prstGeom>
            <a:solidFill>
              <a:srgbClr val="FAFD0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2000" b="1" dirty="0"/>
                <a:t>Inhibits FSH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681288" y="2286000"/>
            <a:ext cx="3441700" cy="4419600"/>
            <a:chOff x="1689" y="1440"/>
            <a:chExt cx="2168" cy="2784"/>
          </a:xfrm>
        </p:grpSpPr>
        <p:grpSp>
          <p:nvGrpSpPr>
            <p:cNvPr id="4" name="Group 25"/>
            <p:cNvGrpSpPr>
              <a:grpSpLocks/>
            </p:cNvGrpSpPr>
            <p:nvPr/>
          </p:nvGrpSpPr>
          <p:grpSpPr bwMode="auto">
            <a:xfrm>
              <a:off x="1689" y="2352"/>
              <a:ext cx="1108" cy="768"/>
              <a:chOff x="2496" y="2352"/>
              <a:chExt cx="1108" cy="768"/>
            </a:xfrm>
          </p:grpSpPr>
          <p:sp>
            <p:nvSpPr>
              <p:cNvPr id="42010" name="Freeform 26"/>
              <p:cNvSpPr>
                <a:spLocks/>
              </p:cNvSpPr>
              <p:nvPr/>
            </p:nvSpPr>
            <p:spPr bwMode="auto">
              <a:xfrm>
                <a:off x="2496" y="2640"/>
                <a:ext cx="1056" cy="480"/>
              </a:xfrm>
              <a:custGeom>
                <a:avLst/>
                <a:gdLst/>
                <a:ahLst/>
                <a:cxnLst>
                  <a:cxn ang="0">
                    <a:pos x="480" y="480"/>
                  </a:cxn>
                  <a:cxn ang="0">
                    <a:pos x="96" y="96"/>
                  </a:cxn>
                  <a:cxn ang="0">
                    <a:pos x="1056" y="0"/>
                  </a:cxn>
                </a:cxnLst>
                <a:rect l="0" t="0" r="r" b="b"/>
                <a:pathLst>
                  <a:path w="1056" h="480">
                    <a:moveTo>
                      <a:pt x="480" y="480"/>
                    </a:moveTo>
                    <a:cubicBezTo>
                      <a:pt x="240" y="328"/>
                      <a:pt x="0" y="176"/>
                      <a:pt x="96" y="96"/>
                    </a:cubicBezTo>
                    <a:cubicBezTo>
                      <a:pt x="192" y="16"/>
                      <a:pt x="896" y="16"/>
                      <a:pt x="1056" y="0"/>
                    </a:cubicBezTo>
                  </a:path>
                </a:pathLst>
              </a:custGeom>
              <a:noFill/>
              <a:ln w="57150" cap="flat" cmpd="sng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1" name="Text Box 27"/>
              <p:cNvSpPr txBox="1">
                <a:spLocks noChangeArrowheads="1"/>
              </p:cNvSpPr>
              <p:nvPr/>
            </p:nvSpPr>
            <p:spPr bwMode="auto">
              <a:xfrm>
                <a:off x="3360" y="2352"/>
                <a:ext cx="2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 sz="2800" b="1"/>
                  <a:t>+</a:t>
                </a:r>
              </a:p>
            </p:txBody>
          </p:sp>
        </p:grpSp>
        <p:grpSp>
          <p:nvGrpSpPr>
            <p:cNvPr id="5" name="Group 28"/>
            <p:cNvGrpSpPr>
              <a:grpSpLocks/>
            </p:cNvGrpSpPr>
            <p:nvPr/>
          </p:nvGrpSpPr>
          <p:grpSpPr bwMode="auto">
            <a:xfrm>
              <a:off x="2601" y="1440"/>
              <a:ext cx="1256" cy="2784"/>
              <a:chOff x="3408" y="1440"/>
              <a:chExt cx="1256" cy="2784"/>
            </a:xfrm>
          </p:grpSpPr>
          <p:sp>
            <p:nvSpPr>
              <p:cNvPr id="42013" name="Text Box 29"/>
              <p:cNvSpPr txBox="1">
                <a:spLocks noChangeArrowheads="1"/>
              </p:cNvSpPr>
              <p:nvPr/>
            </p:nvSpPr>
            <p:spPr bwMode="auto">
              <a:xfrm>
                <a:off x="4080" y="1881"/>
                <a:ext cx="52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GB" sz="2800"/>
                  <a:t>FSH</a:t>
                </a:r>
                <a:endParaRPr lang="en-US" sz="2800"/>
              </a:p>
            </p:txBody>
          </p:sp>
          <p:sp>
            <p:nvSpPr>
              <p:cNvPr id="42014" name="Text Box 30"/>
              <p:cNvSpPr txBox="1">
                <a:spLocks noChangeArrowheads="1"/>
              </p:cNvSpPr>
              <p:nvPr/>
            </p:nvSpPr>
            <p:spPr bwMode="auto">
              <a:xfrm>
                <a:off x="3408" y="3974"/>
                <a:ext cx="950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 sz="2000"/>
                  <a:t>Spermatozoa</a:t>
                </a:r>
              </a:p>
            </p:txBody>
          </p:sp>
          <p:sp>
            <p:nvSpPr>
              <p:cNvPr id="42015" name="Line 31"/>
              <p:cNvSpPr>
                <a:spLocks noChangeShapeType="1"/>
              </p:cNvSpPr>
              <p:nvPr/>
            </p:nvSpPr>
            <p:spPr bwMode="auto">
              <a:xfrm>
                <a:off x="3837" y="3456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6" name="Freeform 32"/>
              <p:cNvSpPr>
                <a:spLocks/>
              </p:cNvSpPr>
              <p:nvPr/>
            </p:nvSpPr>
            <p:spPr bwMode="auto">
              <a:xfrm>
                <a:off x="4080" y="1440"/>
                <a:ext cx="584" cy="1392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576" y="480"/>
                  </a:cxn>
                  <a:cxn ang="0">
                    <a:pos x="0" y="1392"/>
                  </a:cxn>
                </a:cxnLst>
                <a:rect l="0" t="0" r="r" b="b"/>
                <a:pathLst>
                  <a:path w="584" h="1392">
                    <a:moveTo>
                      <a:pt x="48" y="0"/>
                    </a:moveTo>
                    <a:cubicBezTo>
                      <a:pt x="316" y="124"/>
                      <a:pt x="584" y="248"/>
                      <a:pt x="576" y="480"/>
                    </a:cubicBezTo>
                    <a:cubicBezTo>
                      <a:pt x="568" y="712"/>
                      <a:pt x="96" y="1240"/>
                      <a:pt x="0" y="1392"/>
                    </a:cubicBezTo>
                  </a:path>
                </a:pathLst>
              </a:custGeom>
              <a:noFill/>
              <a:ln w="28575" cap="flat" cmpd="sng">
                <a:solidFill>
                  <a:srgbClr val="FF33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7" name="Text Box 33"/>
              <p:cNvSpPr txBox="1">
                <a:spLocks noChangeArrowheads="1"/>
              </p:cNvSpPr>
              <p:nvPr/>
            </p:nvSpPr>
            <p:spPr bwMode="auto">
              <a:xfrm>
                <a:off x="3552" y="2448"/>
                <a:ext cx="576" cy="442"/>
              </a:xfrm>
              <a:prstGeom prst="rect">
                <a:avLst/>
              </a:prstGeom>
              <a:solidFill>
                <a:srgbClr val="FAFD00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2000" b="1"/>
                  <a:t>Sertoli cells</a:t>
                </a:r>
              </a:p>
            </p:txBody>
          </p:sp>
          <p:sp>
            <p:nvSpPr>
              <p:cNvPr id="42018" name="Text Box 34"/>
              <p:cNvSpPr txBox="1">
                <a:spLocks noChangeArrowheads="1"/>
              </p:cNvSpPr>
              <p:nvPr/>
            </p:nvSpPr>
            <p:spPr bwMode="auto">
              <a:xfrm>
                <a:off x="4080" y="2304"/>
                <a:ext cx="2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 sz="2800" b="1"/>
                  <a:t>+</a:t>
                </a:r>
              </a:p>
            </p:txBody>
          </p:sp>
        </p:grpSp>
      </p:grpSp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5119688" y="4433888"/>
            <a:ext cx="38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Testosterone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Primary male sex steroid hormone</a:t>
            </a:r>
          </a:p>
          <a:p>
            <a:r>
              <a:rPr lang="en-US" dirty="0" smtClean="0"/>
              <a:t>stimulates development of male sex organs, as well as secondary sexual characteristics</a:t>
            </a:r>
          </a:p>
          <a:p>
            <a:r>
              <a:rPr lang="en-US" dirty="0" smtClean="0"/>
              <a:t>Participates in feedback loop involving GnRH  Also inhibits secretion of LH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Testosterone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fetal life, the testis are stimulated by chorionic gonadotropin from placenta to produce moderate testosterone throughout entire period of fetal development and 10 or more weeks </a:t>
            </a:r>
            <a:r>
              <a:rPr lang="en-US" smtClean="0"/>
              <a:t>after birth</a:t>
            </a:r>
            <a:endParaRPr lang="en-US" dirty="0" smtClean="0"/>
          </a:p>
          <a:p>
            <a:r>
              <a:rPr lang="en-US" dirty="0" smtClean="0"/>
              <a:t>Then no testosterone is produced during childhood until about the age of 12 or 13 years of age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Testosterone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puberty, its production increases rapidly under influence of anterior pituitary gonadotropic hormones and lasts throughout the remainder life</a:t>
            </a:r>
          </a:p>
          <a:p>
            <a:r>
              <a:rPr lang="en-US" dirty="0" smtClean="0"/>
              <a:t>It is responsible for the distinguishing characteristics of the masculine body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during fetal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Testosterone begins to be elaborated by the male fetal testis at about the 7</a:t>
            </a:r>
            <a:r>
              <a:rPr lang="en-US" baseline="30000" dirty="0" smtClean="0"/>
              <a:t>th</a:t>
            </a:r>
            <a:r>
              <a:rPr lang="en-US" dirty="0" smtClean="0"/>
              <a:t> week of embryonic life</a:t>
            </a:r>
          </a:p>
          <a:p>
            <a:r>
              <a:rPr lang="en-US" dirty="0" smtClean="0"/>
              <a:t>Testosterone secreted first by genital ridges and later by the fetal testis is responsible for the development of male body characteristics</a:t>
            </a:r>
          </a:p>
          <a:p>
            <a:r>
              <a:rPr lang="en-US" dirty="0" smtClean="0"/>
              <a:t>Including formation of penis and a scrotum rather than formation of clitoris and vagina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Effects to cause descend of the testis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Testis usually descend into scrotum during the last 2 to 3 months of gestation, when secreting reasonable quantity of testosterone</a:t>
            </a:r>
          </a:p>
          <a:p>
            <a:r>
              <a:rPr lang="en-US" dirty="0" smtClean="0"/>
              <a:t>If male child is born with undescended testis, administration of testosterone causes to descend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Effects on Uterus &amp;External Sex Organs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puberty, secretion increases upto 20- fold under influence of </a:t>
            </a:r>
            <a:r>
              <a:rPr lang="en-US" dirty="0" smtClean="0">
                <a:solidFill>
                  <a:srgbClr val="FF0000"/>
                </a:solidFill>
              </a:rPr>
              <a:t>pituitary gonadotropic hormones</a:t>
            </a:r>
          </a:p>
          <a:p>
            <a:r>
              <a:rPr lang="en-US" dirty="0" smtClean="0"/>
              <a:t>Estrogens changes vaginal epithelium from cuboidal to stratified…….more resistant to trauma &amp; infection</a:t>
            </a:r>
          </a:p>
          <a:p>
            <a:r>
              <a:rPr lang="en-US" dirty="0" smtClean="0"/>
              <a:t>In children….Gonorrheal vaginitis, can be cured by administration of Estrogen simply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relating Adult Primary and secondary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characteristics include to enlarge the penis,scrotum,and testis about eight fold before the age of 20 years</a:t>
            </a:r>
          </a:p>
          <a:p>
            <a:r>
              <a:rPr lang="en-US" dirty="0" smtClean="0"/>
              <a:t>Also causes sec sexual characteristic to develop at the same time, beginning at puberty and ending at maturity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on distribution of body 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Causes growth of hairs over pubis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Over upward along the linea alba sometimes to the umbilicus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 the face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Usually on the chest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Less often on the other region of the body such as back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Testosterone decreases the growth of hair on the top of the head</a:t>
            </a:r>
          </a:p>
          <a:p>
            <a:r>
              <a:rPr lang="en-US" dirty="0" smtClean="0"/>
              <a:t>However, many men never become bald because it depends on two factors;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Genetic 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Large quantities of androgenic hormones……….superimposed to genetic 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Voice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Causes hypertrophy of the laryngeal mucosa and enlargement of the larynx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Results in a typical adult masculine bass voice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on skin and development of acne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thickness of skin over the entire body and increases the ruggedness of the subcutaneous tissues</a:t>
            </a:r>
          </a:p>
          <a:p>
            <a:r>
              <a:rPr lang="en-US" dirty="0" smtClean="0"/>
              <a:t>Testosterone increases the rate of secretion by some or perhaps all the sebaceous glands</a:t>
            </a:r>
          </a:p>
          <a:p>
            <a:r>
              <a:rPr lang="en-US" dirty="0" smtClean="0"/>
              <a:t> Especially important is the excessive secretion by sebaceous glands of the face results in acne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acne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acne is one of the most common features of adolescence when male body is first becoming introduced to increased testosterone</a:t>
            </a:r>
          </a:p>
          <a:p>
            <a:r>
              <a:rPr lang="en-US" dirty="0" smtClean="0"/>
              <a:t>Then skin adopt it to overcome the testosterone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on Protein formation and muscle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male characteristic is development of increasing musculature after puberty</a:t>
            </a:r>
          </a:p>
          <a:p>
            <a:r>
              <a:rPr lang="en-US" dirty="0" smtClean="0"/>
              <a:t>Averaging over 50 percent increase in muscle mass than females</a:t>
            </a:r>
          </a:p>
          <a:p>
            <a:r>
              <a:rPr lang="en-US" dirty="0" smtClean="0"/>
              <a:t>Causes increased  protein in nonmuscle parts of the body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on bone growth and calcium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the effect of testosterone, bones grow considerably in thickness and deposit additional calcium salts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Thus, increases total quantity of bone matrix and calcium retention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effect on Pelvis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Narrow the Pelvic outlet and lengthen it</a:t>
            </a:r>
          </a:p>
          <a:p>
            <a:r>
              <a:rPr lang="en-US" dirty="0" smtClean="0"/>
              <a:t>Cause a funnel like shape instead of the broad ovoid shape of the female pelvis</a:t>
            </a:r>
          </a:p>
          <a:p>
            <a:r>
              <a:rPr lang="en-US" dirty="0" smtClean="0"/>
              <a:t>Greatly increase the strength of the entire pelvis for load bearing in males</a:t>
            </a:r>
          </a:p>
          <a:p>
            <a:r>
              <a:rPr lang="en-US" dirty="0" smtClean="0"/>
              <a:t>Testosterone also causes the epiphysis of long bones to unite with the shaft of the bone at an early age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Therefore, despite the rapidity of growth, this early uniting  of the epiphysis prevents the person to grow as tall as he would have grown</a:t>
            </a:r>
          </a:p>
          <a:p>
            <a:r>
              <a:rPr lang="en-US" dirty="0" smtClean="0"/>
              <a:t>Even in normal men, the final adult height is slightly less than that as in castrated persons before puberty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Fallopian tubes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Estrogen effect on mucosal linings of fallopian tubes</a:t>
            </a:r>
          </a:p>
          <a:p>
            <a:endParaRPr lang="en-US" dirty="0" smtClean="0"/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Causes glandular tissues to proliferate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Number of ciliated epithelial cells that lines fallopian tube to increase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basal metabolism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basal metabolic rate by as much as 15 percent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effect indirectly on protein anabolism, the increase quantity of proteins and the enzymes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RBCs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man has about 700,000 more RBCs per cubic mm of blood than the average woman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is due to increased metabolic rate due to testosterone rather than to a direct effect of testosterone on RBCs production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val 2"/>
          <p:cNvSpPr>
            <a:spLocks noChangeArrowheads="1"/>
          </p:cNvSpPr>
          <p:nvPr/>
        </p:nvSpPr>
        <p:spPr bwMode="auto">
          <a:xfrm>
            <a:off x="5638800" y="4419600"/>
            <a:ext cx="838200" cy="9906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/>
              <a:t>Testis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648200" y="228600"/>
            <a:ext cx="2667000" cy="9144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GB" i="1" u="sng"/>
              <a:t>Hypothalamus</a:t>
            </a:r>
            <a:endParaRPr lang="en-US" i="1" u="sng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5410200" y="1752600"/>
            <a:ext cx="1219200" cy="533400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GB" i="1" u="sng"/>
              <a:t>Pituitary</a:t>
            </a:r>
            <a:endParaRPr lang="en-US" i="1" u="sng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8001000" y="2986088"/>
            <a:ext cx="7477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GB" sz="2800"/>
              <a:t>LH </a:t>
            </a:r>
            <a:endParaRPr lang="en-US" sz="2800"/>
          </a:p>
        </p:txBody>
      </p:sp>
      <p:sp>
        <p:nvSpPr>
          <p:cNvPr id="25606" name="Freeform 6"/>
          <p:cNvSpPr>
            <a:spLocks/>
          </p:cNvSpPr>
          <p:nvPr/>
        </p:nvSpPr>
        <p:spPr bwMode="auto">
          <a:xfrm>
            <a:off x="6705600" y="2057400"/>
            <a:ext cx="1371600" cy="25908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576" y="480"/>
              </a:cxn>
              <a:cxn ang="0">
                <a:pos x="0" y="1392"/>
              </a:cxn>
            </a:cxnLst>
            <a:rect l="0" t="0" r="r" b="b"/>
            <a:pathLst>
              <a:path w="584" h="1392">
                <a:moveTo>
                  <a:pt x="48" y="0"/>
                </a:moveTo>
                <a:cubicBezTo>
                  <a:pt x="316" y="124"/>
                  <a:pt x="584" y="248"/>
                  <a:pt x="576" y="480"/>
                </a:cubicBezTo>
                <a:cubicBezTo>
                  <a:pt x="568" y="712"/>
                  <a:pt x="96" y="1240"/>
                  <a:pt x="0" y="1392"/>
                </a:cubicBezTo>
              </a:path>
            </a:pathLst>
          </a:custGeom>
          <a:noFill/>
          <a:ln w="28575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477000" y="4586288"/>
            <a:ext cx="38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/>
              <a:t>+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318250" y="1066800"/>
            <a:ext cx="1520825" cy="900113"/>
            <a:chOff x="3980" y="672"/>
            <a:chExt cx="958" cy="567"/>
          </a:xfrm>
        </p:grpSpPr>
        <p:sp>
          <p:nvSpPr>
            <p:cNvPr id="25609" name="Text Box 9"/>
            <p:cNvSpPr txBox="1">
              <a:spLocks noChangeArrowheads="1"/>
            </p:cNvSpPr>
            <p:nvPr/>
          </p:nvSpPr>
          <p:spPr bwMode="auto">
            <a:xfrm>
              <a:off x="4320" y="816"/>
              <a:ext cx="6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/>
                <a:t>GnRH</a:t>
              </a:r>
              <a:endParaRPr lang="en-US"/>
            </a:p>
          </p:txBody>
        </p:sp>
        <p:sp>
          <p:nvSpPr>
            <p:cNvPr id="25610" name="Freeform 10"/>
            <p:cNvSpPr>
              <a:spLocks/>
            </p:cNvSpPr>
            <p:nvPr/>
          </p:nvSpPr>
          <p:spPr bwMode="auto">
            <a:xfrm>
              <a:off x="4128" y="672"/>
              <a:ext cx="192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240"/>
                </a:cxn>
                <a:cxn ang="0">
                  <a:pos x="96" y="432"/>
                </a:cxn>
              </a:cxnLst>
              <a:rect l="0" t="0" r="r" b="b"/>
              <a:pathLst>
                <a:path w="400" h="432">
                  <a:moveTo>
                    <a:pt x="0" y="0"/>
                  </a:moveTo>
                  <a:cubicBezTo>
                    <a:pt x="184" y="84"/>
                    <a:pt x="368" y="168"/>
                    <a:pt x="384" y="240"/>
                  </a:cubicBezTo>
                  <a:cubicBezTo>
                    <a:pt x="400" y="312"/>
                    <a:pt x="144" y="400"/>
                    <a:pt x="96" y="432"/>
                  </a:cubicBezTo>
                </a:path>
              </a:pathLst>
            </a:custGeom>
            <a:noFill/>
            <a:ln w="57150" cap="flat" cmpd="sng">
              <a:solidFill>
                <a:srgbClr val="FF33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3980" y="912"/>
              <a:ext cx="24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800" b="1"/>
                <a:t>+</a:t>
              </a:r>
            </a:p>
          </p:txBody>
        </p:sp>
      </p:grp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209800" y="3810000"/>
            <a:ext cx="173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Testosterone</a:t>
            </a:r>
          </a:p>
        </p:txBody>
      </p:sp>
      <p:sp>
        <p:nvSpPr>
          <p:cNvPr id="25613" name="Arc 13"/>
          <p:cNvSpPr>
            <a:spLocks/>
          </p:cNvSpPr>
          <p:nvPr/>
        </p:nvSpPr>
        <p:spPr bwMode="auto">
          <a:xfrm flipH="1" flipV="1">
            <a:off x="3200400" y="4267200"/>
            <a:ext cx="2209800" cy="762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200400" y="1400175"/>
            <a:ext cx="2209800" cy="2425700"/>
            <a:chOff x="2016" y="882"/>
            <a:chExt cx="1392" cy="1528"/>
          </a:xfrm>
        </p:grpSpPr>
        <p:sp>
          <p:nvSpPr>
            <p:cNvPr id="25615" name="Arc 15"/>
            <p:cNvSpPr>
              <a:spLocks/>
            </p:cNvSpPr>
            <p:nvPr/>
          </p:nvSpPr>
          <p:spPr bwMode="auto">
            <a:xfrm flipH="1">
              <a:off x="2016" y="882"/>
              <a:ext cx="1296" cy="1528"/>
            </a:xfrm>
            <a:custGeom>
              <a:avLst/>
              <a:gdLst>
                <a:gd name="G0" fmla="+- 0 0 0"/>
                <a:gd name="G1" fmla="+- 21595 0 0"/>
                <a:gd name="G2" fmla="+- 21600 0 0"/>
                <a:gd name="T0" fmla="*/ 459 w 21600"/>
                <a:gd name="T1" fmla="*/ 0 h 21595"/>
                <a:gd name="T2" fmla="*/ 21600 w 21600"/>
                <a:gd name="T3" fmla="*/ 21595 h 21595"/>
                <a:gd name="T4" fmla="*/ 0 w 21600"/>
                <a:gd name="T5" fmla="*/ 21595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5" fill="none" extrusionOk="0">
                  <a:moveTo>
                    <a:pt x="459" y="-1"/>
                  </a:moveTo>
                  <a:cubicBezTo>
                    <a:pt x="12206" y="249"/>
                    <a:pt x="21600" y="9844"/>
                    <a:pt x="21600" y="21595"/>
                  </a:cubicBezTo>
                </a:path>
                <a:path w="21600" h="21595" stroke="0" extrusionOk="0">
                  <a:moveTo>
                    <a:pt x="459" y="-1"/>
                  </a:moveTo>
                  <a:cubicBezTo>
                    <a:pt x="12206" y="249"/>
                    <a:pt x="21600" y="9844"/>
                    <a:pt x="21600" y="21595"/>
                  </a:cubicBezTo>
                  <a:lnTo>
                    <a:pt x="0" y="21595"/>
                  </a:lnTo>
                  <a:close/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6" name="Text Box 16"/>
            <p:cNvSpPr txBox="1">
              <a:spLocks noChangeArrowheads="1"/>
            </p:cNvSpPr>
            <p:nvPr/>
          </p:nvSpPr>
          <p:spPr bwMode="auto">
            <a:xfrm>
              <a:off x="2679" y="1008"/>
              <a:ext cx="7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/>
                <a:t>Feedback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124200" y="168275"/>
            <a:ext cx="1600200" cy="3657600"/>
            <a:chOff x="1968" y="106"/>
            <a:chExt cx="1008" cy="2304"/>
          </a:xfrm>
        </p:grpSpPr>
        <p:sp>
          <p:nvSpPr>
            <p:cNvPr id="25618" name="Arc 18"/>
            <p:cNvSpPr>
              <a:spLocks/>
            </p:cNvSpPr>
            <p:nvPr/>
          </p:nvSpPr>
          <p:spPr bwMode="auto">
            <a:xfrm flipH="1">
              <a:off x="2016" y="538"/>
              <a:ext cx="912" cy="1872"/>
            </a:xfrm>
            <a:custGeom>
              <a:avLst/>
              <a:gdLst>
                <a:gd name="G0" fmla="+- 0 0 0"/>
                <a:gd name="G1" fmla="+- 17433 0 0"/>
                <a:gd name="G2" fmla="+- 21600 0 0"/>
                <a:gd name="T0" fmla="*/ 12754 w 21600"/>
                <a:gd name="T1" fmla="*/ 0 h 17433"/>
                <a:gd name="T2" fmla="*/ 21600 w 21600"/>
                <a:gd name="T3" fmla="*/ 17433 h 17433"/>
                <a:gd name="T4" fmla="*/ 0 w 21600"/>
                <a:gd name="T5" fmla="*/ 17433 h 17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17433" fill="none" extrusionOk="0">
                  <a:moveTo>
                    <a:pt x="12753" y="0"/>
                  </a:moveTo>
                  <a:cubicBezTo>
                    <a:pt x="18313" y="4067"/>
                    <a:pt x="21600" y="10543"/>
                    <a:pt x="21600" y="17433"/>
                  </a:cubicBezTo>
                </a:path>
                <a:path w="21600" h="17433" stroke="0" extrusionOk="0">
                  <a:moveTo>
                    <a:pt x="12753" y="0"/>
                  </a:moveTo>
                  <a:cubicBezTo>
                    <a:pt x="18313" y="4067"/>
                    <a:pt x="21600" y="10543"/>
                    <a:pt x="21600" y="17433"/>
                  </a:cubicBezTo>
                  <a:lnTo>
                    <a:pt x="0" y="17433"/>
                  </a:lnTo>
                  <a:close/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>
              <a:off x="1968" y="106"/>
              <a:ext cx="100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000"/>
                <a:t>Brain and behaviour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066800" y="320675"/>
            <a:ext cx="2133600" cy="3492500"/>
            <a:chOff x="672" y="202"/>
            <a:chExt cx="1344" cy="2200"/>
          </a:xfrm>
        </p:grpSpPr>
        <p:sp>
          <p:nvSpPr>
            <p:cNvPr id="25621" name="Arc 21"/>
            <p:cNvSpPr>
              <a:spLocks/>
            </p:cNvSpPr>
            <p:nvPr/>
          </p:nvSpPr>
          <p:spPr bwMode="auto">
            <a:xfrm>
              <a:off x="1584" y="874"/>
              <a:ext cx="432" cy="1528"/>
            </a:xfrm>
            <a:custGeom>
              <a:avLst/>
              <a:gdLst>
                <a:gd name="G0" fmla="+- 0 0 0"/>
                <a:gd name="G1" fmla="+- 21595 0 0"/>
                <a:gd name="G2" fmla="+- 21600 0 0"/>
                <a:gd name="T0" fmla="*/ 459 w 21600"/>
                <a:gd name="T1" fmla="*/ 0 h 21595"/>
                <a:gd name="T2" fmla="*/ 21600 w 21600"/>
                <a:gd name="T3" fmla="*/ 21595 h 21595"/>
                <a:gd name="T4" fmla="*/ 0 w 21600"/>
                <a:gd name="T5" fmla="*/ 21595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95" fill="none" extrusionOk="0">
                  <a:moveTo>
                    <a:pt x="459" y="-1"/>
                  </a:moveTo>
                  <a:cubicBezTo>
                    <a:pt x="12206" y="249"/>
                    <a:pt x="21600" y="9844"/>
                    <a:pt x="21600" y="21595"/>
                  </a:cubicBezTo>
                </a:path>
                <a:path w="21600" h="21595" stroke="0" extrusionOk="0">
                  <a:moveTo>
                    <a:pt x="459" y="-1"/>
                  </a:moveTo>
                  <a:cubicBezTo>
                    <a:pt x="12206" y="249"/>
                    <a:pt x="21600" y="9844"/>
                    <a:pt x="21600" y="21595"/>
                  </a:cubicBezTo>
                  <a:lnTo>
                    <a:pt x="0" y="21595"/>
                  </a:lnTo>
                  <a:close/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672" y="202"/>
              <a:ext cx="110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GB" sz="2000"/>
                <a:t>Secondary sexual characteristics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04800" y="1828800"/>
            <a:ext cx="2895600" cy="1920875"/>
            <a:chOff x="192" y="1152"/>
            <a:chExt cx="1824" cy="1210"/>
          </a:xfrm>
        </p:grpSpPr>
        <p:sp>
          <p:nvSpPr>
            <p:cNvPr id="25624" name="Arc 24"/>
            <p:cNvSpPr>
              <a:spLocks/>
            </p:cNvSpPr>
            <p:nvPr/>
          </p:nvSpPr>
          <p:spPr bwMode="auto">
            <a:xfrm>
              <a:off x="910" y="1463"/>
              <a:ext cx="1106" cy="899"/>
            </a:xfrm>
            <a:custGeom>
              <a:avLst/>
              <a:gdLst>
                <a:gd name="G0" fmla="+- 0 0 0"/>
                <a:gd name="G1" fmla="+- 21263 0 0"/>
                <a:gd name="G2" fmla="+- 21600 0 0"/>
                <a:gd name="T0" fmla="*/ 3803 w 21600"/>
                <a:gd name="T1" fmla="*/ 0 h 21263"/>
                <a:gd name="T2" fmla="*/ 21600 w 21600"/>
                <a:gd name="T3" fmla="*/ 21263 h 21263"/>
                <a:gd name="T4" fmla="*/ 0 w 21600"/>
                <a:gd name="T5" fmla="*/ 21263 h 21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63" fill="none" extrusionOk="0">
                  <a:moveTo>
                    <a:pt x="3802" y="0"/>
                  </a:moveTo>
                  <a:cubicBezTo>
                    <a:pt x="14101" y="1842"/>
                    <a:pt x="21600" y="10800"/>
                    <a:pt x="21600" y="21263"/>
                  </a:cubicBezTo>
                </a:path>
                <a:path w="21600" h="21263" stroke="0" extrusionOk="0">
                  <a:moveTo>
                    <a:pt x="3802" y="0"/>
                  </a:moveTo>
                  <a:cubicBezTo>
                    <a:pt x="14101" y="1842"/>
                    <a:pt x="21600" y="10800"/>
                    <a:pt x="21600" y="21263"/>
                  </a:cubicBezTo>
                  <a:lnTo>
                    <a:pt x="0" y="21263"/>
                  </a:lnTo>
                  <a:close/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Text Box 25"/>
            <p:cNvSpPr txBox="1">
              <a:spLocks noChangeArrowheads="1"/>
            </p:cNvSpPr>
            <p:nvPr/>
          </p:nvSpPr>
          <p:spPr bwMode="auto">
            <a:xfrm>
              <a:off x="192" y="1152"/>
              <a:ext cx="110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GB" sz="2000"/>
                <a:t>Multiple other effects</a:t>
              </a:r>
            </a:p>
          </p:txBody>
        </p:sp>
      </p:grpSp>
      <p:sp>
        <p:nvSpPr>
          <p:cNvPr id="25626" name="Comment 26"/>
          <p:cNvSpPr>
            <a:spLocks noChangeArrowheads="1"/>
          </p:cNvSpPr>
          <p:nvPr/>
        </p:nvSpPr>
        <p:spPr bwMode="auto">
          <a:xfrm>
            <a:off x="0" y="0"/>
            <a:ext cx="3200400" cy="4665663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 Hair distribution</a:t>
            </a:r>
            <a:r>
              <a:rPr lang="en-GB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</a:t>
            </a:r>
            <a:r>
              <a:rPr lang="en-GB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 Muscle mass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 Penis and male tract</a:t>
            </a:r>
            <a:endParaRPr lang="en-GB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Sexual differentiation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Spermatogenesis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Sebum production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</a:rPr>
              <a:t> Bone mass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HDL : LDL concentrations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Breasts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Actually, Estrogens initiate growth of the breasts and milk producing apparatus</a:t>
            </a:r>
          </a:p>
          <a:p>
            <a:r>
              <a:rPr lang="en-US" dirty="0" smtClean="0"/>
              <a:t>Responsible for characteristic growth and external appearance  of mature female breast</a:t>
            </a:r>
          </a:p>
          <a:p>
            <a:r>
              <a:rPr lang="en-US" dirty="0" smtClean="0"/>
              <a:t>Not convert the breasts into milk producing organs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Breasts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Development of the stromal tissues</a:t>
            </a:r>
          </a:p>
          <a:p>
            <a:endParaRPr lang="en-US" dirty="0" smtClean="0"/>
          </a:p>
          <a:p>
            <a:r>
              <a:rPr lang="en-US" dirty="0" smtClean="0"/>
              <a:t>Growth of an Extensive ductile system</a:t>
            </a:r>
          </a:p>
          <a:p>
            <a:endParaRPr lang="en-US" dirty="0" smtClean="0"/>
          </a:p>
          <a:p>
            <a:r>
              <a:rPr lang="en-US" dirty="0" smtClean="0"/>
              <a:t>Deposition of Fat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Skeleton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osteoblastic activity</a:t>
            </a:r>
          </a:p>
          <a:p>
            <a:r>
              <a:rPr lang="en-US" dirty="0" smtClean="0"/>
              <a:t>As a result, when female enters her reproductive years, her growth rate becomes rapid</a:t>
            </a:r>
          </a:p>
          <a:p>
            <a:r>
              <a:rPr lang="en-US" dirty="0" smtClean="0"/>
              <a:t>Potent effect on skeleton is……early uniting of epiphysis with shafts of long bones…more rapid effect in females than males….so growth ceases several years earlier than males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on Protein Deposition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Causes slight increase in total body Protein  evidenced by a slight positive nitrogen balance</a:t>
            </a:r>
          </a:p>
          <a:p>
            <a:r>
              <a:rPr lang="en-US" dirty="0" smtClean="0"/>
              <a:t>So causes growth promoting effect on sexual organs,bones,and few other tissues of the body</a:t>
            </a:r>
          </a:p>
          <a:p>
            <a:r>
              <a:rPr lang="en-US" dirty="0" smtClean="0"/>
              <a:t>But the effect of testosterone is much more general and powerful than estrogens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Effect on Metabolism &amp; fat Deposition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Increases metabolic rate slightly</a:t>
            </a:r>
          </a:p>
          <a:p>
            <a:endParaRPr lang="en-US" dirty="0" smtClean="0"/>
          </a:p>
          <a:p>
            <a:r>
              <a:rPr lang="en-US" dirty="0" smtClean="0"/>
              <a:t>Deposit subcutaneous fat in increased quantity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Fat deposition in buttocks and thighs…….a characteristics of feminine figure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1613</Words>
  <Application>Microsoft Office PowerPoint</Application>
  <PresentationFormat>On-screen Show (4:3)</PresentationFormat>
  <Paragraphs>216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Estrogens,Progesterons and testosteron</vt:lpstr>
      <vt:lpstr>Functions of Estrogens</vt:lpstr>
      <vt:lpstr>Effects on Uterus &amp;External Sex Organs</vt:lpstr>
      <vt:lpstr>Effect on Fallopian tubes</vt:lpstr>
      <vt:lpstr>Effect on Breasts</vt:lpstr>
      <vt:lpstr>Effect on Breasts</vt:lpstr>
      <vt:lpstr>Effect on Skeleton</vt:lpstr>
      <vt:lpstr>Effect on Protein Deposition</vt:lpstr>
      <vt:lpstr>Effect on Metabolism &amp; fat Deposition</vt:lpstr>
      <vt:lpstr>Effect on Hair distribution</vt:lpstr>
      <vt:lpstr>Effect on Skin</vt:lpstr>
      <vt:lpstr>Functions of Estrogen in Pregnancy</vt:lpstr>
      <vt:lpstr>Progesterone</vt:lpstr>
      <vt:lpstr>Functions of Progesterone</vt:lpstr>
      <vt:lpstr>Effect on Uterus</vt:lpstr>
      <vt:lpstr>Effect on Fallopian tubes</vt:lpstr>
      <vt:lpstr>Effect on Breast</vt:lpstr>
      <vt:lpstr>Effect on Endometrial cycle and Menstruation</vt:lpstr>
      <vt:lpstr>Effect on Endometrial cycle and Menstruation</vt:lpstr>
      <vt:lpstr>Other functions</vt:lpstr>
      <vt:lpstr>Slide 21</vt:lpstr>
      <vt:lpstr>Summary</vt:lpstr>
      <vt:lpstr>Male Steroid Hormone</vt:lpstr>
      <vt:lpstr>Slide 24</vt:lpstr>
      <vt:lpstr>Functions of Testosterone</vt:lpstr>
      <vt:lpstr>Functions of Testosterone</vt:lpstr>
      <vt:lpstr>Functions of Testosterone</vt:lpstr>
      <vt:lpstr>Functions during fetal development</vt:lpstr>
      <vt:lpstr>Effects to cause descend of the testis</vt:lpstr>
      <vt:lpstr>Functions relating Adult Primary and secondary characteristics</vt:lpstr>
      <vt:lpstr>Effects on distribution of body hair</vt:lpstr>
      <vt:lpstr>Baldness</vt:lpstr>
      <vt:lpstr>Effect on Voice</vt:lpstr>
      <vt:lpstr>Effect on skin and development of acne</vt:lpstr>
      <vt:lpstr>development of acne</vt:lpstr>
      <vt:lpstr>Effect on Protein formation and muscle development</vt:lpstr>
      <vt:lpstr>Effect on bone growth and calcium retention</vt:lpstr>
      <vt:lpstr>Specific effect on Pelvis</vt:lpstr>
      <vt:lpstr>Conti…….</vt:lpstr>
      <vt:lpstr>Effect on basal metabolism</vt:lpstr>
      <vt:lpstr>Effect on RBCs</vt:lpstr>
      <vt:lpstr>Slide 42</vt:lpstr>
    </vt:vector>
  </TitlesOfParts>
  <Company>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Estrogens,Progesterons and testosteron</dc:title>
  <dc:creator>shahzad</dc:creator>
  <cp:lastModifiedBy>shahzad</cp:lastModifiedBy>
  <cp:revision>4</cp:revision>
  <dcterms:created xsi:type="dcterms:W3CDTF">2014-10-30T06:29:10Z</dcterms:created>
  <dcterms:modified xsi:type="dcterms:W3CDTF">2014-11-14T15:47:47Z</dcterms:modified>
</cp:coreProperties>
</file>