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5029199"/>
          </a:xfrm>
        </p:spPr>
        <p:txBody>
          <a:bodyPr>
            <a:normAutofit fontScale="90000"/>
          </a:bodyPr>
          <a:lstStyle/>
          <a:p>
            <a:pPr algn="l"/>
            <a:r>
              <a:rPr lang="en-US" b="1" dirty="0" smtClean="0">
                <a:solidFill>
                  <a:srgbClr val="00B050"/>
                </a:solidFill>
                <a:latin typeface="Bookman Old Style" pitchFamily="18" charset="0"/>
              </a:rPr>
              <a:t>		ICHTHYOLOGY</a:t>
            </a:r>
            <a:r>
              <a:rPr lang="en-US" sz="2000" b="1" dirty="0" smtClean="0">
                <a:latin typeface="Bookman Old Style" pitchFamily="18" charset="0"/>
              </a:rPr>
              <a:t/>
            </a:r>
            <a:br>
              <a:rPr lang="en-US" sz="2000" b="1" dirty="0" smtClean="0">
                <a:latin typeface="Bookman Old Style" pitchFamily="18" charset="0"/>
              </a:rPr>
            </a:br>
            <a:r>
              <a:rPr lang="en-US" sz="2000" b="1" dirty="0" smtClean="0">
                <a:latin typeface="Bookman Old Style" pitchFamily="18" charset="0"/>
              </a:rPr>
              <a:t/>
            </a:r>
            <a:br>
              <a:rPr lang="en-US" sz="2000" b="1" dirty="0" smtClean="0">
                <a:latin typeface="Bookman Old Style" pitchFamily="18" charset="0"/>
              </a:rPr>
            </a:br>
            <a:r>
              <a:rPr lang="en-US" sz="2700" b="1" dirty="0" smtClean="0">
                <a:latin typeface="Bookman Old Style" pitchFamily="18" charset="0"/>
              </a:rPr>
              <a:t>What is ichthyology?</a:t>
            </a:r>
            <a:r>
              <a:rPr lang="en-US" sz="2700" dirty="0" smtClean="0">
                <a:latin typeface="Bookman Old Style" pitchFamily="18" charset="0"/>
              </a:rPr>
              <a:t/>
            </a:r>
            <a:br>
              <a:rPr lang="en-US" sz="2700" dirty="0" smtClean="0">
                <a:latin typeface="Bookman Old Style" pitchFamily="18" charset="0"/>
              </a:rPr>
            </a:br>
            <a:r>
              <a:rPr lang="en-US" sz="2700" dirty="0" smtClean="0">
                <a:latin typeface="Bookman Old Style" pitchFamily="18" charset="0"/>
              </a:rPr>
              <a:t>	Study of pure and applied aspects of the fishes.</a:t>
            </a:r>
            <a:br>
              <a:rPr lang="en-US" sz="2700" dirty="0" smtClean="0">
                <a:latin typeface="Bookman Old Style" pitchFamily="18" charset="0"/>
              </a:rPr>
            </a:br>
            <a:r>
              <a:rPr lang="en-US" sz="2700" b="1" dirty="0" smtClean="0">
                <a:latin typeface="Bookman Old Style" pitchFamily="18" charset="0"/>
              </a:rPr>
              <a:t>What is fish?</a:t>
            </a:r>
            <a:r>
              <a:rPr lang="en-US" sz="2700" dirty="0" smtClean="0">
                <a:latin typeface="Bookman Old Style" pitchFamily="18" charset="0"/>
              </a:rPr>
              <a:t/>
            </a:r>
            <a:br>
              <a:rPr lang="en-US" sz="2700" dirty="0" smtClean="0">
                <a:latin typeface="Bookman Old Style" pitchFamily="18" charset="0"/>
              </a:rPr>
            </a:br>
            <a:r>
              <a:rPr lang="en-US" sz="2700" dirty="0" smtClean="0">
                <a:latin typeface="Bookman Old Style" pitchFamily="18" charset="0"/>
              </a:rPr>
              <a:t>	The fish are jawed, aquatic, </a:t>
            </a:r>
            <a:r>
              <a:rPr lang="en-US" sz="2700" dirty="0" err="1" smtClean="0">
                <a:latin typeface="Bookman Old Style" pitchFamily="18" charset="0"/>
              </a:rPr>
              <a:t>poikilotherm</a:t>
            </a:r>
            <a:r>
              <a:rPr lang="en-US" sz="2700" dirty="0" smtClean="0">
                <a:latin typeface="Bookman Old Style" pitchFamily="18" charset="0"/>
              </a:rPr>
              <a:t>, oviparous or ovoviviparous, streamlined vertebrates with gill for respiration and fins for locomotion.</a:t>
            </a:r>
            <a:br>
              <a:rPr lang="en-US" sz="2700" dirty="0" smtClean="0">
                <a:latin typeface="Bookman Old Style" pitchFamily="18" charset="0"/>
              </a:rPr>
            </a:br>
            <a:r>
              <a:rPr lang="en-US" sz="2700" b="1" dirty="0" smtClean="0">
                <a:latin typeface="Bookman Old Style" pitchFamily="18" charset="0"/>
              </a:rPr>
              <a:t>Economic aspects of ichthyology</a:t>
            </a:r>
            <a:r>
              <a:rPr lang="en-US" sz="2700" dirty="0" smtClean="0">
                <a:latin typeface="Bookman Old Style" pitchFamily="18" charset="0"/>
              </a:rPr>
              <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1.</a:t>
            </a:r>
            <a:r>
              <a:rPr lang="en-US" sz="2700" dirty="0" smtClean="0">
                <a:latin typeface="Bookman Old Style" pitchFamily="18" charset="0"/>
              </a:rPr>
              <a:t> Fish meat</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2.</a:t>
            </a:r>
            <a:r>
              <a:rPr lang="en-US" sz="2700" dirty="0" smtClean="0">
                <a:latin typeface="Bookman Old Style" pitchFamily="18" charset="0"/>
              </a:rPr>
              <a:t> Fish by-products (liver oil, fish meal, fish 	silage, skins and leather)</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3.</a:t>
            </a:r>
            <a:r>
              <a:rPr lang="en-US" sz="2700" dirty="0" smtClean="0">
                <a:latin typeface="Bookman Old Style" pitchFamily="18" charset="0"/>
              </a:rPr>
              <a:t> Recreation</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4.</a:t>
            </a:r>
            <a:r>
              <a:rPr lang="en-US" sz="2700" dirty="0" smtClean="0">
                <a:latin typeface="Bookman Old Style" pitchFamily="18" charset="0"/>
              </a:rPr>
              <a:t> Fish aquaria</a:t>
            </a:r>
            <a:br>
              <a:rPr lang="en-US" sz="2700" dirty="0" smtClean="0">
                <a:latin typeface="Bookman Old Style" pitchFamily="18" charset="0"/>
              </a:rPr>
            </a:br>
            <a:r>
              <a:rPr lang="en-US" sz="2000" dirty="0" smtClean="0">
                <a:latin typeface="Bookman Old Style" pitchFamily="18" charset="0"/>
              </a:rPr>
              <a:t/>
            </a:r>
            <a:br>
              <a:rPr lang="en-US" sz="2000" dirty="0" smtClean="0">
                <a:latin typeface="Bookman Old Style" pitchFamily="18" charset="0"/>
              </a:rPr>
            </a:br>
            <a:r>
              <a:rPr lang="en-US" sz="2000" dirty="0" smtClean="0">
                <a:latin typeface="Bookman Old Style" pitchFamily="18" charset="0"/>
              </a:rPr>
              <a:t/>
            </a:r>
            <a:br>
              <a:rPr lang="en-US" sz="2000" dirty="0" smtClean="0">
                <a:latin typeface="Bookman Old Style" pitchFamily="18" charset="0"/>
              </a:rPr>
            </a:br>
            <a:endParaRPr lang="en-US" sz="2000" dirty="0">
              <a:latin typeface="Bookman Old Style"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00B050"/>
                </a:solidFill>
                <a:latin typeface="Bookman Old Style" pitchFamily="18" charset="0"/>
              </a:rPr>
              <a:t>Adaptations in Hill Stream Fishes</a:t>
            </a:r>
            <a:endParaRPr lang="en-US" sz="3600" dirty="0"/>
          </a:p>
        </p:txBody>
      </p:sp>
      <p:sp>
        <p:nvSpPr>
          <p:cNvPr id="3" name="Content Placeholder 2"/>
          <p:cNvSpPr>
            <a:spLocks noGrp="1"/>
          </p:cNvSpPr>
          <p:nvPr>
            <p:ph idx="1"/>
          </p:nvPr>
        </p:nvSpPr>
        <p:spPr/>
        <p:txBody>
          <a:bodyPr/>
          <a:lstStyle/>
          <a:p>
            <a:pPr>
              <a:buNone/>
            </a:pPr>
            <a:r>
              <a:rPr lang="en-US" dirty="0" smtClean="0">
                <a:latin typeface="Bookman Old Style" pitchFamily="18" charset="0"/>
              </a:rPr>
              <a:t>Environmental conditions of the hill stream</a:t>
            </a:r>
          </a:p>
          <a:p>
            <a:pPr marL="914400" lvl="1" indent="-514350">
              <a:buAutoNum type="arabicPeriod"/>
            </a:pPr>
            <a:r>
              <a:rPr lang="en-US" dirty="0" smtClean="0">
                <a:latin typeface="Bookman Old Style" pitchFamily="18" charset="0"/>
              </a:rPr>
              <a:t>Strength of water currents</a:t>
            </a:r>
          </a:p>
          <a:p>
            <a:pPr marL="914400" lvl="1" indent="-514350">
              <a:buAutoNum type="arabicPeriod"/>
            </a:pPr>
            <a:r>
              <a:rPr lang="en-US" dirty="0" smtClean="0">
                <a:latin typeface="Bookman Old Style" pitchFamily="18" charset="0"/>
              </a:rPr>
              <a:t>Light intensity</a:t>
            </a:r>
          </a:p>
          <a:p>
            <a:pPr marL="914400" lvl="1" indent="-514350">
              <a:buAutoNum type="arabicPeriod"/>
            </a:pPr>
            <a:r>
              <a:rPr lang="en-US" dirty="0" smtClean="0">
                <a:latin typeface="Bookman Old Style" pitchFamily="18" charset="0"/>
              </a:rPr>
              <a:t>Dissolved oxygen</a:t>
            </a:r>
          </a:p>
          <a:p>
            <a:pPr marL="914400" lvl="1" indent="-514350">
              <a:buAutoNum type="arabicPeriod"/>
            </a:pPr>
            <a:r>
              <a:rPr lang="en-US" dirty="0" smtClean="0">
                <a:latin typeface="Bookman Old Style" pitchFamily="18" charset="0"/>
              </a:rPr>
              <a:t>Temperature</a:t>
            </a:r>
          </a:p>
          <a:p>
            <a:pPr marL="914400" lvl="1" indent="-514350">
              <a:buAutoNum type="arabicPeriod"/>
            </a:pPr>
            <a:r>
              <a:rPr lang="en-US" dirty="0" smtClean="0">
                <a:latin typeface="Bookman Old Style" pitchFamily="18" charset="0"/>
              </a:rPr>
              <a:t>Availability of food</a:t>
            </a:r>
          </a:p>
          <a:p>
            <a:pPr marL="914400" lvl="1" indent="-514350">
              <a:buAutoNum type="arabicPeriod"/>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a:buNone/>
            </a:pPr>
            <a:r>
              <a:rPr lang="en-US" b="1" dirty="0" smtClean="0">
                <a:latin typeface="Bookman Old Style" pitchFamily="18" charset="0"/>
              </a:rPr>
              <a:t>Adaptations:</a:t>
            </a:r>
          </a:p>
          <a:p>
            <a:pPr marL="914400" lvl="1" indent="-514350">
              <a:buAutoNum type="arabicPeriod"/>
            </a:pPr>
            <a:r>
              <a:rPr lang="en-US" dirty="0" smtClean="0">
                <a:latin typeface="Bookman Old Style" pitchFamily="18" charset="0"/>
              </a:rPr>
              <a:t>Shape (Greatly flattened head and body in contrast to cylindrical bodies)</a:t>
            </a:r>
          </a:p>
          <a:p>
            <a:pPr marL="914400" lvl="1" indent="-514350">
              <a:buAutoNum type="arabicPeriod"/>
            </a:pPr>
            <a:r>
              <a:rPr lang="en-US" dirty="0" smtClean="0">
                <a:latin typeface="Bookman Old Style" pitchFamily="18" charset="0"/>
              </a:rPr>
              <a:t>Size (Generally small in size, having short and thicker bodies)</a:t>
            </a:r>
          </a:p>
          <a:p>
            <a:pPr marL="914400" lvl="1" indent="-514350">
              <a:buAutoNum type="arabicPeriod"/>
            </a:pPr>
            <a:r>
              <a:rPr lang="en-US" dirty="0" smtClean="0">
                <a:latin typeface="Bookman Old Style" pitchFamily="18" charset="0"/>
              </a:rPr>
              <a:t>Mouth (</a:t>
            </a:r>
            <a:r>
              <a:rPr lang="en-US" dirty="0" err="1" smtClean="0">
                <a:latin typeface="Bookman Old Style" pitchFamily="18" charset="0"/>
              </a:rPr>
              <a:t>Crescentic</a:t>
            </a:r>
            <a:r>
              <a:rPr lang="en-US" dirty="0" smtClean="0">
                <a:latin typeface="Bookman Old Style" pitchFamily="18" charset="0"/>
              </a:rPr>
              <a:t> in shape and jaws are strong)</a:t>
            </a:r>
          </a:p>
          <a:p>
            <a:pPr marL="914400" lvl="1" indent="-514350">
              <a:buAutoNum type="arabicPeriod"/>
            </a:pPr>
            <a:r>
              <a:rPr lang="en-US" dirty="0" smtClean="0">
                <a:latin typeface="Bookman Old Style" pitchFamily="18" charset="0"/>
              </a:rPr>
              <a:t>Lips (Modified to form suckers and used for scooping mud as well as clinging on stones)</a:t>
            </a:r>
          </a:p>
          <a:p>
            <a:pPr marL="914400" lvl="1" indent="-514350">
              <a:buAutoNum type="arabicPeriod"/>
            </a:pPr>
            <a:r>
              <a:rPr lang="en-US" dirty="0" smtClean="0">
                <a:latin typeface="Bookman Old Style" pitchFamily="18" charset="0"/>
              </a:rPr>
              <a:t>Eyes (Generally small and are pushed towards the upper surface)</a:t>
            </a:r>
          </a:p>
          <a:p>
            <a:pPr marL="914400" lvl="1" indent="-514350">
              <a:buAutoNum type="arabicPeriod"/>
            </a:pPr>
            <a:r>
              <a:rPr lang="en-US" dirty="0" smtClean="0">
                <a:latin typeface="Bookman Old Style" pitchFamily="18" charset="0"/>
              </a:rPr>
              <a:t>Fins (Also use as organs of attachment)</a:t>
            </a:r>
          </a:p>
          <a:p>
            <a:pPr marL="914400" lvl="1" indent="-514350">
              <a:buAutoNum type="arabicPeriod"/>
            </a:pPr>
            <a:r>
              <a:rPr lang="en-US" dirty="0" smtClean="0">
                <a:latin typeface="Bookman Old Style" pitchFamily="18" charset="0"/>
              </a:rPr>
              <a:t>Air bladder</a:t>
            </a:r>
          </a:p>
          <a:p>
            <a:pPr marL="514350" indent="-514350">
              <a:buAutoNum type="arabicPeriod"/>
            </a:pPr>
            <a:endParaRPr lang="en-US" dirty="0" smtClean="0">
              <a:latin typeface="Bookman Old Style" pitchFamily="18" charset="0"/>
            </a:endParaRPr>
          </a:p>
          <a:p>
            <a:pPr marL="514350" indent="-514350">
              <a:buAutoNum type="arabicPeriod"/>
            </a:pPr>
            <a:endParaRPr lang="en-US" dirty="0" smtClean="0">
              <a:latin typeface="Bookman Old Style"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Bookman Old Style" pitchFamily="18" charset="0"/>
              </a:rPr>
              <a:t>Migration</a:t>
            </a:r>
            <a:endParaRPr lang="en-US" b="1" dirty="0">
              <a:solidFill>
                <a:srgbClr val="00B050"/>
              </a:solidFill>
              <a:latin typeface="Bookman Old Style" pitchFamily="18" charset="0"/>
            </a:endParaRPr>
          </a:p>
        </p:txBody>
      </p:sp>
      <p:sp>
        <p:nvSpPr>
          <p:cNvPr id="3" name="Content Placeholder 2"/>
          <p:cNvSpPr>
            <a:spLocks noGrp="1"/>
          </p:cNvSpPr>
          <p:nvPr>
            <p:ph idx="1"/>
          </p:nvPr>
        </p:nvSpPr>
        <p:spPr>
          <a:xfrm>
            <a:off x="457200" y="1295400"/>
            <a:ext cx="8229600" cy="5181600"/>
          </a:xfrm>
        </p:spPr>
        <p:txBody>
          <a:bodyPr>
            <a:normAutofit/>
          </a:bodyPr>
          <a:lstStyle/>
          <a:p>
            <a:pPr algn="just">
              <a:buNone/>
            </a:pPr>
            <a:r>
              <a:rPr lang="en-US" sz="2400" b="1" dirty="0" smtClean="0">
                <a:latin typeface="Bookman Old Style" pitchFamily="18" charset="0"/>
              </a:rPr>
              <a:t>Migration:</a:t>
            </a:r>
            <a:r>
              <a:rPr lang="en-US" sz="2400" dirty="0" smtClean="0">
                <a:latin typeface="Bookman Old Style" pitchFamily="18" charset="0"/>
              </a:rPr>
              <a:t> Periodic passing of animals from one place to another.</a:t>
            </a:r>
          </a:p>
          <a:p>
            <a:pPr algn="just">
              <a:buNone/>
            </a:pPr>
            <a:r>
              <a:rPr lang="en-US" sz="2400" b="1" dirty="0" smtClean="0">
                <a:latin typeface="Bookman Old Style" pitchFamily="18" charset="0"/>
              </a:rPr>
              <a:t>Emigration:</a:t>
            </a:r>
            <a:r>
              <a:rPr lang="en-US" sz="2400" dirty="0" smtClean="0">
                <a:latin typeface="Bookman Old Style" pitchFamily="18" charset="0"/>
              </a:rPr>
              <a:t> Outward migration from the feeding ground to the breeding ground.</a:t>
            </a:r>
          </a:p>
          <a:p>
            <a:pPr algn="just">
              <a:buNone/>
            </a:pPr>
            <a:r>
              <a:rPr lang="en-US" sz="2400" b="1" dirty="0" smtClean="0">
                <a:latin typeface="Bookman Old Style" pitchFamily="18" charset="0"/>
              </a:rPr>
              <a:t>Immigration:</a:t>
            </a:r>
            <a:r>
              <a:rPr lang="en-US" sz="2400" dirty="0" smtClean="0">
                <a:latin typeface="Bookman Old Style" pitchFamily="18" charset="0"/>
              </a:rPr>
              <a:t> Inward (return) journey from breeding place to feeding place or shelter place.</a:t>
            </a:r>
          </a:p>
          <a:p>
            <a:pPr algn="ctr">
              <a:buNone/>
            </a:pPr>
            <a:r>
              <a:rPr lang="en-US" sz="2800" b="1" dirty="0" smtClean="0">
                <a:solidFill>
                  <a:srgbClr val="00B050"/>
                </a:solidFill>
                <a:latin typeface="Bookman Old Style" pitchFamily="18" charset="0"/>
              </a:rPr>
              <a:t>Migration of Cyclostomes (</a:t>
            </a:r>
            <a:r>
              <a:rPr lang="en-US" sz="2800" b="1" i="1" dirty="0" err="1" smtClean="0">
                <a:solidFill>
                  <a:srgbClr val="00B050"/>
                </a:solidFill>
                <a:latin typeface="Bookman Old Style" pitchFamily="18" charset="0"/>
              </a:rPr>
              <a:t>Petromyzon</a:t>
            </a:r>
            <a:r>
              <a:rPr lang="en-US" sz="2800" b="1" dirty="0" smtClean="0">
                <a:solidFill>
                  <a:srgbClr val="00B050"/>
                </a:solidFill>
                <a:latin typeface="Bookman Old Style" pitchFamily="18" charset="0"/>
              </a:rPr>
              <a:t>)</a:t>
            </a:r>
          </a:p>
          <a:p>
            <a:pPr>
              <a:buNone/>
            </a:pPr>
            <a:r>
              <a:rPr lang="en-US" sz="2400" b="1" dirty="0" smtClean="0">
                <a:latin typeface="Bookman Old Style" pitchFamily="18" charset="0"/>
              </a:rPr>
              <a:t>Sea --- freshwater</a:t>
            </a:r>
          </a:p>
          <a:p>
            <a:pPr algn="just">
              <a:buNone/>
            </a:pPr>
            <a:r>
              <a:rPr lang="en-US" sz="2400" b="1" dirty="0" smtClean="0">
                <a:latin typeface="Bookman Old Style" pitchFamily="18" charset="0"/>
              </a:rPr>
              <a:t>Way of migration</a:t>
            </a:r>
            <a:r>
              <a:rPr lang="en-US" sz="2400" b="1" dirty="0" smtClean="0">
                <a:latin typeface="Bookman Old Style" pitchFamily="18" charset="0"/>
              </a:rPr>
              <a:t>:</a:t>
            </a:r>
            <a:r>
              <a:rPr lang="en-US" sz="2400" b="1" dirty="0" smtClean="0">
                <a:latin typeface="Bookman Old Style" pitchFamily="18" charset="0"/>
              </a:rPr>
              <a:t> </a:t>
            </a:r>
            <a:r>
              <a:rPr lang="en-US" sz="2400" dirty="0" smtClean="0">
                <a:latin typeface="Bookman Old Style" pitchFamily="18" charset="0"/>
              </a:rPr>
              <a:t>Travel hundreds of mile, build nests of stones, die after mating, larval stage lasts for 7 years, young </a:t>
            </a:r>
            <a:r>
              <a:rPr lang="en-US" sz="2400" i="1" dirty="0" err="1" smtClean="0">
                <a:latin typeface="Bookman Old Style" pitchFamily="18" charset="0"/>
              </a:rPr>
              <a:t>Petromyzon</a:t>
            </a:r>
            <a:r>
              <a:rPr lang="en-US" sz="2400" dirty="0" smtClean="0">
                <a:latin typeface="Bookman Old Style" pitchFamily="18" charset="0"/>
              </a:rPr>
              <a:t> migrates from river to sea where it changes into adult</a:t>
            </a:r>
            <a:endParaRPr lang="en-US" sz="2400" dirty="0">
              <a:latin typeface="Bookman Old Style"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Bookman Old Style" pitchFamily="18" charset="0"/>
              </a:rPr>
              <a:t>Migration in Fishes</a:t>
            </a:r>
            <a:endParaRPr lang="en-US" b="1" dirty="0">
              <a:solidFill>
                <a:srgbClr val="00B050"/>
              </a:solidFill>
              <a:latin typeface="Bookman Old Style" pitchFamily="18" charset="0"/>
            </a:endParaRPr>
          </a:p>
        </p:txBody>
      </p:sp>
      <p:sp>
        <p:nvSpPr>
          <p:cNvPr id="3" name="Content Placeholder 2"/>
          <p:cNvSpPr>
            <a:spLocks noGrp="1"/>
          </p:cNvSpPr>
          <p:nvPr>
            <p:ph idx="1"/>
          </p:nvPr>
        </p:nvSpPr>
        <p:spPr/>
        <p:txBody>
          <a:bodyPr>
            <a:normAutofit fontScale="85000" lnSpcReduction="20000"/>
          </a:bodyPr>
          <a:lstStyle/>
          <a:p>
            <a:pPr algn="ctr">
              <a:buNone/>
            </a:pPr>
            <a:r>
              <a:rPr lang="en-US" b="1" dirty="0" smtClean="0">
                <a:latin typeface="Bookman Old Style" pitchFamily="18" charset="0"/>
              </a:rPr>
              <a:t>Types of migrations on the basis of objectives</a:t>
            </a:r>
          </a:p>
          <a:p>
            <a:pPr marL="514350" indent="-514350">
              <a:buAutoNum type="arabicPeriod"/>
            </a:pPr>
            <a:r>
              <a:rPr lang="en-US" dirty="0" err="1" smtClean="0">
                <a:latin typeface="Bookman Old Style" pitchFamily="18" charset="0"/>
              </a:rPr>
              <a:t>Gametic</a:t>
            </a:r>
            <a:r>
              <a:rPr lang="en-US" dirty="0" smtClean="0">
                <a:latin typeface="Bookman Old Style" pitchFamily="18" charset="0"/>
              </a:rPr>
              <a:t> migration</a:t>
            </a:r>
          </a:p>
          <a:p>
            <a:pPr marL="514350" indent="-514350">
              <a:buAutoNum type="arabicPeriod"/>
            </a:pPr>
            <a:r>
              <a:rPr lang="en-US" dirty="0" smtClean="0">
                <a:latin typeface="Bookman Old Style" pitchFamily="18" charset="0"/>
              </a:rPr>
              <a:t>Climatic migration</a:t>
            </a:r>
          </a:p>
          <a:p>
            <a:pPr marL="514350" indent="-514350">
              <a:buAutoNum type="arabicPeriod"/>
            </a:pPr>
            <a:r>
              <a:rPr lang="en-US" dirty="0" smtClean="0">
                <a:latin typeface="Bookman Old Style" pitchFamily="18" charset="0"/>
              </a:rPr>
              <a:t>Alimental migration</a:t>
            </a:r>
          </a:p>
          <a:p>
            <a:pPr marL="514350" indent="-514350">
              <a:buAutoNum type="arabicPeriod"/>
            </a:pPr>
            <a:r>
              <a:rPr lang="en-US" dirty="0" err="1" smtClean="0">
                <a:latin typeface="Bookman Old Style" pitchFamily="18" charset="0"/>
              </a:rPr>
              <a:t>Osmoregulatory</a:t>
            </a:r>
            <a:r>
              <a:rPr lang="en-US" dirty="0" smtClean="0">
                <a:latin typeface="Bookman Old Style" pitchFamily="18" charset="0"/>
              </a:rPr>
              <a:t> migration</a:t>
            </a:r>
          </a:p>
          <a:p>
            <a:pPr marL="514350" indent="-514350" algn="ctr">
              <a:buNone/>
            </a:pPr>
            <a:r>
              <a:rPr lang="en-US" b="1" dirty="0" smtClean="0">
                <a:latin typeface="Bookman Old Style" pitchFamily="18" charset="0"/>
              </a:rPr>
              <a:t>Migratory movements of the fishes</a:t>
            </a:r>
          </a:p>
          <a:p>
            <a:pPr marL="514350" indent="-514350">
              <a:buAutoNum type="arabicPeriod"/>
            </a:pPr>
            <a:r>
              <a:rPr lang="en-US" dirty="0" smtClean="0">
                <a:latin typeface="Bookman Old Style" pitchFamily="18" charset="0"/>
              </a:rPr>
              <a:t>By drifting</a:t>
            </a:r>
          </a:p>
          <a:p>
            <a:pPr marL="514350" indent="-514350">
              <a:buAutoNum type="arabicPeriod"/>
            </a:pPr>
            <a:r>
              <a:rPr lang="en-US" dirty="0" smtClean="0">
                <a:latin typeface="Bookman Old Style" pitchFamily="18" charset="0"/>
              </a:rPr>
              <a:t>Random </a:t>
            </a:r>
            <a:r>
              <a:rPr lang="en-US" dirty="0" err="1" smtClean="0">
                <a:latin typeface="Bookman Old Style" pitchFamily="18" charset="0"/>
              </a:rPr>
              <a:t>locomotory</a:t>
            </a:r>
            <a:r>
              <a:rPr lang="en-US" dirty="0" smtClean="0">
                <a:latin typeface="Bookman Old Style" pitchFamily="18" charset="0"/>
              </a:rPr>
              <a:t> movements</a:t>
            </a:r>
          </a:p>
          <a:p>
            <a:pPr marL="514350" indent="-514350">
              <a:buAutoNum type="arabicPeriod"/>
            </a:pPr>
            <a:r>
              <a:rPr lang="en-US" dirty="0" smtClean="0">
                <a:latin typeface="Bookman Old Style" pitchFamily="18" charset="0"/>
              </a:rPr>
              <a:t>Oriental swimming movements</a:t>
            </a:r>
          </a:p>
          <a:p>
            <a:pPr marL="514350" indent="-514350">
              <a:buAutoNum type="arabicPeriod"/>
            </a:pPr>
            <a:r>
              <a:rPr lang="en-US" dirty="0" err="1" smtClean="0">
                <a:latin typeface="Bookman Old Style" pitchFamily="18" charset="0"/>
              </a:rPr>
              <a:t>Denatant</a:t>
            </a:r>
            <a:r>
              <a:rPr lang="en-US" dirty="0" smtClean="0">
                <a:latin typeface="Bookman Old Style" pitchFamily="18" charset="0"/>
              </a:rPr>
              <a:t> or </a:t>
            </a:r>
            <a:r>
              <a:rPr lang="en-US" dirty="0" err="1" smtClean="0">
                <a:latin typeface="Bookman Old Style" pitchFamily="18" charset="0"/>
              </a:rPr>
              <a:t>contranatant</a:t>
            </a:r>
            <a:r>
              <a:rPr lang="en-US" dirty="0" smtClean="0">
                <a:latin typeface="Bookman Old Style" pitchFamily="18" charset="0"/>
              </a:rPr>
              <a:t> movements</a:t>
            </a:r>
            <a:endParaRPr lang="en-US" dirty="0">
              <a:latin typeface="Bookman Old Style"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pPr algn="ctr">
              <a:buNone/>
            </a:pPr>
            <a:r>
              <a:rPr lang="en-US" b="1" dirty="0" smtClean="0">
                <a:solidFill>
                  <a:srgbClr val="00B050"/>
                </a:solidFill>
                <a:latin typeface="Bookman Old Style" pitchFamily="18" charset="0"/>
              </a:rPr>
              <a:t>Types of migratory fishes</a:t>
            </a:r>
          </a:p>
          <a:p>
            <a:pPr>
              <a:lnSpc>
                <a:spcPct val="150000"/>
              </a:lnSpc>
              <a:buFont typeface="Wingdings" pitchFamily="2" charset="2"/>
              <a:buChar char="Ø"/>
            </a:pPr>
            <a:r>
              <a:rPr lang="en-US" sz="2800" dirty="0" err="1" smtClean="0">
                <a:latin typeface="Bookman Old Style" pitchFamily="18" charset="0"/>
              </a:rPr>
              <a:t>Potamodromous</a:t>
            </a:r>
            <a:r>
              <a:rPr lang="en-US" sz="2800" dirty="0" smtClean="0">
                <a:latin typeface="Bookman Old Style" pitchFamily="18" charset="0"/>
              </a:rPr>
              <a:t> fishes (Carps and </a:t>
            </a:r>
            <a:r>
              <a:rPr lang="en-US" sz="2800" dirty="0" err="1" smtClean="0">
                <a:latin typeface="Bookman Old Style" pitchFamily="18" charset="0"/>
              </a:rPr>
              <a:t>Trouts</a:t>
            </a:r>
            <a:r>
              <a:rPr lang="en-US" sz="2800" dirty="0" smtClean="0">
                <a:latin typeface="Bookman Old Style" pitchFamily="18" charset="0"/>
              </a:rPr>
              <a:t>) F</a:t>
            </a:r>
          </a:p>
          <a:p>
            <a:pPr>
              <a:lnSpc>
                <a:spcPct val="150000"/>
              </a:lnSpc>
              <a:buFont typeface="Wingdings" pitchFamily="2" charset="2"/>
              <a:buChar char="Ø"/>
            </a:pPr>
            <a:r>
              <a:rPr lang="en-US" sz="2800" dirty="0" err="1" smtClean="0">
                <a:latin typeface="Bookman Old Style" pitchFamily="18" charset="0"/>
              </a:rPr>
              <a:t>Oceanodromous</a:t>
            </a:r>
            <a:r>
              <a:rPr lang="en-US" sz="2800" dirty="0" smtClean="0">
                <a:latin typeface="Bookman Old Style" pitchFamily="18" charset="0"/>
              </a:rPr>
              <a:t> fishes (Herrings and </a:t>
            </a:r>
            <a:r>
              <a:rPr lang="en-US" sz="2800" dirty="0" err="1" smtClean="0">
                <a:latin typeface="Bookman Old Style" pitchFamily="18" charset="0"/>
              </a:rPr>
              <a:t>Mackerals</a:t>
            </a:r>
            <a:r>
              <a:rPr lang="en-US" sz="2800" dirty="0" smtClean="0">
                <a:latin typeface="Bookman Old Style" pitchFamily="18" charset="0"/>
              </a:rPr>
              <a:t>) M</a:t>
            </a:r>
          </a:p>
          <a:p>
            <a:pPr>
              <a:lnSpc>
                <a:spcPct val="150000"/>
              </a:lnSpc>
              <a:buFont typeface="Wingdings" pitchFamily="2" charset="2"/>
              <a:buChar char="Ø"/>
            </a:pPr>
            <a:r>
              <a:rPr lang="en-US" sz="2800" dirty="0" err="1" smtClean="0">
                <a:latin typeface="Bookman Old Style" pitchFamily="18" charset="0"/>
              </a:rPr>
              <a:t>Anadromous</a:t>
            </a:r>
            <a:r>
              <a:rPr lang="en-US" sz="2800" dirty="0" smtClean="0">
                <a:latin typeface="Bookman Old Style" pitchFamily="18" charset="0"/>
              </a:rPr>
              <a:t> fishes (Sturgeon) M – F</a:t>
            </a:r>
          </a:p>
          <a:p>
            <a:pPr>
              <a:lnSpc>
                <a:spcPct val="150000"/>
              </a:lnSpc>
              <a:buFont typeface="Wingdings" pitchFamily="2" charset="2"/>
              <a:buChar char="Ø"/>
            </a:pPr>
            <a:r>
              <a:rPr lang="en-US" sz="2800" dirty="0" err="1" smtClean="0">
                <a:latin typeface="Bookman Old Style" pitchFamily="18" charset="0"/>
              </a:rPr>
              <a:t>Catadromous</a:t>
            </a:r>
            <a:r>
              <a:rPr lang="en-US" sz="2800" dirty="0" smtClean="0">
                <a:latin typeface="Bookman Old Style" pitchFamily="18" charset="0"/>
              </a:rPr>
              <a:t> fishes (Fresh water eel) F – M</a:t>
            </a:r>
          </a:p>
          <a:p>
            <a:pPr>
              <a:lnSpc>
                <a:spcPct val="150000"/>
              </a:lnSpc>
              <a:buFont typeface="Wingdings" pitchFamily="2" charset="2"/>
              <a:buChar char="Ø"/>
            </a:pPr>
            <a:r>
              <a:rPr lang="en-US" sz="2800" dirty="0" err="1" smtClean="0">
                <a:latin typeface="Bookman Old Style" pitchFamily="18" charset="0"/>
              </a:rPr>
              <a:t>Amphidromous</a:t>
            </a:r>
            <a:r>
              <a:rPr lang="en-US" sz="2800" dirty="0" smtClean="0">
                <a:latin typeface="Bookman Old Style" pitchFamily="18" charset="0"/>
              </a:rPr>
              <a:t> fishes </a:t>
            </a:r>
          </a:p>
          <a:p>
            <a:pPr>
              <a:lnSpc>
                <a:spcPct val="150000"/>
              </a:lnSpc>
              <a:buFont typeface="Wingdings" pitchFamily="2" charset="2"/>
              <a:buChar char="Ø"/>
            </a:pPr>
            <a:r>
              <a:rPr lang="en-US" sz="2800" dirty="0" smtClean="0">
                <a:latin typeface="Bookman Old Style" pitchFamily="18" charset="0"/>
              </a:rPr>
              <a:t>Speed of migration: Three times the length of fish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lnSpcReduction="10000"/>
          </a:bodyPr>
          <a:lstStyle/>
          <a:p>
            <a:pPr>
              <a:lnSpc>
                <a:spcPct val="150000"/>
              </a:lnSpc>
              <a:buNone/>
            </a:pPr>
            <a:r>
              <a:rPr lang="en-US" sz="2400" b="1" dirty="0" smtClean="0">
                <a:latin typeface="Bookman Old Style" pitchFamily="18" charset="0"/>
              </a:rPr>
              <a:t>Concepts and terms</a:t>
            </a:r>
          </a:p>
          <a:p>
            <a:pPr>
              <a:lnSpc>
                <a:spcPct val="150000"/>
              </a:lnSpc>
              <a:buNone/>
            </a:pPr>
            <a:r>
              <a:rPr lang="en-US" sz="2400" b="1" dirty="0" smtClean="0">
                <a:latin typeface="Bookman Old Style" pitchFamily="18" charset="0"/>
              </a:rPr>
              <a:t>		* </a:t>
            </a:r>
            <a:r>
              <a:rPr lang="en-US" sz="2400" dirty="0" smtClean="0">
                <a:latin typeface="Bookman Old Style" pitchFamily="18" charset="0"/>
              </a:rPr>
              <a:t>Fresh water</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Marine water</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Brackish water</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Water bodies (ocean, sea, river, canals, 	</a:t>
            </a:r>
            <a:r>
              <a:rPr lang="en-US" sz="2400" b="1" dirty="0" smtClean="0">
                <a:latin typeface="Bookman Old Style" pitchFamily="18" charset="0"/>
              </a:rPr>
              <a:t> 	</a:t>
            </a:r>
            <a:r>
              <a:rPr lang="en-US" sz="2400" dirty="0" smtClean="0">
                <a:latin typeface="Bookman Old Style" pitchFamily="18" charset="0"/>
              </a:rPr>
              <a:t>lakes, stream, </a:t>
            </a:r>
            <a:r>
              <a:rPr lang="en-US" sz="2400" dirty="0" err="1" smtClean="0">
                <a:latin typeface="Bookman Old Style" pitchFamily="18" charset="0"/>
              </a:rPr>
              <a:t>nullah</a:t>
            </a:r>
            <a:r>
              <a:rPr lang="en-US" sz="2400" dirty="0" smtClean="0">
                <a:latin typeface="Bookman Old Style" pitchFamily="18" charset="0"/>
              </a:rPr>
              <a:t>, pond, estuary)</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Habits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Habitat</a:t>
            </a:r>
          </a:p>
          <a:p>
            <a:pPr>
              <a:buNone/>
            </a:pPr>
            <a:r>
              <a:rPr lang="en-US" sz="2400" dirty="0" smtClean="0">
                <a:latin typeface="Bookman Old Style" pitchFamily="18" charset="0"/>
              </a:rPr>
              <a:t>		</a:t>
            </a:r>
            <a:endParaRPr lang="en-US" sz="2400" dirty="0">
              <a:latin typeface="Bookman Old Style"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a:bodyPr>
          <a:lstStyle/>
          <a:p>
            <a:pPr>
              <a:buNone/>
            </a:pPr>
            <a:r>
              <a:rPr lang="en-US" sz="2400" b="1" dirty="0" smtClean="0">
                <a:latin typeface="Bookman Old Style" pitchFamily="18" charset="0"/>
              </a:rPr>
              <a:t>		</a:t>
            </a:r>
            <a:r>
              <a:rPr lang="en-US" sz="2800" b="1" dirty="0" smtClean="0">
                <a:solidFill>
                  <a:srgbClr val="00B050"/>
                </a:solidFill>
                <a:latin typeface="Bookman Old Style" pitchFamily="18" charset="0"/>
              </a:rPr>
              <a:t>Generalized Classification of Fishes</a:t>
            </a:r>
            <a:endParaRPr lang="en-US" sz="2400" b="1" dirty="0" smtClean="0">
              <a:solidFill>
                <a:srgbClr val="00B050"/>
              </a:solidFill>
              <a:latin typeface="Bookman Old Style" pitchFamily="18" charset="0"/>
            </a:endParaRPr>
          </a:p>
          <a:p>
            <a:pPr>
              <a:buNone/>
            </a:pPr>
            <a:r>
              <a:rPr lang="en-US" sz="2400" b="1" dirty="0" smtClean="0">
                <a:latin typeface="Bookman Old Style" pitchFamily="18" charset="0"/>
              </a:rPr>
              <a:t>Phylum:</a:t>
            </a:r>
            <a:r>
              <a:rPr lang="en-US" sz="2400" dirty="0" smtClean="0">
                <a:latin typeface="Bookman Old Style" pitchFamily="18" charset="0"/>
              </a:rPr>
              <a:t> </a:t>
            </a:r>
            <a:r>
              <a:rPr lang="en-US" sz="2400" dirty="0" err="1" smtClean="0">
                <a:latin typeface="Bookman Old Style" pitchFamily="18" charset="0"/>
              </a:rPr>
              <a:t>Chordata</a:t>
            </a:r>
            <a:endParaRPr lang="en-US" sz="2400" dirty="0" smtClean="0">
              <a:latin typeface="Bookman Old Style" pitchFamily="18" charset="0"/>
            </a:endParaRPr>
          </a:p>
          <a:p>
            <a:pPr>
              <a:buNone/>
            </a:pPr>
            <a:r>
              <a:rPr lang="en-US" sz="2400" dirty="0" smtClean="0">
                <a:latin typeface="Bookman Old Style" pitchFamily="18" charset="0"/>
              </a:rPr>
              <a:t>		</a:t>
            </a:r>
            <a:r>
              <a:rPr lang="en-US" sz="2400" b="1" dirty="0" smtClean="0">
                <a:latin typeface="Bookman Old Style" pitchFamily="18" charset="0"/>
              </a:rPr>
              <a:t>Sub-phylum:</a:t>
            </a:r>
            <a:r>
              <a:rPr lang="en-US" sz="2400" dirty="0" smtClean="0">
                <a:latin typeface="Bookman Old Style" pitchFamily="18" charset="0"/>
              </a:rPr>
              <a:t> Vertebrata</a:t>
            </a:r>
          </a:p>
          <a:p>
            <a:pPr>
              <a:buNone/>
            </a:pPr>
            <a:r>
              <a:rPr lang="en-US" sz="2400" dirty="0" smtClean="0">
                <a:latin typeface="Bookman Old Style" pitchFamily="18" charset="0"/>
              </a:rPr>
              <a:t>			</a:t>
            </a:r>
            <a:r>
              <a:rPr lang="en-US" sz="2400" b="1" dirty="0" err="1" smtClean="0">
                <a:latin typeface="Bookman Old Style" pitchFamily="18" charset="0"/>
              </a:rPr>
              <a:t>Superclass</a:t>
            </a:r>
            <a:r>
              <a:rPr lang="en-US" sz="2400" b="1" dirty="0" smtClean="0">
                <a:latin typeface="Bookman Old Style" pitchFamily="18" charset="0"/>
              </a:rPr>
              <a:t>:</a:t>
            </a:r>
            <a:r>
              <a:rPr lang="en-US" sz="2400" dirty="0" smtClean="0">
                <a:latin typeface="Bookman Old Style" pitchFamily="18" charset="0"/>
              </a:rPr>
              <a:t> </a:t>
            </a:r>
            <a:r>
              <a:rPr lang="en-US" sz="2400" b="1" dirty="0" smtClean="0">
                <a:latin typeface="Bookman Old Style" pitchFamily="18" charset="0"/>
              </a:rPr>
              <a:t>1.</a:t>
            </a:r>
            <a:r>
              <a:rPr lang="en-US" sz="2400" dirty="0" smtClean="0">
                <a:latin typeface="Bookman Old Style" pitchFamily="18" charset="0"/>
              </a:rPr>
              <a:t> </a:t>
            </a:r>
            <a:r>
              <a:rPr lang="en-US" sz="2400" dirty="0" err="1" smtClean="0">
                <a:latin typeface="Bookman Old Style" pitchFamily="18" charset="0"/>
              </a:rPr>
              <a:t>Agnatha</a:t>
            </a:r>
            <a:r>
              <a:rPr lang="en-US" sz="2400" dirty="0" smtClean="0">
                <a:latin typeface="Bookman Old Style" pitchFamily="18" charset="0"/>
              </a:rPr>
              <a:t> (Jawless)</a:t>
            </a:r>
          </a:p>
          <a:p>
            <a:pPr>
              <a:buNone/>
            </a:pPr>
            <a:r>
              <a:rPr lang="en-US" sz="2400" dirty="0" smtClean="0">
                <a:latin typeface="Bookman Old Style" pitchFamily="18" charset="0"/>
              </a:rPr>
              <a:t>					 </a:t>
            </a:r>
            <a:r>
              <a:rPr lang="en-US" sz="2400" b="1" dirty="0" smtClean="0">
                <a:latin typeface="Bookman Old Style" pitchFamily="18" charset="0"/>
              </a:rPr>
              <a:t>2.</a:t>
            </a:r>
            <a:r>
              <a:rPr lang="en-US" sz="2400" dirty="0" smtClean="0">
                <a:latin typeface="Bookman Old Style" pitchFamily="18" charset="0"/>
              </a:rPr>
              <a:t> </a:t>
            </a:r>
            <a:r>
              <a:rPr lang="en-US" sz="2400" dirty="0" err="1" smtClean="0">
                <a:latin typeface="Bookman Old Style" pitchFamily="18" charset="0"/>
              </a:rPr>
              <a:t>Gnathostomata</a:t>
            </a:r>
            <a:r>
              <a:rPr lang="en-US" sz="2400" dirty="0" smtClean="0">
                <a:latin typeface="Bookman Old Style" pitchFamily="18" charset="0"/>
              </a:rPr>
              <a:t> (Jawed)</a:t>
            </a:r>
            <a:endParaRPr lang="en-US" sz="2400" b="1" dirty="0" smtClean="0">
              <a:latin typeface="Bookman Old Style" pitchFamily="18" charset="0"/>
            </a:endParaRPr>
          </a:p>
          <a:p>
            <a:pPr>
              <a:buNone/>
            </a:pPr>
            <a:r>
              <a:rPr lang="en-US" sz="2400" b="1" dirty="0" err="1" smtClean="0">
                <a:latin typeface="Bookman Old Style" pitchFamily="18" charset="0"/>
              </a:rPr>
              <a:t>Superclass</a:t>
            </a:r>
            <a:r>
              <a:rPr lang="en-US" sz="2400" b="1" dirty="0" smtClean="0">
                <a:latin typeface="Bookman Old Style" pitchFamily="18" charset="0"/>
              </a:rPr>
              <a:t>:</a:t>
            </a:r>
            <a:r>
              <a:rPr lang="en-US" sz="2400" dirty="0" smtClean="0">
                <a:latin typeface="Bookman Old Style" pitchFamily="18" charset="0"/>
              </a:rPr>
              <a:t> </a:t>
            </a:r>
            <a:r>
              <a:rPr lang="en-US" sz="2400" dirty="0" err="1" smtClean="0">
                <a:latin typeface="Bookman Old Style" pitchFamily="18" charset="0"/>
              </a:rPr>
              <a:t>Agnatha</a:t>
            </a:r>
            <a:endParaRPr lang="en-US" sz="2400" dirty="0" smtClean="0">
              <a:latin typeface="Bookman Old Style" pitchFamily="18" charset="0"/>
            </a:endParaRP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Myxini</a:t>
            </a:r>
            <a:r>
              <a:rPr lang="en-US" sz="2400" dirty="0" smtClean="0">
                <a:latin typeface="Bookman Old Style" pitchFamily="18" charset="0"/>
              </a:rPr>
              <a:t> (Hagfishes)</a:t>
            </a: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Cephalaspidomorphi</a:t>
            </a:r>
            <a:r>
              <a:rPr lang="en-US" sz="2400" dirty="0" smtClean="0">
                <a:latin typeface="Bookman Old Style" pitchFamily="18" charset="0"/>
              </a:rPr>
              <a:t> (Lampreys)</a:t>
            </a:r>
          </a:p>
          <a:p>
            <a:pPr>
              <a:buNone/>
            </a:pPr>
            <a:r>
              <a:rPr lang="en-US" sz="2400" b="1" dirty="0" err="1" smtClean="0">
                <a:latin typeface="Bookman Old Style" pitchFamily="18" charset="0"/>
              </a:rPr>
              <a:t>Superclass</a:t>
            </a:r>
            <a:r>
              <a:rPr lang="en-US" sz="2400" b="1" dirty="0" smtClean="0">
                <a:latin typeface="Bookman Old Style" pitchFamily="18" charset="0"/>
              </a:rPr>
              <a:t>:</a:t>
            </a:r>
            <a:r>
              <a:rPr lang="en-US" sz="2400" dirty="0" smtClean="0">
                <a:latin typeface="Bookman Old Style" pitchFamily="18" charset="0"/>
              </a:rPr>
              <a:t> </a:t>
            </a:r>
            <a:r>
              <a:rPr lang="en-US" sz="2400" dirty="0" err="1" smtClean="0">
                <a:latin typeface="Bookman Old Style" pitchFamily="18" charset="0"/>
              </a:rPr>
              <a:t>Gnathostomata</a:t>
            </a:r>
            <a:endParaRPr lang="en-US" sz="2400" dirty="0" smtClean="0">
              <a:latin typeface="Bookman Old Style" pitchFamily="18" charset="0"/>
            </a:endParaRP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Placodermi</a:t>
            </a:r>
            <a:r>
              <a:rPr lang="en-US" sz="2400" dirty="0" smtClean="0">
                <a:latin typeface="Bookman Old Style" pitchFamily="18" charset="0"/>
              </a:rPr>
              <a:t> (Extinct)</a:t>
            </a: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Acanthodi</a:t>
            </a:r>
            <a:r>
              <a:rPr lang="en-US" sz="2400" dirty="0" smtClean="0">
                <a:latin typeface="Bookman Old Style" pitchFamily="18" charset="0"/>
              </a:rPr>
              <a:t> (Extinct)</a:t>
            </a: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Chondrichthyes</a:t>
            </a:r>
            <a:r>
              <a:rPr lang="en-US" sz="2400" dirty="0" smtClean="0">
                <a:latin typeface="Bookman Old Style" pitchFamily="18" charset="0"/>
              </a:rPr>
              <a:t> </a:t>
            </a: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Osteichthyes</a:t>
            </a:r>
            <a:endParaRPr lang="en-US" sz="2400" dirty="0" smtClean="0">
              <a:latin typeface="Bookman Old Style" pitchFamily="18" charset="0"/>
            </a:endParaRPr>
          </a:p>
          <a:p>
            <a:pPr>
              <a:buNone/>
            </a:pPr>
            <a:endParaRPr lang="en-US" sz="2400" dirty="0" smtClean="0">
              <a:latin typeface="Bookman Old Style" pitchFamily="18" charset="0"/>
            </a:endParaRPr>
          </a:p>
          <a:p>
            <a:pPr>
              <a:buNone/>
            </a:pPr>
            <a:endParaRPr lang="en-US" sz="2400" dirty="0" smtClean="0">
              <a:latin typeface="Bookman Old Style"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pPr>
              <a:lnSpc>
                <a:spcPct val="150000"/>
              </a:lnSpc>
              <a:buNone/>
            </a:pP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Chondrichthyes</a:t>
            </a:r>
            <a:r>
              <a:rPr lang="en-US" sz="2400" dirty="0" smtClean="0">
                <a:latin typeface="Bookman Old Style" pitchFamily="18" charset="0"/>
              </a:rPr>
              <a:t> (Cartilaginous)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Elasmobranchii</a:t>
            </a:r>
            <a:r>
              <a:rPr lang="en-US" sz="2400" dirty="0" smtClean="0">
                <a:latin typeface="Bookman Old Style" pitchFamily="18" charset="0"/>
              </a:rPr>
              <a:t> (Sharks, Skates, 			Rays)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Holocephali</a:t>
            </a:r>
            <a:r>
              <a:rPr lang="en-US" sz="2400" dirty="0" smtClean="0">
                <a:latin typeface="Bookman Old Style" pitchFamily="18" charset="0"/>
              </a:rPr>
              <a:t> (</a:t>
            </a:r>
            <a:r>
              <a:rPr lang="en-US" sz="2400" dirty="0" err="1" smtClean="0">
                <a:latin typeface="Bookman Old Style" pitchFamily="18" charset="0"/>
              </a:rPr>
              <a:t>Ratfishes</a:t>
            </a:r>
            <a:r>
              <a:rPr lang="en-US" sz="2400" dirty="0" smtClean="0">
                <a:latin typeface="Bookman Old Style" pitchFamily="18" charset="0"/>
              </a:rPr>
              <a:t>)</a:t>
            </a:r>
          </a:p>
          <a:p>
            <a:pPr>
              <a:lnSpc>
                <a:spcPct val="150000"/>
              </a:lnSpc>
              <a:buNone/>
            </a:pP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Osteichthyes</a:t>
            </a:r>
            <a:r>
              <a:rPr lang="en-US" sz="2400" dirty="0" smtClean="0">
                <a:latin typeface="Bookman Old Style" pitchFamily="18" charset="0"/>
              </a:rPr>
              <a:t> (Bony)</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Acanthodi</a:t>
            </a:r>
            <a:r>
              <a:rPr lang="en-US" sz="2400" dirty="0" smtClean="0">
                <a:latin typeface="Bookman Old Style" pitchFamily="18" charset="0"/>
              </a:rPr>
              <a:t> (Spiny Sharks)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Sarcopterygii</a:t>
            </a:r>
            <a:r>
              <a:rPr lang="en-US" sz="2400" dirty="0" smtClean="0">
                <a:latin typeface="Bookman Old Style" pitchFamily="18" charset="0"/>
              </a:rPr>
              <a:t> (Lobe-finned fishes)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Actinopterygii</a:t>
            </a:r>
            <a:r>
              <a:rPr lang="en-US" sz="2400" dirty="0" smtClean="0">
                <a:latin typeface="Bookman Old Style" pitchFamily="18" charset="0"/>
              </a:rPr>
              <a:t> (Ray-finned fishes)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Crossopterygii</a:t>
            </a:r>
            <a:r>
              <a:rPr lang="en-US" sz="2400" dirty="0" smtClean="0">
                <a:latin typeface="Bookman Old Style" pitchFamily="18" charset="0"/>
              </a:rPr>
              <a:t> (Fringe-finned fished)</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Dipnoi</a:t>
            </a:r>
            <a:r>
              <a:rPr lang="en-US" sz="2400" dirty="0" smtClean="0">
                <a:latin typeface="Bookman Old Style" pitchFamily="18" charset="0"/>
              </a:rPr>
              <a:t> (Lung fishes)</a:t>
            </a:r>
            <a:endParaRPr lang="en-US" sz="2400" dirty="0">
              <a:latin typeface="Bookman Old Style"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Bookman Old Style" pitchFamily="18" charset="0"/>
              </a:rPr>
              <a:t>Form and Function</a:t>
            </a:r>
            <a:endParaRPr lang="en-US" b="1" dirty="0">
              <a:solidFill>
                <a:srgbClr val="00B050"/>
              </a:solidFill>
              <a:latin typeface="Bookman Old Style" pitchFamily="18" charset="0"/>
            </a:endParaRPr>
          </a:p>
        </p:txBody>
      </p:sp>
      <p:sp>
        <p:nvSpPr>
          <p:cNvPr id="3" name="Content Placeholder 2"/>
          <p:cNvSpPr>
            <a:spLocks noGrp="1"/>
          </p:cNvSpPr>
          <p:nvPr>
            <p:ph idx="1"/>
          </p:nvPr>
        </p:nvSpPr>
        <p:spPr>
          <a:xfrm>
            <a:off x="457200" y="1219200"/>
            <a:ext cx="8229600" cy="4906963"/>
          </a:xfrm>
        </p:spPr>
        <p:txBody>
          <a:bodyPr>
            <a:noAutofit/>
          </a:bodyPr>
          <a:lstStyle/>
          <a:p>
            <a:pPr>
              <a:buNone/>
            </a:pPr>
            <a:r>
              <a:rPr lang="en-US" sz="2400" b="1" dirty="0" smtClean="0">
                <a:latin typeface="Bookman Old Style" pitchFamily="18" charset="0"/>
              </a:rPr>
              <a:t>Nutrition and Digestion</a:t>
            </a:r>
          </a:p>
          <a:p>
            <a:pPr>
              <a:buNone/>
            </a:pPr>
            <a:r>
              <a:rPr lang="en-US" sz="2400" dirty="0" smtClean="0">
                <a:latin typeface="Bookman Old Style" pitchFamily="18" charset="0"/>
              </a:rPr>
              <a:t>		Earlier fishes -- filter feeders, scavengers</a:t>
            </a:r>
          </a:p>
          <a:p>
            <a:pPr>
              <a:buNone/>
            </a:pPr>
            <a:r>
              <a:rPr lang="en-US" sz="2400" dirty="0" smtClean="0">
                <a:latin typeface="Bookman Old Style" pitchFamily="18" charset="0"/>
              </a:rPr>
              <a:t>		(prior to the evolution of jaws)</a:t>
            </a:r>
          </a:p>
          <a:p>
            <a:pPr>
              <a:buNone/>
            </a:pPr>
            <a:r>
              <a:rPr lang="en-US" sz="2400" dirty="0" smtClean="0">
                <a:latin typeface="Bookman Old Style" pitchFamily="18" charset="0"/>
              </a:rPr>
              <a:t>		Modern fishes -- predators</a:t>
            </a:r>
          </a:p>
          <a:p>
            <a:pPr>
              <a:buNone/>
            </a:pPr>
            <a:r>
              <a:rPr lang="en-US" sz="2400" dirty="0" smtClean="0">
                <a:latin typeface="Bookman Old Style" pitchFamily="18" charset="0"/>
              </a:rPr>
              <a:t>		Digestive system is like those of other 	vertebrates (stomach, small intestine etc)</a:t>
            </a:r>
            <a:endParaRPr lang="en-US" sz="2400" b="1" dirty="0" smtClean="0">
              <a:latin typeface="Bookman Old Style" pitchFamily="18" charset="0"/>
            </a:endParaRPr>
          </a:p>
          <a:p>
            <a:pPr>
              <a:buNone/>
            </a:pPr>
            <a:r>
              <a:rPr lang="en-US" sz="2400" b="1" dirty="0" smtClean="0">
                <a:latin typeface="Bookman Old Style" pitchFamily="18" charset="0"/>
              </a:rPr>
              <a:t>Circulation</a:t>
            </a:r>
          </a:p>
          <a:p>
            <a:pPr>
              <a:buNone/>
            </a:pPr>
            <a:r>
              <a:rPr lang="en-US" sz="2400" dirty="0" smtClean="0">
                <a:latin typeface="Bookman Old Style" pitchFamily="18" charset="0"/>
              </a:rPr>
              <a:t>		Sinus </a:t>
            </a:r>
            <a:r>
              <a:rPr lang="en-US" sz="2400" dirty="0" err="1" smtClean="0">
                <a:latin typeface="Bookman Old Style" pitchFamily="18" charset="0"/>
              </a:rPr>
              <a:t>venosus</a:t>
            </a:r>
            <a:r>
              <a:rPr lang="en-US" sz="2400" dirty="0" smtClean="0">
                <a:latin typeface="Bookman Old Style" pitchFamily="18" charset="0"/>
              </a:rPr>
              <a:t> – atrium – ventricle – </a:t>
            </a:r>
            <a:r>
              <a:rPr lang="en-US" sz="2400" dirty="0" err="1" smtClean="0">
                <a:latin typeface="Bookman Old Style" pitchFamily="18" charset="0"/>
              </a:rPr>
              <a:t>conus</a:t>
            </a:r>
            <a:r>
              <a:rPr lang="en-US" sz="2400" dirty="0" smtClean="0">
                <a:latin typeface="Bookman Old Style" pitchFamily="18" charset="0"/>
              </a:rPr>
              <a:t> 	</a:t>
            </a:r>
            <a:r>
              <a:rPr lang="en-US" sz="2400" dirty="0" err="1" smtClean="0">
                <a:latin typeface="Bookman Old Style" pitchFamily="18" charset="0"/>
              </a:rPr>
              <a:t>arteriosus</a:t>
            </a:r>
            <a:r>
              <a:rPr lang="en-US" sz="2400" dirty="0" smtClean="0">
                <a:latin typeface="Bookman Old Style" pitchFamily="18" charset="0"/>
              </a:rPr>
              <a:t> – ventral aorta </a:t>
            </a:r>
          </a:p>
          <a:p>
            <a:pPr>
              <a:buNone/>
            </a:pPr>
            <a:r>
              <a:rPr lang="en-US" sz="2400" b="1" dirty="0" smtClean="0">
                <a:latin typeface="Bookman Old Style" pitchFamily="18" charset="0"/>
              </a:rPr>
              <a:t>Gas Exchange</a:t>
            </a:r>
          </a:p>
          <a:p>
            <a:pPr>
              <a:buNone/>
            </a:pPr>
            <a:r>
              <a:rPr lang="en-US" sz="2400" dirty="0" smtClean="0">
                <a:latin typeface="Bookman Old Style" pitchFamily="18" charset="0"/>
              </a:rPr>
              <a:t>		Ram ventilation</a:t>
            </a:r>
          </a:p>
          <a:p>
            <a:pPr>
              <a:buNone/>
            </a:pPr>
            <a:r>
              <a:rPr lang="en-US" sz="2400" dirty="0" smtClean="0">
                <a:latin typeface="Bookman Old Style" pitchFamily="18" charset="0"/>
              </a:rPr>
              <a:t>		Countercurrent exchange mechanism</a:t>
            </a:r>
            <a:endParaRPr lang="en-US" sz="2400" dirty="0">
              <a:latin typeface="Bookman Old Style"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buNone/>
            </a:pPr>
            <a:r>
              <a:rPr lang="en-US" sz="2400" b="1" dirty="0" smtClean="0">
                <a:latin typeface="Bookman Old Style" pitchFamily="18" charset="0"/>
              </a:rPr>
              <a:t>Buoyancy Regulation</a:t>
            </a:r>
          </a:p>
          <a:p>
            <a:pPr>
              <a:buNone/>
            </a:pPr>
            <a:r>
              <a:rPr lang="en-US" sz="2400" dirty="0" smtClean="0">
                <a:latin typeface="Bookman Old Style" pitchFamily="18" charset="0"/>
              </a:rPr>
              <a:t>		</a:t>
            </a:r>
            <a:r>
              <a:rPr lang="en-US" sz="2400" b="1" dirty="0" smtClean="0">
                <a:latin typeface="Bookman Old Style" pitchFamily="18" charset="0"/>
              </a:rPr>
              <a:t>1.</a:t>
            </a:r>
            <a:r>
              <a:rPr lang="en-US" sz="2400" dirty="0" smtClean="0">
                <a:latin typeface="Bookman Old Style" pitchFamily="18" charset="0"/>
              </a:rPr>
              <a:t> Low-density compounds in tissues</a:t>
            </a:r>
          </a:p>
          <a:p>
            <a:pPr>
              <a:buNone/>
            </a:pPr>
            <a:r>
              <a:rPr lang="en-US" sz="2400" dirty="0" smtClean="0">
                <a:latin typeface="Bookman Old Style" pitchFamily="18" charset="0"/>
              </a:rPr>
              <a:t>		</a:t>
            </a:r>
            <a:r>
              <a:rPr lang="en-US" sz="2400" b="1" dirty="0" smtClean="0">
                <a:latin typeface="Bookman Old Style" pitchFamily="18" charset="0"/>
              </a:rPr>
              <a:t>2.</a:t>
            </a:r>
            <a:r>
              <a:rPr lang="en-US" sz="2400" dirty="0" smtClean="0">
                <a:latin typeface="Bookman Old Style" pitchFamily="18" charset="0"/>
              </a:rPr>
              <a:t> Buoyant oils</a:t>
            </a:r>
          </a:p>
          <a:p>
            <a:pPr>
              <a:buNone/>
            </a:pPr>
            <a:r>
              <a:rPr lang="en-US" sz="2400" dirty="0" smtClean="0">
                <a:latin typeface="Bookman Old Style" pitchFamily="18" charset="0"/>
              </a:rPr>
              <a:t>		</a:t>
            </a:r>
            <a:r>
              <a:rPr lang="en-US" sz="2400" b="1" dirty="0" smtClean="0">
                <a:latin typeface="Bookman Old Style" pitchFamily="18" charset="0"/>
              </a:rPr>
              <a:t>3.</a:t>
            </a:r>
            <a:r>
              <a:rPr lang="en-US" sz="2400" dirty="0" smtClean="0">
                <a:latin typeface="Bookman Old Style" pitchFamily="18" charset="0"/>
              </a:rPr>
              <a:t> Reduction of heavy tissues</a:t>
            </a:r>
          </a:p>
          <a:p>
            <a:pPr>
              <a:buNone/>
            </a:pPr>
            <a:r>
              <a:rPr lang="en-US" sz="2400" dirty="0" smtClean="0">
                <a:latin typeface="Bookman Old Style" pitchFamily="18" charset="0"/>
              </a:rPr>
              <a:t>		</a:t>
            </a:r>
            <a:r>
              <a:rPr lang="en-US" sz="2400" b="1" dirty="0" smtClean="0">
                <a:latin typeface="Bookman Old Style" pitchFamily="18" charset="0"/>
              </a:rPr>
              <a:t>4.</a:t>
            </a:r>
            <a:r>
              <a:rPr lang="en-US" sz="2400" dirty="0" smtClean="0">
                <a:latin typeface="Bookman Old Style" pitchFamily="18" charset="0"/>
              </a:rPr>
              <a:t> Swim bladder</a:t>
            </a:r>
          </a:p>
          <a:p>
            <a:pPr>
              <a:buNone/>
            </a:pPr>
            <a:r>
              <a:rPr lang="en-US" sz="2400" b="1" dirty="0" smtClean="0">
                <a:latin typeface="Bookman Old Style" pitchFamily="18" charset="0"/>
              </a:rPr>
              <a:t>Nervous System</a:t>
            </a:r>
          </a:p>
          <a:p>
            <a:pPr>
              <a:buNone/>
            </a:pPr>
            <a:r>
              <a:rPr lang="en-US" sz="2400" b="1" dirty="0" smtClean="0">
                <a:latin typeface="Bookman Old Style" pitchFamily="18" charset="0"/>
              </a:rPr>
              <a:t>Excretion and </a:t>
            </a:r>
            <a:r>
              <a:rPr lang="en-US" sz="2400" b="1" dirty="0" err="1" smtClean="0">
                <a:latin typeface="Bookman Old Style" pitchFamily="18" charset="0"/>
              </a:rPr>
              <a:t>Osmoregulation</a:t>
            </a:r>
            <a:endParaRPr lang="en-US" sz="2400" b="1" dirty="0" smtClean="0">
              <a:latin typeface="Bookman Old Style" pitchFamily="18" charset="0"/>
            </a:endParaRPr>
          </a:p>
          <a:p>
            <a:pPr>
              <a:buNone/>
            </a:pPr>
            <a:r>
              <a:rPr lang="en-US" sz="2400" dirty="0" smtClean="0">
                <a:latin typeface="Bookman Old Style" pitchFamily="18" charset="0"/>
              </a:rPr>
              <a:t>		* Freshwater fishes have large </a:t>
            </a:r>
            <a:r>
              <a:rPr lang="en-US" sz="2400" dirty="0" err="1" smtClean="0">
                <a:latin typeface="Bookman Old Style" pitchFamily="18" charset="0"/>
              </a:rPr>
              <a:t>glumeruli</a:t>
            </a:r>
            <a:r>
              <a:rPr lang="en-US" sz="2400" dirty="0" smtClean="0">
                <a:latin typeface="Bookman Old Style" pitchFamily="18" charset="0"/>
              </a:rPr>
              <a:t> and 	short tubules</a:t>
            </a:r>
          </a:p>
          <a:p>
            <a:pPr>
              <a:buNone/>
            </a:pPr>
            <a:r>
              <a:rPr lang="en-US" sz="2400" dirty="0" smtClean="0">
                <a:latin typeface="Bookman Old Style" pitchFamily="18" charset="0"/>
              </a:rPr>
              <a:t>		* Marine fishes have small </a:t>
            </a:r>
            <a:r>
              <a:rPr lang="en-US" sz="2400" dirty="0" err="1" smtClean="0">
                <a:latin typeface="Bookman Old Style" pitchFamily="18" charset="0"/>
              </a:rPr>
              <a:t>glumeruli</a:t>
            </a:r>
            <a:r>
              <a:rPr lang="en-US" sz="2400" dirty="0" smtClean="0">
                <a:latin typeface="Bookman Old Style" pitchFamily="18" charset="0"/>
              </a:rPr>
              <a:t> and large 	tubules to maintain excess water loss and 	elimination of excess ions</a:t>
            </a:r>
            <a:endParaRPr lang="en-US" sz="2400" dirty="0">
              <a:latin typeface="Bookman Old Style"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rgbClr val="00B050"/>
                </a:solidFill>
                <a:latin typeface="Bookman Old Style" pitchFamily="18" charset="0"/>
              </a:rPr>
              <a:t>Adaptations in Fishes (Deep Sea)</a:t>
            </a:r>
            <a:endParaRPr lang="en-US" sz="3600" b="1" dirty="0">
              <a:solidFill>
                <a:srgbClr val="00B050"/>
              </a:solidFill>
              <a:latin typeface="Bookman Old Style" pitchFamily="18" charset="0"/>
            </a:endParaRPr>
          </a:p>
        </p:txBody>
      </p:sp>
      <p:sp>
        <p:nvSpPr>
          <p:cNvPr id="3" name="Content Placeholder 2"/>
          <p:cNvSpPr>
            <a:spLocks noGrp="1"/>
          </p:cNvSpPr>
          <p:nvPr>
            <p:ph idx="1"/>
          </p:nvPr>
        </p:nvSpPr>
        <p:spPr>
          <a:xfrm>
            <a:off x="457200" y="1447800"/>
            <a:ext cx="8229600" cy="5181600"/>
          </a:xfrm>
        </p:spPr>
        <p:txBody>
          <a:bodyPr>
            <a:normAutofit fontScale="92500" lnSpcReduction="20000"/>
          </a:bodyPr>
          <a:lstStyle/>
          <a:p>
            <a:pPr>
              <a:buNone/>
            </a:pPr>
            <a:r>
              <a:rPr lang="en-US" b="1" dirty="0" smtClean="0">
                <a:latin typeface="Bookman Old Style" pitchFamily="18" charset="0"/>
              </a:rPr>
              <a:t>Deep sea fishes</a:t>
            </a:r>
            <a:r>
              <a:rPr lang="en-US" dirty="0" smtClean="0">
                <a:latin typeface="Bookman Old Style" pitchFamily="18" charset="0"/>
              </a:rPr>
              <a:t> → Below 200 </a:t>
            </a:r>
            <a:r>
              <a:rPr lang="en-US" dirty="0" err="1" smtClean="0">
                <a:latin typeface="Bookman Old Style" pitchFamily="18" charset="0"/>
              </a:rPr>
              <a:t>metres</a:t>
            </a:r>
            <a:r>
              <a:rPr lang="en-US" dirty="0" smtClean="0">
                <a:latin typeface="Bookman Old Style" pitchFamily="18" charset="0"/>
              </a:rPr>
              <a:t> depth</a:t>
            </a:r>
          </a:p>
          <a:p>
            <a:pPr>
              <a:buNone/>
            </a:pPr>
            <a:r>
              <a:rPr lang="en-US" b="1" dirty="0" smtClean="0">
                <a:latin typeface="Bookman Old Style" pitchFamily="18" charset="0"/>
              </a:rPr>
              <a:t>Examples:</a:t>
            </a:r>
            <a:r>
              <a:rPr lang="en-US" dirty="0" smtClean="0">
                <a:latin typeface="Bookman Old Style" pitchFamily="18" charset="0"/>
              </a:rPr>
              <a:t> </a:t>
            </a:r>
            <a:r>
              <a:rPr lang="en-US" dirty="0" err="1" smtClean="0">
                <a:latin typeface="Bookman Old Style" pitchFamily="18" charset="0"/>
              </a:rPr>
              <a:t>Lepidion</a:t>
            </a:r>
            <a:r>
              <a:rPr lang="en-US" dirty="0" smtClean="0">
                <a:latin typeface="Bookman Old Style" pitchFamily="18" charset="0"/>
              </a:rPr>
              <a:t>, </a:t>
            </a:r>
            <a:r>
              <a:rPr lang="en-US" dirty="0" err="1" smtClean="0">
                <a:latin typeface="Bookman Old Style" pitchFamily="18" charset="0"/>
              </a:rPr>
              <a:t>Hariotta</a:t>
            </a:r>
            <a:r>
              <a:rPr lang="en-US" dirty="0" smtClean="0">
                <a:latin typeface="Bookman Old Style" pitchFamily="18" charset="0"/>
              </a:rPr>
              <a:t>, </a:t>
            </a:r>
            <a:r>
              <a:rPr lang="en-US" dirty="0" err="1" smtClean="0">
                <a:latin typeface="Bookman Old Style" pitchFamily="18" charset="0"/>
              </a:rPr>
              <a:t>Malacosteus</a:t>
            </a:r>
            <a:r>
              <a:rPr lang="en-US" dirty="0" smtClean="0">
                <a:latin typeface="Bookman Old Style" pitchFamily="18" charset="0"/>
              </a:rPr>
              <a:t> </a:t>
            </a:r>
            <a:r>
              <a:rPr lang="en-US" dirty="0" err="1" smtClean="0">
                <a:latin typeface="Bookman Old Style" pitchFamily="18" charset="0"/>
              </a:rPr>
              <a:t>indicus</a:t>
            </a:r>
            <a:r>
              <a:rPr lang="en-US" dirty="0" smtClean="0">
                <a:latin typeface="Bookman Old Style" pitchFamily="18" charset="0"/>
              </a:rPr>
              <a:t>, </a:t>
            </a:r>
            <a:r>
              <a:rPr lang="en-US" dirty="0" err="1" smtClean="0">
                <a:latin typeface="Bookman Old Style" pitchFamily="18" charset="0"/>
              </a:rPr>
              <a:t>Polycanthonotus</a:t>
            </a:r>
            <a:r>
              <a:rPr lang="en-US" dirty="0" smtClean="0">
                <a:latin typeface="Bookman Old Style" pitchFamily="18" charset="0"/>
              </a:rPr>
              <a:t>.</a:t>
            </a:r>
          </a:p>
          <a:p>
            <a:pPr>
              <a:buNone/>
            </a:pPr>
            <a:r>
              <a:rPr lang="en-US" b="1" dirty="0" smtClean="0">
                <a:latin typeface="Bookman Old Style" pitchFamily="18" charset="0"/>
              </a:rPr>
              <a:t>Deep sea:</a:t>
            </a:r>
          </a:p>
          <a:p>
            <a:pPr marL="514350" indent="-514350">
              <a:buNone/>
            </a:pPr>
            <a:r>
              <a:rPr lang="en-US" dirty="0" smtClean="0">
                <a:latin typeface="Bookman Old Style" pitchFamily="18" charset="0"/>
              </a:rPr>
              <a:t>	</a:t>
            </a:r>
            <a:r>
              <a:rPr lang="en-US" b="1" dirty="0" smtClean="0">
                <a:latin typeface="Bookman Old Style" pitchFamily="18" charset="0"/>
              </a:rPr>
              <a:t>1.</a:t>
            </a:r>
            <a:r>
              <a:rPr lang="en-US" dirty="0" smtClean="0">
                <a:latin typeface="Bookman Old Style" pitchFamily="18" charset="0"/>
              </a:rPr>
              <a:t> Total darkness</a:t>
            </a:r>
          </a:p>
          <a:p>
            <a:pPr marL="514350" indent="-514350">
              <a:buNone/>
            </a:pPr>
            <a:r>
              <a:rPr lang="en-US" dirty="0" smtClean="0">
                <a:latin typeface="Bookman Old Style" pitchFamily="18" charset="0"/>
              </a:rPr>
              <a:t>	</a:t>
            </a:r>
            <a:r>
              <a:rPr lang="en-US" b="1" dirty="0" smtClean="0">
                <a:latin typeface="Bookman Old Style" pitchFamily="18" charset="0"/>
              </a:rPr>
              <a:t>2.</a:t>
            </a:r>
            <a:r>
              <a:rPr lang="en-US" dirty="0" smtClean="0">
                <a:latin typeface="Bookman Old Style" pitchFamily="18" charset="0"/>
              </a:rPr>
              <a:t> High pressure</a:t>
            </a:r>
          </a:p>
          <a:p>
            <a:pPr marL="514350" indent="-514350">
              <a:buNone/>
            </a:pPr>
            <a:r>
              <a:rPr lang="en-US" dirty="0" smtClean="0">
                <a:latin typeface="Bookman Old Style" pitchFamily="18" charset="0"/>
              </a:rPr>
              <a:t>	</a:t>
            </a:r>
            <a:r>
              <a:rPr lang="en-US" b="1" dirty="0" smtClean="0">
                <a:latin typeface="Bookman Old Style" pitchFamily="18" charset="0"/>
              </a:rPr>
              <a:t>3.</a:t>
            </a:r>
            <a:r>
              <a:rPr lang="en-US" dirty="0" smtClean="0">
                <a:latin typeface="Bookman Old Style" pitchFamily="18" charset="0"/>
              </a:rPr>
              <a:t> Low temperature (1 to 5</a:t>
            </a:r>
            <a:r>
              <a:rPr lang="en-US" baseline="30000" dirty="0" smtClean="0">
                <a:latin typeface="Bookman Old Style" pitchFamily="18" charset="0"/>
              </a:rPr>
              <a:t>o</a:t>
            </a:r>
            <a:r>
              <a:rPr lang="en-US" dirty="0" smtClean="0">
                <a:latin typeface="Bookman Old Style" pitchFamily="18" charset="0"/>
              </a:rPr>
              <a:t>C)</a:t>
            </a:r>
          </a:p>
          <a:p>
            <a:pPr marL="514350" indent="-514350">
              <a:buNone/>
            </a:pPr>
            <a:r>
              <a:rPr lang="en-US" dirty="0" smtClean="0">
                <a:latin typeface="Bookman Old Style" pitchFamily="18" charset="0"/>
              </a:rPr>
              <a:t>	</a:t>
            </a:r>
            <a:r>
              <a:rPr lang="en-US" b="1" dirty="0" smtClean="0">
                <a:latin typeface="Bookman Old Style" pitchFamily="18" charset="0"/>
              </a:rPr>
              <a:t>4.</a:t>
            </a:r>
            <a:r>
              <a:rPr lang="en-US" dirty="0" smtClean="0">
                <a:latin typeface="Bookman Old Style" pitchFamily="18" charset="0"/>
              </a:rPr>
              <a:t> Scarcity of food</a:t>
            </a:r>
          </a:p>
          <a:p>
            <a:pPr marL="514350" indent="-514350">
              <a:buNone/>
            </a:pPr>
            <a:r>
              <a:rPr lang="en-US" dirty="0" smtClean="0">
                <a:latin typeface="Bookman Old Style" pitchFamily="18" charset="0"/>
              </a:rPr>
              <a:t>	</a:t>
            </a:r>
            <a:r>
              <a:rPr lang="en-US" b="1" dirty="0" smtClean="0">
                <a:latin typeface="Bookman Old Style" pitchFamily="18" charset="0"/>
              </a:rPr>
              <a:t>5.</a:t>
            </a:r>
            <a:r>
              <a:rPr lang="en-US" dirty="0" smtClean="0">
                <a:latin typeface="Bookman Old Style" pitchFamily="18" charset="0"/>
              </a:rPr>
              <a:t> No water current or wave action</a:t>
            </a:r>
          </a:p>
          <a:p>
            <a:pPr marL="514350" indent="-514350">
              <a:buNone/>
            </a:pPr>
            <a:r>
              <a:rPr lang="en-US"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buNone/>
            </a:pPr>
            <a:r>
              <a:rPr lang="en-US" dirty="0" smtClean="0">
                <a:latin typeface="Bookman Old Style" pitchFamily="18" charset="0"/>
              </a:rPr>
              <a:t>Adaptations:</a:t>
            </a:r>
          </a:p>
          <a:p>
            <a:pPr marL="514350" indent="-514350">
              <a:buNone/>
            </a:pPr>
            <a:r>
              <a:rPr lang="en-US" dirty="0" smtClean="0">
                <a:latin typeface="Bookman Old Style" pitchFamily="18" charset="0"/>
              </a:rPr>
              <a:t>	</a:t>
            </a:r>
            <a:r>
              <a:rPr lang="en-US" b="1" dirty="0" smtClean="0">
                <a:latin typeface="Bookman Old Style" pitchFamily="18" charset="0"/>
              </a:rPr>
              <a:t>1.</a:t>
            </a:r>
            <a:r>
              <a:rPr lang="en-US" dirty="0" smtClean="0">
                <a:latin typeface="Bookman Old Style" pitchFamily="18" charset="0"/>
              </a:rPr>
              <a:t> Predatory habit</a:t>
            </a:r>
          </a:p>
          <a:p>
            <a:pPr marL="514350" indent="-514350">
              <a:buNone/>
            </a:pPr>
            <a:r>
              <a:rPr lang="en-US" dirty="0" smtClean="0">
                <a:latin typeface="Bookman Old Style" pitchFamily="18" charset="0"/>
              </a:rPr>
              <a:t>	</a:t>
            </a:r>
            <a:r>
              <a:rPr lang="en-US" b="1" dirty="0" smtClean="0">
                <a:latin typeface="Bookman Old Style" pitchFamily="18" charset="0"/>
              </a:rPr>
              <a:t>2.</a:t>
            </a:r>
            <a:r>
              <a:rPr lang="en-US" dirty="0" smtClean="0">
                <a:latin typeface="Bookman Old Style" pitchFamily="18" charset="0"/>
              </a:rPr>
              <a:t> </a:t>
            </a:r>
            <a:r>
              <a:rPr lang="en-US" dirty="0" err="1" smtClean="0">
                <a:latin typeface="Bookman Old Style" pitchFamily="18" charset="0"/>
              </a:rPr>
              <a:t>Scavengrous</a:t>
            </a:r>
            <a:r>
              <a:rPr lang="en-US" dirty="0" smtClean="0">
                <a:latin typeface="Bookman Old Style" pitchFamily="18" charset="0"/>
              </a:rPr>
              <a:t> feeding</a:t>
            </a:r>
          </a:p>
          <a:p>
            <a:pPr marL="514350" indent="-514350">
              <a:buNone/>
            </a:pPr>
            <a:r>
              <a:rPr lang="en-US" dirty="0" smtClean="0">
                <a:latin typeface="Bookman Old Style" pitchFamily="18" charset="0"/>
              </a:rPr>
              <a:t>	</a:t>
            </a:r>
            <a:r>
              <a:rPr lang="en-US" b="1" dirty="0" smtClean="0">
                <a:latin typeface="Bookman Old Style" pitchFamily="18" charset="0"/>
              </a:rPr>
              <a:t>3.</a:t>
            </a:r>
            <a:r>
              <a:rPr lang="en-US" dirty="0" smtClean="0">
                <a:latin typeface="Bookman Old Style" pitchFamily="18" charset="0"/>
              </a:rPr>
              <a:t> </a:t>
            </a:r>
            <a:r>
              <a:rPr lang="en-US" smtClean="0">
                <a:latin typeface="Bookman Old Style" pitchFamily="18" charset="0"/>
              </a:rPr>
              <a:t>Large mouth and powerful dentition</a:t>
            </a:r>
            <a:endParaRPr lang="en-US" dirty="0" smtClean="0">
              <a:latin typeface="Bookman Old Style" pitchFamily="18" charset="0"/>
            </a:endParaRPr>
          </a:p>
          <a:p>
            <a:pPr marL="514350" indent="-514350">
              <a:buNone/>
            </a:pPr>
            <a:r>
              <a:rPr lang="en-US" dirty="0" smtClean="0">
                <a:latin typeface="Bookman Old Style" pitchFamily="18" charset="0"/>
              </a:rPr>
              <a:t>	</a:t>
            </a:r>
            <a:r>
              <a:rPr lang="en-US" b="1" dirty="0" smtClean="0">
                <a:latin typeface="Bookman Old Style" pitchFamily="18" charset="0"/>
              </a:rPr>
              <a:t>4.</a:t>
            </a:r>
            <a:r>
              <a:rPr lang="en-US" dirty="0" smtClean="0">
                <a:latin typeface="Bookman Old Style" pitchFamily="18" charset="0"/>
              </a:rPr>
              <a:t> Weak endoskeleton</a:t>
            </a:r>
          </a:p>
          <a:p>
            <a:pPr marL="514350" indent="-514350">
              <a:buNone/>
            </a:pPr>
            <a:r>
              <a:rPr lang="en-US" dirty="0" smtClean="0">
                <a:latin typeface="Bookman Old Style" pitchFamily="18" charset="0"/>
              </a:rPr>
              <a:t>	</a:t>
            </a:r>
            <a:r>
              <a:rPr lang="en-US" b="1" dirty="0" smtClean="0">
                <a:latin typeface="Bookman Old Style" pitchFamily="18" charset="0"/>
              </a:rPr>
              <a:t>5.</a:t>
            </a:r>
            <a:r>
              <a:rPr lang="en-US" dirty="0" smtClean="0">
                <a:latin typeface="Bookman Old Style" pitchFamily="18" charset="0"/>
              </a:rPr>
              <a:t> Decreased size and weight</a:t>
            </a:r>
          </a:p>
          <a:p>
            <a:pPr marL="514350" indent="-514350">
              <a:buNone/>
            </a:pPr>
            <a:r>
              <a:rPr lang="en-US" dirty="0" smtClean="0">
                <a:latin typeface="Bookman Old Style" pitchFamily="18" charset="0"/>
              </a:rPr>
              <a:t>	</a:t>
            </a:r>
            <a:r>
              <a:rPr lang="en-US" b="1" dirty="0" smtClean="0">
                <a:latin typeface="Bookman Old Style" pitchFamily="18" charset="0"/>
              </a:rPr>
              <a:t>6.</a:t>
            </a:r>
            <a:r>
              <a:rPr lang="en-US" dirty="0" smtClean="0">
                <a:latin typeface="Bookman Old Style" pitchFamily="18" charset="0"/>
              </a:rPr>
              <a:t> Well-developed lateral line system</a:t>
            </a:r>
          </a:p>
          <a:p>
            <a:pPr marL="514350" indent="-514350">
              <a:buNone/>
            </a:pPr>
            <a:r>
              <a:rPr lang="en-US" dirty="0" smtClean="0">
                <a:latin typeface="Bookman Old Style" pitchFamily="18" charset="0"/>
              </a:rPr>
              <a:t>	</a:t>
            </a:r>
            <a:r>
              <a:rPr lang="en-US" b="1" dirty="0" smtClean="0">
                <a:latin typeface="Bookman Old Style" pitchFamily="18" charset="0"/>
              </a:rPr>
              <a:t>7.</a:t>
            </a:r>
            <a:r>
              <a:rPr lang="en-US" dirty="0" smtClean="0">
                <a:latin typeface="Bookman Old Style" pitchFamily="18" charset="0"/>
              </a:rPr>
              <a:t> Eyes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514350" indent="-514350">
              <a:buNone/>
            </a:pPr>
            <a:r>
              <a:rPr lang="en-US" dirty="0" smtClean="0">
                <a:latin typeface="Bookman Old Style" pitchFamily="18" charset="0"/>
              </a:rPr>
              <a:t>	</a:t>
            </a:r>
            <a:r>
              <a:rPr lang="en-US" b="1" dirty="0" smtClean="0">
                <a:latin typeface="Bookman Old Style" pitchFamily="18" charset="0"/>
              </a:rPr>
              <a:t>8.</a:t>
            </a:r>
            <a:r>
              <a:rPr lang="en-US" dirty="0" smtClean="0">
                <a:latin typeface="Bookman Old Style" pitchFamily="18" charset="0"/>
              </a:rPr>
              <a:t> Sensory organs</a:t>
            </a:r>
          </a:p>
          <a:p>
            <a:pPr marL="514350" indent="-514350">
              <a:buNone/>
            </a:pPr>
            <a:r>
              <a:rPr lang="en-US" dirty="0" smtClean="0">
                <a:latin typeface="Bookman Old Style" pitchFamily="18" charset="0"/>
              </a:rPr>
              <a:t>	</a:t>
            </a:r>
            <a:r>
              <a:rPr lang="en-US" b="1" dirty="0" smtClean="0">
                <a:latin typeface="Bookman Old Style" pitchFamily="18" charset="0"/>
              </a:rPr>
              <a:t>9.</a:t>
            </a:r>
            <a:r>
              <a:rPr lang="en-US" dirty="0" smtClean="0">
                <a:latin typeface="Bookman Old Style" pitchFamily="18" charset="0"/>
              </a:rPr>
              <a:t> Coloration</a:t>
            </a:r>
          </a:p>
          <a:p>
            <a:pPr marL="514350" indent="-514350">
              <a:buNone/>
            </a:pPr>
            <a:r>
              <a:rPr lang="en-US" dirty="0" smtClean="0">
                <a:latin typeface="Bookman Old Style" pitchFamily="18" charset="0"/>
              </a:rPr>
              <a:t>	</a:t>
            </a:r>
            <a:r>
              <a:rPr lang="en-US" b="1" dirty="0" smtClean="0">
                <a:latin typeface="Bookman Old Style" pitchFamily="18" charset="0"/>
              </a:rPr>
              <a:t>10.</a:t>
            </a:r>
            <a:r>
              <a:rPr lang="en-US" dirty="0" smtClean="0">
                <a:latin typeface="Bookman Old Style" pitchFamily="18" charset="0"/>
              </a:rPr>
              <a:t> Swim bladder</a:t>
            </a:r>
          </a:p>
          <a:p>
            <a:pPr marL="514350" indent="-514350">
              <a:buNone/>
            </a:pPr>
            <a:r>
              <a:rPr lang="en-US" dirty="0" smtClean="0">
                <a:latin typeface="Bookman Old Style" pitchFamily="18" charset="0"/>
              </a:rPr>
              <a:t>	</a:t>
            </a:r>
            <a:r>
              <a:rPr lang="en-US" b="1" dirty="0" smtClean="0">
                <a:latin typeface="Bookman Old Style" pitchFamily="18" charset="0"/>
              </a:rPr>
              <a:t>11.</a:t>
            </a:r>
            <a:r>
              <a:rPr lang="en-US" dirty="0" smtClean="0">
                <a:latin typeface="Bookman Old Style" pitchFamily="18" charset="0"/>
              </a:rPr>
              <a:t> Bioluminescence</a:t>
            </a:r>
          </a:p>
          <a:p>
            <a:pPr marL="514350" indent="-514350">
              <a:buNone/>
            </a:pPr>
            <a:r>
              <a:rPr lang="en-US" dirty="0" smtClean="0">
                <a:latin typeface="Bookman Old Style" pitchFamily="18" charset="0"/>
              </a:rPr>
              <a:t>	</a:t>
            </a:r>
            <a:r>
              <a:rPr lang="en-US" b="1" dirty="0" smtClean="0">
                <a:latin typeface="Bookman Old Style" pitchFamily="18" charset="0"/>
              </a:rPr>
              <a:t>12.</a:t>
            </a:r>
            <a:r>
              <a:rPr lang="en-US" dirty="0" smtClean="0">
                <a:latin typeface="Bookman Old Style" pitchFamily="18" charset="0"/>
              </a:rPr>
              <a:t> Diversity/Abundance</a:t>
            </a:r>
          </a:p>
          <a:p>
            <a:pPr marL="514350" indent="-514350">
              <a:buNone/>
            </a:pPr>
            <a:r>
              <a:rPr lang="en-US" dirty="0" smtClean="0">
                <a:latin typeface="Bookman Old Style" pitchFamily="18" charset="0"/>
              </a:rPr>
              <a:t>	</a:t>
            </a:r>
            <a:r>
              <a:rPr lang="en-US" b="1" dirty="0" smtClean="0">
                <a:latin typeface="Bookman Old Style" pitchFamily="18" charset="0"/>
              </a:rPr>
              <a:t>13.</a:t>
            </a:r>
            <a:r>
              <a:rPr lang="en-US" dirty="0" smtClean="0">
                <a:latin typeface="Bookman Old Style" pitchFamily="18" charset="0"/>
              </a:rPr>
              <a:t> Sexual adaption</a:t>
            </a:r>
          </a:p>
          <a:p>
            <a:pPr marL="514350" indent="-514350">
              <a:buNone/>
            </a:pPr>
            <a:r>
              <a:rPr lang="en-US" dirty="0" smtClean="0">
                <a:latin typeface="Bookman Old Style" pitchFamily="18" charset="0"/>
              </a:rPr>
              <a:t>	</a:t>
            </a:r>
            <a:r>
              <a:rPr lang="en-US" b="1" dirty="0" smtClean="0">
                <a:latin typeface="Bookman Old Style" pitchFamily="18" charset="0"/>
              </a:rPr>
              <a:t>14.</a:t>
            </a:r>
            <a:r>
              <a:rPr lang="en-US" dirty="0" smtClean="0">
                <a:latin typeface="Bookman Old Style" pitchFamily="18" charset="0"/>
              </a:rPr>
              <a:t> Sex recognition</a:t>
            </a:r>
          </a:p>
          <a:p>
            <a:pPr marL="514350" indent="-514350">
              <a:buNone/>
            </a:pPr>
            <a:r>
              <a:rPr lang="en-US" dirty="0" smtClean="0">
                <a:latin typeface="Bookman Old Style" pitchFamily="18" charset="0"/>
              </a:rPr>
              <a:t>	</a:t>
            </a:r>
            <a:r>
              <a:rPr lang="en-US" b="1" dirty="0" smtClean="0">
                <a:latin typeface="Bookman Old Style" pitchFamily="18" charset="0"/>
              </a:rPr>
              <a:t>15.</a:t>
            </a:r>
            <a:r>
              <a:rPr lang="en-US" dirty="0" smtClean="0">
                <a:latin typeface="Bookman Old Style" pitchFamily="18" charset="0"/>
              </a:rPr>
              <a:t> </a:t>
            </a:r>
            <a:r>
              <a:rPr lang="en-US" dirty="0" err="1" smtClean="0">
                <a:latin typeface="Bookman Old Style" pitchFamily="18" charset="0"/>
              </a:rPr>
              <a:t>Muciferous</a:t>
            </a:r>
            <a:r>
              <a:rPr lang="en-US" dirty="0" smtClean="0">
                <a:latin typeface="Bookman Old Style" pitchFamily="18" charset="0"/>
              </a:rPr>
              <a:t> system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221</TotalTime>
  <Words>325</Words>
  <Application>Microsoft Office PowerPoint</Application>
  <PresentationFormat>On-screen Show (4:3)</PresentationFormat>
  <Paragraphs>117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ICHTHYOLOGY  What is ichthyology?  Study of pure and applied aspects of the fishes. What is fish?  The fish are jawed, aquatic, poikilotherm, oviparous or ovoviviparous, streamlined vertebrates with gill for respiration and fins for locomotion. Economic aspects of ichthyology  1. Fish meat  2. Fish by-products (liver oil, fish meal, fish  silage, skins and leather)  3. Recreation  4. Fish aquaria   </vt:lpstr>
      <vt:lpstr>Slide 2</vt:lpstr>
      <vt:lpstr>Slide 3</vt:lpstr>
      <vt:lpstr>Slide 4</vt:lpstr>
      <vt:lpstr>Form and Function</vt:lpstr>
      <vt:lpstr>Slide 6</vt:lpstr>
      <vt:lpstr>Adaptations in Fishes (Deep Sea)</vt:lpstr>
      <vt:lpstr>Slide 8</vt:lpstr>
      <vt:lpstr>Slide 9</vt:lpstr>
      <vt:lpstr>Adaptations in Hill Stream Fishes</vt:lpstr>
      <vt:lpstr>Slide 11</vt:lpstr>
      <vt:lpstr>Migration</vt:lpstr>
      <vt:lpstr>Migration in Fishes</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ichthyology? Study of pure and applied aspects of the fishes What is fish? The fish are jawed, aquatic, poikilotherm, oviparous or ovoviviparous, streamlined vertebrates with gill for respiration and fins for locomotion. </dc:title>
  <dc:creator>MOHAMMAD ALI</dc:creator>
  <cp:lastModifiedBy>MOHAMMAD ALI</cp:lastModifiedBy>
  <cp:revision>50</cp:revision>
  <dcterms:created xsi:type="dcterms:W3CDTF">2006-08-16T00:00:00Z</dcterms:created>
  <dcterms:modified xsi:type="dcterms:W3CDTF">2014-11-12T16:42:48Z</dcterms:modified>
</cp:coreProperties>
</file>