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5029199"/>
          </a:xfrm>
        </p:spPr>
        <p:txBody>
          <a:bodyPr>
            <a:normAutofit fontScale="90000"/>
          </a:bodyPr>
          <a:lstStyle/>
          <a:p>
            <a:pPr algn="l"/>
            <a:r>
              <a:rPr lang="en-US" b="1" dirty="0" smtClean="0">
                <a:solidFill>
                  <a:srgbClr val="00B050"/>
                </a:solidFill>
                <a:latin typeface="Bookman Old Style" pitchFamily="18" charset="0"/>
              </a:rPr>
              <a:t>		ICHTHYOLOGY</a:t>
            </a:r>
            <a:r>
              <a:rPr lang="en-US" sz="2000" b="1" dirty="0" smtClean="0">
                <a:latin typeface="Bookman Old Style" pitchFamily="18" charset="0"/>
              </a:rPr>
              <a:t/>
            </a:r>
            <a:br>
              <a:rPr lang="en-US" sz="2000" b="1" dirty="0" smtClean="0">
                <a:latin typeface="Bookman Old Style" pitchFamily="18" charset="0"/>
              </a:rPr>
            </a:br>
            <a:r>
              <a:rPr lang="en-US" sz="2000" b="1" dirty="0" smtClean="0">
                <a:latin typeface="Bookman Old Style" pitchFamily="18" charset="0"/>
              </a:rPr>
              <a:t/>
            </a:r>
            <a:br>
              <a:rPr lang="en-US" sz="2000" b="1" dirty="0" smtClean="0">
                <a:latin typeface="Bookman Old Style" pitchFamily="18" charset="0"/>
              </a:rPr>
            </a:br>
            <a:r>
              <a:rPr lang="en-US" sz="2700" b="1" dirty="0" smtClean="0">
                <a:latin typeface="Bookman Old Style" pitchFamily="18" charset="0"/>
              </a:rPr>
              <a:t>What is ichthyology?</a:t>
            </a:r>
            <a:r>
              <a:rPr lang="en-US" sz="2700" dirty="0" smtClean="0">
                <a:latin typeface="Bookman Old Style" pitchFamily="18" charset="0"/>
              </a:rPr>
              <a:t/>
            </a:r>
            <a:br>
              <a:rPr lang="en-US" sz="2700" dirty="0" smtClean="0">
                <a:latin typeface="Bookman Old Style" pitchFamily="18" charset="0"/>
              </a:rPr>
            </a:br>
            <a:r>
              <a:rPr lang="en-US" sz="2700" dirty="0" smtClean="0">
                <a:latin typeface="Bookman Old Style" pitchFamily="18" charset="0"/>
              </a:rPr>
              <a:t>	Study of pure and applied aspects of the fishes.</a:t>
            </a:r>
            <a:br>
              <a:rPr lang="en-US" sz="2700" dirty="0" smtClean="0">
                <a:latin typeface="Bookman Old Style" pitchFamily="18" charset="0"/>
              </a:rPr>
            </a:br>
            <a:r>
              <a:rPr lang="en-US" sz="2700" b="1" dirty="0" smtClean="0">
                <a:latin typeface="Bookman Old Style" pitchFamily="18" charset="0"/>
              </a:rPr>
              <a:t>What is fish?</a:t>
            </a:r>
            <a:r>
              <a:rPr lang="en-US" sz="2700" dirty="0" smtClean="0">
                <a:latin typeface="Bookman Old Style" pitchFamily="18" charset="0"/>
              </a:rPr>
              <a:t/>
            </a:r>
            <a:br>
              <a:rPr lang="en-US" sz="2700" dirty="0" smtClean="0">
                <a:latin typeface="Bookman Old Style" pitchFamily="18" charset="0"/>
              </a:rPr>
            </a:br>
            <a:r>
              <a:rPr lang="en-US" sz="2700" dirty="0" smtClean="0">
                <a:latin typeface="Bookman Old Style" pitchFamily="18" charset="0"/>
              </a:rPr>
              <a:t>	The fish are jawed, aquatic, </a:t>
            </a:r>
            <a:r>
              <a:rPr lang="en-US" sz="2700" dirty="0" err="1" smtClean="0">
                <a:latin typeface="Bookman Old Style" pitchFamily="18" charset="0"/>
              </a:rPr>
              <a:t>poikilotherm</a:t>
            </a:r>
            <a:r>
              <a:rPr lang="en-US" sz="2700" dirty="0" smtClean="0">
                <a:latin typeface="Bookman Old Style" pitchFamily="18" charset="0"/>
              </a:rPr>
              <a:t>, oviparous or ovoviviparous, streamlined vertebrates with gill for respiration and fins for locomotion.</a:t>
            </a:r>
            <a:br>
              <a:rPr lang="en-US" sz="2700" dirty="0" smtClean="0">
                <a:latin typeface="Bookman Old Style" pitchFamily="18" charset="0"/>
              </a:rPr>
            </a:br>
            <a:r>
              <a:rPr lang="en-US" sz="2700" b="1" dirty="0" smtClean="0">
                <a:latin typeface="Bookman Old Style" pitchFamily="18" charset="0"/>
              </a:rPr>
              <a:t>Economic aspects of ichthyology</a:t>
            </a:r>
            <a:r>
              <a:rPr lang="en-US" sz="2700" dirty="0" smtClean="0">
                <a:latin typeface="Bookman Old Style" pitchFamily="18" charset="0"/>
              </a:rPr>
              <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1.</a:t>
            </a:r>
            <a:r>
              <a:rPr lang="en-US" sz="2700" dirty="0" smtClean="0">
                <a:latin typeface="Bookman Old Style" pitchFamily="18" charset="0"/>
              </a:rPr>
              <a:t> Fish meat</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2.</a:t>
            </a:r>
            <a:r>
              <a:rPr lang="en-US" sz="2700" dirty="0" smtClean="0">
                <a:latin typeface="Bookman Old Style" pitchFamily="18" charset="0"/>
              </a:rPr>
              <a:t> Fish by-products (liver oil, fish meal, fish </a:t>
            </a:r>
            <a:r>
              <a:rPr lang="en-US" sz="2700" dirty="0" smtClean="0">
                <a:latin typeface="Bookman Old Style" pitchFamily="18" charset="0"/>
              </a:rPr>
              <a:t>	silage</a:t>
            </a:r>
            <a:r>
              <a:rPr lang="en-US" sz="2700" dirty="0" smtClean="0">
                <a:latin typeface="Bookman Old Style" pitchFamily="18" charset="0"/>
              </a:rPr>
              <a:t>, </a:t>
            </a:r>
            <a:r>
              <a:rPr lang="en-US" sz="2700" dirty="0" smtClean="0">
                <a:latin typeface="Bookman Old Style" pitchFamily="18" charset="0"/>
              </a:rPr>
              <a:t>skins </a:t>
            </a:r>
            <a:r>
              <a:rPr lang="en-US" sz="2700" dirty="0" smtClean="0">
                <a:latin typeface="Bookman Old Style" pitchFamily="18" charset="0"/>
              </a:rPr>
              <a:t>and leather)</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3.</a:t>
            </a:r>
            <a:r>
              <a:rPr lang="en-US" sz="2700" dirty="0" smtClean="0">
                <a:latin typeface="Bookman Old Style" pitchFamily="18" charset="0"/>
              </a:rPr>
              <a:t> Recreation</a:t>
            </a:r>
            <a:br>
              <a:rPr lang="en-US" sz="2700" dirty="0" smtClean="0">
                <a:latin typeface="Bookman Old Style" pitchFamily="18" charset="0"/>
              </a:rPr>
            </a:br>
            <a:r>
              <a:rPr lang="en-US" sz="2700" dirty="0" smtClean="0">
                <a:latin typeface="Bookman Old Style" pitchFamily="18" charset="0"/>
              </a:rPr>
              <a:t>	</a:t>
            </a:r>
            <a:r>
              <a:rPr lang="en-US" sz="2700" b="1" dirty="0" smtClean="0">
                <a:latin typeface="Bookman Old Style" pitchFamily="18" charset="0"/>
              </a:rPr>
              <a:t>4.</a:t>
            </a:r>
            <a:r>
              <a:rPr lang="en-US" sz="2700" dirty="0" smtClean="0">
                <a:latin typeface="Bookman Old Style" pitchFamily="18" charset="0"/>
              </a:rPr>
              <a:t> Fish aquaria</a:t>
            </a:r>
            <a:br>
              <a:rPr lang="en-US" sz="2700" dirty="0" smtClean="0">
                <a:latin typeface="Bookman Old Style" pitchFamily="18" charset="0"/>
              </a:rPr>
            </a:br>
            <a:r>
              <a:rPr lang="en-US" sz="2000" dirty="0" smtClean="0">
                <a:latin typeface="Bookman Old Style" pitchFamily="18" charset="0"/>
              </a:rPr>
              <a:t/>
            </a:r>
            <a:br>
              <a:rPr lang="en-US" sz="2000" dirty="0" smtClean="0">
                <a:latin typeface="Bookman Old Style" pitchFamily="18" charset="0"/>
              </a:rPr>
            </a:br>
            <a:r>
              <a:rPr lang="en-US" sz="2000" dirty="0" smtClean="0">
                <a:latin typeface="Bookman Old Style" pitchFamily="18" charset="0"/>
              </a:rPr>
              <a:t/>
            </a:r>
            <a:br>
              <a:rPr lang="en-US" sz="2000" dirty="0" smtClean="0">
                <a:latin typeface="Bookman Old Style" pitchFamily="18" charset="0"/>
              </a:rPr>
            </a:br>
            <a:endParaRPr lang="en-US" sz="2000" dirty="0">
              <a:latin typeface="Bookman Old Styl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pPr>
              <a:lnSpc>
                <a:spcPct val="150000"/>
              </a:lnSpc>
              <a:buNone/>
            </a:pPr>
            <a:r>
              <a:rPr lang="en-US" sz="2400" b="1" dirty="0" smtClean="0">
                <a:latin typeface="Bookman Old Style" pitchFamily="18" charset="0"/>
              </a:rPr>
              <a:t>Concepts and terms</a:t>
            </a:r>
          </a:p>
          <a:p>
            <a:pPr>
              <a:lnSpc>
                <a:spcPct val="150000"/>
              </a:lnSpc>
              <a:buNone/>
            </a:pPr>
            <a:r>
              <a:rPr lang="en-US" sz="2400" b="1" dirty="0" smtClean="0">
                <a:latin typeface="Bookman Old Style" pitchFamily="18" charset="0"/>
              </a:rPr>
              <a:t>		* </a:t>
            </a:r>
            <a:r>
              <a:rPr lang="en-US" sz="2400" dirty="0" smtClean="0">
                <a:latin typeface="Bookman Old Style" pitchFamily="18" charset="0"/>
              </a:rPr>
              <a:t>Fresh water</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Marine water</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Brackish water</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Water bodies (ocean, sea, river, canals, 	</a:t>
            </a:r>
            <a:r>
              <a:rPr lang="en-US" sz="2400" b="1" dirty="0" smtClean="0">
                <a:latin typeface="Bookman Old Style" pitchFamily="18" charset="0"/>
              </a:rPr>
              <a:t> 	</a:t>
            </a:r>
            <a:r>
              <a:rPr lang="en-US" sz="2400" dirty="0" smtClean="0">
                <a:latin typeface="Bookman Old Style" pitchFamily="18" charset="0"/>
              </a:rPr>
              <a:t>lakes, stream, </a:t>
            </a:r>
            <a:r>
              <a:rPr lang="en-US" sz="2400" dirty="0" err="1" smtClean="0">
                <a:latin typeface="Bookman Old Style" pitchFamily="18" charset="0"/>
              </a:rPr>
              <a:t>nullah</a:t>
            </a:r>
            <a:r>
              <a:rPr lang="en-US" sz="2400" dirty="0" smtClean="0">
                <a:latin typeface="Bookman Old Style" pitchFamily="18" charset="0"/>
              </a:rPr>
              <a:t>, pond, estuary)</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Habits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 </a:t>
            </a:r>
            <a:r>
              <a:rPr lang="en-US" sz="2400" dirty="0" smtClean="0">
                <a:latin typeface="Bookman Old Style" pitchFamily="18" charset="0"/>
              </a:rPr>
              <a:t>Habitat</a:t>
            </a:r>
          </a:p>
          <a:p>
            <a:pPr>
              <a:buNone/>
            </a:pPr>
            <a:r>
              <a:rPr lang="en-US" sz="2400" dirty="0" smtClean="0">
                <a:latin typeface="Bookman Old Style" pitchFamily="18" charset="0"/>
              </a:rPr>
              <a:t>		</a:t>
            </a:r>
            <a:endParaRPr lang="en-US" sz="2400" dirty="0">
              <a:latin typeface="Bookman Old Styl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buNone/>
            </a:pPr>
            <a:r>
              <a:rPr lang="en-US" sz="2400" b="1" dirty="0" smtClean="0">
                <a:latin typeface="Bookman Old Style" pitchFamily="18" charset="0"/>
              </a:rPr>
              <a:t>Phylum:</a:t>
            </a:r>
            <a:r>
              <a:rPr lang="en-US" sz="2400" dirty="0" smtClean="0">
                <a:latin typeface="Bookman Old Style" pitchFamily="18" charset="0"/>
              </a:rPr>
              <a:t> </a:t>
            </a:r>
            <a:r>
              <a:rPr lang="en-US" sz="2400" dirty="0" err="1" smtClean="0">
                <a:latin typeface="Bookman Old Style" pitchFamily="18" charset="0"/>
              </a:rPr>
              <a:t>Chordata</a:t>
            </a:r>
            <a:endParaRPr lang="en-US" sz="2400" dirty="0" smtClean="0">
              <a:latin typeface="Bookman Old Style" pitchFamily="18" charset="0"/>
            </a:endParaRPr>
          </a:p>
          <a:p>
            <a:pPr>
              <a:buNone/>
            </a:pPr>
            <a:r>
              <a:rPr lang="en-US" sz="2400" dirty="0" smtClean="0">
                <a:latin typeface="Bookman Old Style" pitchFamily="18" charset="0"/>
              </a:rPr>
              <a:t>		</a:t>
            </a:r>
            <a:r>
              <a:rPr lang="en-US" sz="2400" b="1" dirty="0" smtClean="0">
                <a:latin typeface="Bookman Old Style" pitchFamily="18" charset="0"/>
              </a:rPr>
              <a:t>Sub-phylum:</a:t>
            </a:r>
            <a:r>
              <a:rPr lang="en-US" sz="2400" dirty="0" smtClean="0">
                <a:latin typeface="Bookman Old Style" pitchFamily="18" charset="0"/>
              </a:rPr>
              <a:t> Vertebrata</a:t>
            </a:r>
          </a:p>
          <a:p>
            <a:pPr>
              <a:buNone/>
            </a:pPr>
            <a:r>
              <a:rPr lang="en-US" sz="2400" dirty="0" smtClean="0">
                <a:latin typeface="Bookman Old Style" pitchFamily="18" charset="0"/>
              </a:rPr>
              <a:t>			</a:t>
            </a:r>
            <a:r>
              <a:rPr lang="en-US" sz="2400" b="1" dirty="0" err="1" smtClean="0">
                <a:latin typeface="Bookman Old Style" pitchFamily="18" charset="0"/>
              </a:rPr>
              <a:t>Superclass</a:t>
            </a:r>
            <a:r>
              <a:rPr lang="en-US" sz="2400" b="1" dirty="0" smtClean="0">
                <a:latin typeface="Bookman Old Style" pitchFamily="18" charset="0"/>
              </a:rPr>
              <a:t>:</a:t>
            </a:r>
            <a:r>
              <a:rPr lang="en-US" sz="2400" dirty="0" smtClean="0">
                <a:latin typeface="Bookman Old Style" pitchFamily="18" charset="0"/>
              </a:rPr>
              <a:t> </a:t>
            </a:r>
            <a:r>
              <a:rPr lang="en-US" sz="2400" b="1" dirty="0" smtClean="0">
                <a:latin typeface="Bookman Old Style" pitchFamily="18" charset="0"/>
              </a:rPr>
              <a:t>1.</a:t>
            </a:r>
            <a:r>
              <a:rPr lang="en-US" sz="2400" dirty="0" smtClean="0">
                <a:latin typeface="Bookman Old Style" pitchFamily="18" charset="0"/>
              </a:rPr>
              <a:t> </a:t>
            </a:r>
            <a:r>
              <a:rPr lang="en-US" sz="2400" dirty="0" err="1" smtClean="0">
                <a:latin typeface="Bookman Old Style" pitchFamily="18" charset="0"/>
              </a:rPr>
              <a:t>Agnatha</a:t>
            </a:r>
            <a:r>
              <a:rPr lang="en-US" sz="2400" dirty="0" smtClean="0">
                <a:latin typeface="Bookman Old Style" pitchFamily="18" charset="0"/>
              </a:rPr>
              <a:t> (Jawless)</a:t>
            </a:r>
          </a:p>
          <a:p>
            <a:pPr>
              <a:buNone/>
            </a:pPr>
            <a:r>
              <a:rPr lang="en-US" sz="2400" dirty="0" smtClean="0">
                <a:latin typeface="Bookman Old Style" pitchFamily="18" charset="0"/>
              </a:rPr>
              <a:t>					 </a:t>
            </a:r>
            <a:r>
              <a:rPr lang="en-US" sz="2400" b="1" dirty="0" smtClean="0">
                <a:latin typeface="Bookman Old Style" pitchFamily="18" charset="0"/>
              </a:rPr>
              <a:t>2.</a:t>
            </a:r>
            <a:r>
              <a:rPr lang="en-US" sz="2400" dirty="0" smtClean="0">
                <a:latin typeface="Bookman Old Style" pitchFamily="18" charset="0"/>
              </a:rPr>
              <a:t> </a:t>
            </a:r>
            <a:r>
              <a:rPr lang="en-US" sz="2400" dirty="0" err="1" smtClean="0">
                <a:latin typeface="Bookman Old Style" pitchFamily="18" charset="0"/>
              </a:rPr>
              <a:t>Gnathostomata</a:t>
            </a:r>
            <a:r>
              <a:rPr lang="en-US" sz="2400" dirty="0" smtClean="0">
                <a:latin typeface="Bookman Old Style" pitchFamily="18" charset="0"/>
              </a:rPr>
              <a:t> (Jawed)</a:t>
            </a:r>
            <a:endParaRPr lang="en-US" sz="2400" b="1" dirty="0" smtClean="0">
              <a:latin typeface="Bookman Old Style" pitchFamily="18" charset="0"/>
            </a:endParaRPr>
          </a:p>
          <a:p>
            <a:pPr>
              <a:buNone/>
            </a:pPr>
            <a:r>
              <a:rPr lang="en-US" sz="2400" b="1" dirty="0" err="1" smtClean="0">
                <a:latin typeface="Bookman Old Style" pitchFamily="18" charset="0"/>
              </a:rPr>
              <a:t>Superclass</a:t>
            </a:r>
            <a:r>
              <a:rPr lang="en-US" sz="2400" b="1" dirty="0" smtClean="0">
                <a:latin typeface="Bookman Old Style" pitchFamily="18" charset="0"/>
              </a:rPr>
              <a:t>:</a:t>
            </a:r>
            <a:r>
              <a:rPr lang="en-US" sz="2400" dirty="0" smtClean="0">
                <a:latin typeface="Bookman Old Style" pitchFamily="18" charset="0"/>
              </a:rPr>
              <a:t> </a:t>
            </a:r>
            <a:r>
              <a:rPr lang="en-US" sz="2400" dirty="0" err="1" smtClean="0">
                <a:latin typeface="Bookman Old Style" pitchFamily="18" charset="0"/>
              </a:rPr>
              <a:t>Agnatha</a:t>
            </a:r>
            <a:endParaRPr lang="en-US" sz="2400" dirty="0" smtClean="0">
              <a:latin typeface="Bookman Old Style" pitchFamily="18" charset="0"/>
            </a:endParaRP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Myxini</a:t>
            </a:r>
            <a:r>
              <a:rPr lang="en-US" sz="2400" dirty="0" smtClean="0">
                <a:latin typeface="Bookman Old Style" pitchFamily="18" charset="0"/>
              </a:rPr>
              <a:t> (Hagfishes)</a:t>
            </a:r>
          </a:p>
          <a:p>
            <a:pPr>
              <a:buNone/>
            </a:pPr>
            <a:r>
              <a:rPr lang="en-US" sz="2400" dirty="0" smtClean="0">
                <a:latin typeface="Bookman Old Style" pitchFamily="18" charset="0"/>
              </a:rPr>
              <a:t>	</a:t>
            </a: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Cephalaspidomorphi</a:t>
            </a:r>
            <a:r>
              <a:rPr lang="en-US" sz="2400" dirty="0" smtClean="0">
                <a:latin typeface="Bookman Old Style" pitchFamily="18" charset="0"/>
              </a:rPr>
              <a:t> (Lampreys)</a:t>
            </a:r>
          </a:p>
          <a:p>
            <a:pPr>
              <a:buNone/>
            </a:pPr>
            <a:r>
              <a:rPr lang="en-US" sz="2400" b="1" dirty="0" err="1" smtClean="0">
                <a:latin typeface="Bookman Old Style" pitchFamily="18" charset="0"/>
              </a:rPr>
              <a:t>Superclass</a:t>
            </a:r>
            <a:r>
              <a:rPr lang="en-US" sz="2400" b="1" dirty="0" smtClean="0">
                <a:latin typeface="Bookman Old Style" pitchFamily="18" charset="0"/>
              </a:rPr>
              <a:t>:</a:t>
            </a:r>
            <a:r>
              <a:rPr lang="en-US" sz="2400" dirty="0" smtClean="0">
                <a:latin typeface="Bookman Old Style" pitchFamily="18" charset="0"/>
              </a:rPr>
              <a:t> </a:t>
            </a:r>
            <a:r>
              <a:rPr lang="en-US" sz="2400" dirty="0" err="1" smtClean="0">
                <a:latin typeface="Bookman Old Style" pitchFamily="18" charset="0"/>
              </a:rPr>
              <a:t>Gnathostomata</a:t>
            </a:r>
            <a:endParaRPr lang="en-US" sz="2400" dirty="0" smtClean="0">
              <a:latin typeface="Bookman Old Style" pitchFamily="18" charset="0"/>
            </a:endParaRPr>
          </a:p>
          <a:p>
            <a:pPr>
              <a:buNone/>
            </a:pPr>
            <a:r>
              <a:rPr lang="en-US" sz="2400" dirty="0" smtClean="0">
                <a:latin typeface="Bookman Old Style" pitchFamily="18" charset="0"/>
              </a:rPr>
              <a:t>	</a:t>
            </a: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Placodermi</a:t>
            </a:r>
            <a:r>
              <a:rPr lang="en-US" sz="2400" dirty="0" smtClean="0">
                <a:latin typeface="Bookman Old Style" pitchFamily="18" charset="0"/>
              </a:rPr>
              <a:t> (Extinct)</a:t>
            </a:r>
          </a:p>
          <a:p>
            <a:pPr>
              <a:buNone/>
            </a:pPr>
            <a:r>
              <a:rPr lang="en-US" sz="2400" dirty="0" smtClean="0">
                <a:latin typeface="Bookman Old Style" pitchFamily="18" charset="0"/>
              </a:rPr>
              <a:t>	</a:t>
            </a: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Acanthodi</a:t>
            </a:r>
            <a:r>
              <a:rPr lang="en-US" sz="2400" dirty="0" smtClean="0">
                <a:latin typeface="Bookman Old Style" pitchFamily="18" charset="0"/>
              </a:rPr>
              <a:t> (Extinct)</a:t>
            </a:r>
            <a:endParaRPr lang="en-US" sz="2400" dirty="0" smtClean="0">
              <a:latin typeface="Bookman Old Style" pitchFamily="18" charset="0"/>
            </a:endParaRPr>
          </a:p>
          <a:p>
            <a:pPr>
              <a:buNone/>
            </a:pPr>
            <a:r>
              <a:rPr lang="en-US" sz="2400" dirty="0" smtClean="0">
                <a:latin typeface="Bookman Old Style" pitchFamily="18" charset="0"/>
              </a:rPr>
              <a:t>	</a:t>
            </a: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Chondrichthyes</a:t>
            </a:r>
            <a:r>
              <a:rPr lang="en-US" sz="2400" dirty="0" smtClean="0">
                <a:latin typeface="Bookman Old Style" pitchFamily="18" charset="0"/>
              </a:rPr>
              <a:t> </a:t>
            </a:r>
          </a:p>
          <a:p>
            <a:pPr>
              <a:buNone/>
            </a:pPr>
            <a:r>
              <a:rPr lang="en-US" sz="2400" dirty="0" smtClean="0">
                <a:latin typeface="Bookman Old Style" pitchFamily="18" charset="0"/>
              </a:rPr>
              <a:t>		</a:t>
            </a: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Osteichthyes</a:t>
            </a:r>
            <a:endParaRPr lang="en-US" sz="2400" dirty="0" smtClean="0">
              <a:latin typeface="Bookman Old Style" pitchFamily="18" charset="0"/>
            </a:endParaRPr>
          </a:p>
          <a:p>
            <a:pPr>
              <a:buNone/>
            </a:pPr>
            <a:endParaRPr lang="en-US" sz="2400" dirty="0" smtClean="0">
              <a:latin typeface="Bookman Old Style" pitchFamily="18" charset="0"/>
            </a:endParaRPr>
          </a:p>
          <a:p>
            <a:pPr>
              <a:buNone/>
            </a:pPr>
            <a:endParaRPr lang="en-US" sz="2400" dirty="0" smtClean="0">
              <a:latin typeface="Bookman Old Styl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pPr>
              <a:lnSpc>
                <a:spcPct val="150000"/>
              </a:lnSpc>
              <a:buNone/>
            </a:pP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Chondrichthyes</a:t>
            </a:r>
            <a:r>
              <a:rPr lang="en-US" sz="2400" dirty="0" smtClean="0">
                <a:latin typeface="Bookman Old Style" pitchFamily="18" charset="0"/>
              </a:rPr>
              <a:t> (Cartilaginous)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Elasmobranchii</a:t>
            </a:r>
            <a:r>
              <a:rPr lang="en-US" sz="2400" dirty="0" smtClean="0">
                <a:latin typeface="Bookman Old Style" pitchFamily="18" charset="0"/>
              </a:rPr>
              <a:t> (Sharks, Skates, 			Rays)</a:t>
            </a:r>
          </a:p>
          <a:p>
            <a:pPr>
              <a:lnSpc>
                <a:spcPct val="150000"/>
              </a:lnSpc>
              <a:buNone/>
            </a:pPr>
            <a:r>
              <a:rPr lang="en-US" sz="2400" dirty="0" smtClean="0">
                <a:latin typeface="Bookman Old Style" pitchFamily="18" charset="0"/>
              </a:rPr>
              <a:t>	</a:t>
            </a: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Holocephali</a:t>
            </a:r>
            <a:r>
              <a:rPr lang="en-US" sz="2400" dirty="0" smtClean="0">
                <a:latin typeface="Bookman Old Style" pitchFamily="18" charset="0"/>
              </a:rPr>
              <a:t> (</a:t>
            </a:r>
            <a:r>
              <a:rPr lang="en-US" sz="2400" dirty="0" err="1" smtClean="0">
                <a:latin typeface="Bookman Old Style" pitchFamily="18" charset="0"/>
              </a:rPr>
              <a:t>Ratfishes</a:t>
            </a:r>
            <a:r>
              <a:rPr lang="en-US" sz="2400" dirty="0" smtClean="0">
                <a:latin typeface="Bookman Old Style" pitchFamily="18" charset="0"/>
              </a:rPr>
              <a:t>)</a:t>
            </a:r>
          </a:p>
          <a:p>
            <a:pPr>
              <a:lnSpc>
                <a:spcPct val="150000"/>
              </a:lnSpc>
              <a:buNone/>
            </a:pPr>
            <a:r>
              <a:rPr lang="en-US" sz="2400" b="1" dirty="0" smtClean="0">
                <a:latin typeface="Bookman Old Style" pitchFamily="18" charset="0"/>
              </a:rPr>
              <a:t>Class:</a:t>
            </a:r>
            <a:r>
              <a:rPr lang="en-US" sz="2400" dirty="0" smtClean="0">
                <a:latin typeface="Bookman Old Style" pitchFamily="18" charset="0"/>
              </a:rPr>
              <a:t> </a:t>
            </a:r>
            <a:r>
              <a:rPr lang="en-US" sz="2400" dirty="0" err="1" smtClean="0">
                <a:latin typeface="Bookman Old Style" pitchFamily="18" charset="0"/>
              </a:rPr>
              <a:t>Osteichthyes</a:t>
            </a:r>
            <a:r>
              <a:rPr lang="en-US" sz="2400" dirty="0" smtClean="0">
                <a:latin typeface="Bookman Old Style" pitchFamily="18" charset="0"/>
              </a:rPr>
              <a:t> (Bony)</a:t>
            </a:r>
          </a:p>
          <a:p>
            <a:pPr>
              <a:lnSpc>
                <a:spcPct val="150000"/>
              </a:lnSpc>
              <a:buNone/>
            </a:pPr>
            <a:r>
              <a:rPr lang="en-US" sz="2400" dirty="0" smtClean="0">
                <a:latin typeface="Bookman Old Style" pitchFamily="18" charset="0"/>
              </a:rPr>
              <a:t>	</a:t>
            </a: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Acanthodi</a:t>
            </a:r>
            <a:r>
              <a:rPr lang="en-US" sz="2400" dirty="0" smtClean="0">
                <a:latin typeface="Bookman Old Style" pitchFamily="18" charset="0"/>
              </a:rPr>
              <a:t> (Spiny Sharks)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Sarcopterygii</a:t>
            </a:r>
            <a:r>
              <a:rPr lang="en-US" sz="2400" dirty="0" smtClean="0">
                <a:latin typeface="Bookman Old Style" pitchFamily="18" charset="0"/>
              </a:rPr>
              <a:t> (Lobe-finned fishes)</a:t>
            </a:r>
          </a:p>
          <a:p>
            <a:pPr>
              <a:lnSpc>
                <a:spcPct val="150000"/>
              </a:lnSpc>
              <a:buNone/>
            </a:pP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Actinopterygii</a:t>
            </a:r>
            <a:r>
              <a:rPr lang="en-US" sz="2400" dirty="0" smtClean="0">
                <a:latin typeface="Bookman Old Style" pitchFamily="18" charset="0"/>
              </a:rPr>
              <a:t> (Ray-finned fishes)</a:t>
            </a:r>
          </a:p>
          <a:p>
            <a:pPr>
              <a:lnSpc>
                <a:spcPct val="150000"/>
              </a:lnSpc>
              <a:buNone/>
            </a:pPr>
            <a:r>
              <a:rPr lang="en-US" sz="2400" dirty="0" smtClean="0">
                <a:latin typeface="Bookman Old Style" pitchFamily="18" charset="0"/>
              </a:rPr>
              <a:t>	</a:t>
            </a: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Crossopterygii</a:t>
            </a:r>
            <a:r>
              <a:rPr lang="en-US" sz="2400" dirty="0" smtClean="0">
                <a:latin typeface="Bookman Old Style" pitchFamily="18" charset="0"/>
              </a:rPr>
              <a:t> (Fringe-finned fished)</a:t>
            </a:r>
          </a:p>
          <a:p>
            <a:pPr>
              <a:lnSpc>
                <a:spcPct val="150000"/>
              </a:lnSpc>
              <a:buNone/>
            </a:pPr>
            <a:r>
              <a:rPr lang="en-US" sz="2400" dirty="0" smtClean="0">
                <a:latin typeface="Bookman Old Style" pitchFamily="18" charset="0"/>
              </a:rPr>
              <a:t>	</a:t>
            </a:r>
            <a:r>
              <a:rPr lang="en-US" sz="2400" dirty="0" smtClean="0">
                <a:latin typeface="Bookman Old Style" pitchFamily="18" charset="0"/>
              </a:rPr>
              <a:t>	</a:t>
            </a:r>
            <a:r>
              <a:rPr lang="en-US" sz="2400" b="1" dirty="0" smtClean="0">
                <a:latin typeface="Bookman Old Style" pitchFamily="18" charset="0"/>
              </a:rPr>
              <a:t>Sub-class:</a:t>
            </a:r>
            <a:r>
              <a:rPr lang="en-US" sz="2400" dirty="0" smtClean="0">
                <a:latin typeface="Bookman Old Style" pitchFamily="18" charset="0"/>
              </a:rPr>
              <a:t> </a:t>
            </a:r>
            <a:r>
              <a:rPr lang="en-US" sz="2400" dirty="0" err="1" smtClean="0">
                <a:latin typeface="Bookman Old Style" pitchFamily="18" charset="0"/>
              </a:rPr>
              <a:t>Dipnoi</a:t>
            </a:r>
            <a:r>
              <a:rPr lang="en-US" sz="2400" dirty="0" smtClean="0">
                <a:latin typeface="Bookman Old Style" pitchFamily="18" charset="0"/>
              </a:rPr>
              <a:t> (Lung fishes)</a:t>
            </a:r>
            <a:endParaRPr lang="en-US" sz="2400" dirty="0">
              <a:latin typeface="Bookman Old Style"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73</TotalTime>
  <Words>12</Words>
  <Application>Microsoft Office PowerPoint</Application>
  <PresentationFormat>On-screen Show (4:3)</PresentationFormat>
  <Paragraphs>30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  ICHTHYOLOGY  What is ichthyology?  Study of pure and applied aspects of the fishes. What is fish?  The fish are jawed, aquatic, poikilotherm, oviparous or ovoviviparous, streamlined vertebrates with gill for respiration and fins for locomotion. Economic aspects of ichthyology  1. Fish meat  2. Fish by-products (liver oil, fish meal, fish  silage, skins and leather)  3. Recreation  4. Fish aquaria   </vt:lpstr>
      <vt:lpstr>Slide 2</vt:lpstr>
      <vt:lpstr>Slide 3</vt:lpstr>
      <vt:lpstr>Slide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ichthyology? Study of pure and applied aspects of the fishes What is fish? The fish are jawed, aquatic, poikilotherm, oviparous or ovoviviparous, streamlined vertebrates with gill for respiration and fins for locomotion. </dc:title>
  <dc:creator>MOHAMMAD ALI</dc:creator>
  <cp:lastModifiedBy>MOHAMMAD ALI</cp:lastModifiedBy>
  <cp:revision>17</cp:revision>
  <dcterms:created xsi:type="dcterms:W3CDTF">2006-08-16T00:00:00Z</dcterms:created>
  <dcterms:modified xsi:type="dcterms:W3CDTF">2014-10-29T15:32:20Z</dcterms:modified>
</cp:coreProperties>
</file>