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5867399"/>
          </a:xfrm>
        </p:spPr>
        <p:txBody>
          <a:bodyPr>
            <a:noAutofit/>
          </a:bodyPr>
          <a:lstStyle/>
          <a:p>
            <a:pPr algn="l"/>
            <a:r>
              <a:rPr lang="en-US" b="1" dirty="0" smtClean="0">
                <a:solidFill>
                  <a:srgbClr val="00B050"/>
                </a:solidFill>
                <a:latin typeface="Bookman Old Style" pitchFamily="18" charset="0"/>
              </a:rPr>
              <a:t>Fates of the germ layers</a:t>
            </a:r>
            <a:r>
              <a:rPr lang="en-US" sz="2400" b="1" dirty="0" smtClean="0">
                <a:latin typeface="Bookman Old Style" pitchFamily="18" charset="0"/>
              </a:rPr>
              <a:t/>
            </a:r>
            <a:br>
              <a:rPr lang="en-US" sz="2400" b="1" dirty="0" smtClean="0">
                <a:latin typeface="Bookman Old Style" pitchFamily="18" charset="0"/>
              </a:rPr>
            </a:br>
            <a:r>
              <a:rPr lang="en-US" sz="2400" dirty="0" smtClean="0">
                <a:latin typeface="Bookman Old Style" pitchFamily="18" charset="0"/>
              </a:rPr>
              <a:t/>
            </a:r>
            <a:br>
              <a:rPr lang="en-US" sz="2400" dirty="0" smtClean="0">
                <a:latin typeface="Bookman Old Style" pitchFamily="18" charset="0"/>
              </a:rPr>
            </a:br>
            <a:r>
              <a:rPr lang="en-US" sz="2400" b="1" dirty="0" smtClean="0">
                <a:latin typeface="Bookman Old Style" pitchFamily="18" charset="0"/>
              </a:rPr>
              <a:t>1.</a:t>
            </a:r>
            <a:r>
              <a:rPr lang="en-US" sz="2400" dirty="0" smtClean="0">
                <a:latin typeface="Bookman Old Style" pitchFamily="18" charset="0"/>
              </a:rPr>
              <a:t> The </a:t>
            </a:r>
            <a:r>
              <a:rPr lang="en-US" sz="2400" b="1" dirty="0" smtClean="0">
                <a:latin typeface="Bookman Old Style" pitchFamily="18" charset="0"/>
              </a:rPr>
              <a:t>ectoderm</a:t>
            </a:r>
            <a:r>
              <a:rPr lang="en-US" sz="2400" dirty="0" smtClean="0">
                <a:latin typeface="Bookman Old Style" pitchFamily="18" charset="0"/>
              </a:rPr>
              <a:t> generates the outer layer of the embryo. It produces the surface layer </a:t>
            </a:r>
            <a:r>
              <a:rPr lang="en-US" sz="2400" dirty="0" smtClean="0">
                <a:solidFill>
                  <a:srgbClr val="00B050"/>
                </a:solidFill>
                <a:latin typeface="Bookman Old Style" pitchFamily="18" charset="0"/>
              </a:rPr>
              <a:t>(epidermis)</a:t>
            </a:r>
            <a:r>
              <a:rPr lang="en-US" sz="2400" dirty="0" smtClean="0">
                <a:latin typeface="Bookman Old Style" pitchFamily="18" charset="0"/>
              </a:rPr>
              <a:t> of the skin and forms the </a:t>
            </a:r>
            <a:r>
              <a:rPr lang="en-US" sz="2400" dirty="0" smtClean="0">
                <a:solidFill>
                  <a:srgbClr val="00B050"/>
                </a:solidFill>
                <a:latin typeface="Bookman Old Style" pitchFamily="18" charset="0"/>
              </a:rPr>
              <a:t>brain</a:t>
            </a:r>
            <a:r>
              <a:rPr lang="en-US" sz="2400" dirty="0" smtClean="0">
                <a:latin typeface="Bookman Old Style" pitchFamily="18" charset="0"/>
              </a:rPr>
              <a:t> and </a:t>
            </a:r>
            <a:r>
              <a:rPr lang="en-US" sz="2400" dirty="0" smtClean="0">
                <a:solidFill>
                  <a:srgbClr val="00B050"/>
                </a:solidFill>
                <a:latin typeface="Bookman Old Style" pitchFamily="18" charset="0"/>
              </a:rPr>
              <a:t>nervous system.</a:t>
            </a:r>
            <a:r>
              <a:rPr lang="en-US" sz="2400" dirty="0" smtClean="0">
                <a:latin typeface="Bookman Old Style" pitchFamily="18" charset="0"/>
              </a:rPr>
              <a:t/>
            </a:r>
            <a:br>
              <a:rPr lang="en-US" sz="2400" dirty="0" smtClean="0">
                <a:latin typeface="Bookman Old Style" pitchFamily="18" charset="0"/>
              </a:rPr>
            </a:br>
            <a:r>
              <a:rPr lang="en-US" sz="2400" b="1" dirty="0" smtClean="0">
                <a:latin typeface="Bookman Old Style" pitchFamily="18" charset="0"/>
              </a:rPr>
              <a:t>2.</a:t>
            </a:r>
            <a:r>
              <a:rPr lang="en-US" sz="2400" dirty="0" smtClean="0">
                <a:latin typeface="Bookman Old Style" pitchFamily="18" charset="0"/>
              </a:rPr>
              <a:t> The </a:t>
            </a:r>
            <a:r>
              <a:rPr lang="en-US" sz="2400" b="1" dirty="0" smtClean="0">
                <a:latin typeface="Bookman Old Style" pitchFamily="18" charset="0"/>
              </a:rPr>
              <a:t>endoderm</a:t>
            </a:r>
            <a:r>
              <a:rPr lang="en-US" sz="2400" dirty="0" smtClean="0">
                <a:latin typeface="Bookman Old Style" pitchFamily="18" charset="0"/>
              </a:rPr>
              <a:t> becomes the innermost layer of the embryo and produces the </a:t>
            </a:r>
            <a:r>
              <a:rPr lang="en-US" sz="2400" dirty="0" smtClean="0">
                <a:solidFill>
                  <a:srgbClr val="00B050"/>
                </a:solidFill>
                <a:latin typeface="Bookman Old Style" pitchFamily="18" charset="0"/>
              </a:rPr>
              <a:t>epithelium of the digestive tube and its associated organs (including the lungs).</a:t>
            </a:r>
            <a:r>
              <a:rPr lang="en-US" sz="2400" dirty="0" smtClean="0">
                <a:latin typeface="Bookman Old Style" pitchFamily="18" charset="0"/>
              </a:rPr>
              <a:t/>
            </a:r>
            <a:br>
              <a:rPr lang="en-US" sz="2400" dirty="0" smtClean="0">
                <a:latin typeface="Bookman Old Style" pitchFamily="18" charset="0"/>
              </a:rPr>
            </a:br>
            <a:r>
              <a:rPr lang="en-US" sz="2400" b="1" dirty="0" smtClean="0">
                <a:latin typeface="Bookman Old Style" pitchFamily="18" charset="0"/>
              </a:rPr>
              <a:t>3.</a:t>
            </a:r>
            <a:r>
              <a:rPr lang="en-US" sz="2400" dirty="0" smtClean="0">
                <a:latin typeface="Bookman Old Style" pitchFamily="18" charset="0"/>
              </a:rPr>
              <a:t> The </a:t>
            </a:r>
            <a:r>
              <a:rPr lang="en-US" sz="2400" b="1" dirty="0" smtClean="0">
                <a:latin typeface="Bookman Old Style" pitchFamily="18" charset="0"/>
              </a:rPr>
              <a:t>mesoderm</a:t>
            </a:r>
            <a:r>
              <a:rPr lang="en-US" sz="2400" dirty="0" smtClean="0">
                <a:latin typeface="Bookman Old Style" pitchFamily="18" charset="0"/>
              </a:rPr>
              <a:t> becomes sandwiched between the ectoderm and endoderm. It generates the blood, heart, kidney, gonads, bones, muscles, and connective tissues.</a:t>
            </a:r>
            <a:endParaRPr lang="en-US" sz="2400" dirty="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B050"/>
                </a:solidFill>
                <a:latin typeface="Bookman Old Style" pitchFamily="18" charset="0"/>
              </a:rPr>
              <a:t>Karl Ernst von Baer Principle</a:t>
            </a:r>
            <a:endParaRPr lang="en-US" b="1" dirty="0">
              <a:solidFill>
                <a:srgbClr val="00B050"/>
              </a:solidFill>
              <a:latin typeface="Bookman Old Style" pitchFamily="18" charset="0"/>
            </a:endParaRPr>
          </a:p>
        </p:txBody>
      </p:sp>
      <p:sp>
        <p:nvSpPr>
          <p:cNvPr id="3" name="Content Placeholder 2"/>
          <p:cNvSpPr>
            <a:spLocks noGrp="1"/>
          </p:cNvSpPr>
          <p:nvPr>
            <p:ph idx="1"/>
          </p:nvPr>
        </p:nvSpPr>
        <p:spPr/>
        <p:txBody>
          <a:bodyPr>
            <a:normAutofit/>
          </a:bodyPr>
          <a:lstStyle/>
          <a:p>
            <a:pPr algn="just">
              <a:buNone/>
            </a:pPr>
            <a:r>
              <a:rPr lang="en-US" sz="2400" b="1" dirty="0" smtClean="0">
                <a:solidFill>
                  <a:srgbClr val="00B050"/>
                </a:solidFill>
                <a:latin typeface="Bookman Old Style" pitchFamily="18" charset="0"/>
              </a:rPr>
              <a:t>1.</a:t>
            </a:r>
            <a:r>
              <a:rPr lang="en-US" sz="2400" dirty="0" smtClean="0">
                <a:solidFill>
                  <a:srgbClr val="00B050"/>
                </a:solidFill>
                <a:latin typeface="Bookman Old Style" pitchFamily="18" charset="0"/>
              </a:rPr>
              <a:t> The general features of a large group of animals appear earlier in development than do the specialized features of a smaller group.</a:t>
            </a:r>
          </a:p>
          <a:p>
            <a:pPr algn="just">
              <a:buNone/>
            </a:pPr>
            <a:r>
              <a:rPr lang="en-US" sz="2400" dirty="0" smtClean="0">
                <a:latin typeface="Bookman Old Style" pitchFamily="18" charset="0"/>
              </a:rPr>
              <a:t>All developing vertebrates appear very similar right after </a:t>
            </a:r>
            <a:r>
              <a:rPr lang="en-US" sz="2400" dirty="0" err="1" smtClean="0">
                <a:latin typeface="Bookman Old Style" pitchFamily="18" charset="0"/>
              </a:rPr>
              <a:t>gastrulation</a:t>
            </a:r>
            <a:r>
              <a:rPr lang="en-US" sz="2400" dirty="0" smtClean="0">
                <a:latin typeface="Bookman Old Style" pitchFamily="18" charset="0"/>
              </a:rPr>
              <a:t>. It is only later in development that the special features of class, order, and finally species emerge. All vertebrate embryos have gill arches, a notochord, a spinal cord, and primitive kidneys.</a:t>
            </a:r>
          </a:p>
          <a:p>
            <a:pPr algn="just">
              <a:buNone/>
            </a:pPr>
            <a:r>
              <a:rPr lang="en-US" sz="2400" b="1" dirty="0" smtClean="0">
                <a:solidFill>
                  <a:srgbClr val="00B050"/>
                </a:solidFill>
                <a:latin typeface="Bookman Old Style" pitchFamily="18" charset="0"/>
              </a:rPr>
              <a:t>2.</a:t>
            </a:r>
            <a:r>
              <a:rPr lang="en-US" sz="2400" dirty="0" smtClean="0">
                <a:solidFill>
                  <a:srgbClr val="00B050"/>
                </a:solidFill>
                <a:latin typeface="Bookman Old Style" pitchFamily="18" charset="0"/>
              </a:rPr>
              <a:t> Less general characters develop from the more general, until finally the most specialized appear.</a:t>
            </a:r>
            <a:endParaRPr lang="en-US" sz="2400" dirty="0">
              <a:solidFill>
                <a:srgbClr val="00B050"/>
              </a:solidFill>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pPr algn="just">
              <a:buNone/>
            </a:pPr>
            <a:r>
              <a:rPr lang="en-US" sz="2200" dirty="0" smtClean="0">
                <a:latin typeface="Bookman Old Style" pitchFamily="18" charset="0"/>
              </a:rPr>
              <a:t>All vertebrates initially have the same type of skin. Only later does the skin develop fish scales, reptilian scales, bird feathers, or the hair, claws, and nails of mammals. Similarly, the early development of limbs is essentially the same in all vertebrates. Only later do the differences between legs, wings, and arms become apparent.</a:t>
            </a:r>
          </a:p>
          <a:p>
            <a:pPr algn="just">
              <a:buNone/>
            </a:pPr>
            <a:r>
              <a:rPr lang="en-US" sz="2200" b="1" dirty="0" smtClean="0">
                <a:solidFill>
                  <a:srgbClr val="00B050"/>
                </a:solidFill>
                <a:latin typeface="Bookman Old Style" pitchFamily="18" charset="0"/>
              </a:rPr>
              <a:t>3.</a:t>
            </a:r>
            <a:r>
              <a:rPr lang="en-US" sz="2200" dirty="0" smtClean="0">
                <a:solidFill>
                  <a:srgbClr val="00B050"/>
                </a:solidFill>
                <a:latin typeface="Bookman Old Style" pitchFamily="18" charset="0"/>
              </a:rPr>
              <a:t> The embryo of a given species instead of passing through the adult stages of lower animals, departs more and more from them.</a:t>
            </a:r>
          </a:p>
          <a:p>
            <a:pPr algn="just">
              <a:buNone/>
            </a:pPr>
            <a:r>
              <a:rPr lang="en-US" sz="2200" dirty="0" smtClean="0">
                <a:latin typeface="Bookman Old Style" pitchFamily="18" charset="0"/>
              </a:rPr>
              <a:t>The visceral clefts of embryonic birds and mammals do not resemble the gill slits of adult fish in detail. Rather, they resemble the visceral clefts of embryonic fish and other embryonic vertebrates. Whereas fish preserve and elaborate these clefts into true gill slits, mammals convert them into structures such as the </a:t>
            </a:r>
            <a:r>
              <a:rPr lang="en-US" sz="2200" dirty="0" err="1" smtClean="0">
                <a:latin typeface="Bookman Old Style" pitchFamily="18" charset="0"/>
              </a:rPr>
              <a:t>eustachian</a:t>
            </a:r>
            <a:r>
              <a:rPr lang="en-US" sz="2200" dirty="0" smtClean="0">
                <a:latin typeface="Bookman Old Style" pitchFamily="18" charset="0"/>
              </a:rPr>
              <a:t> tubes (between the ear and mouth).</a:t>
            </a:r>
            <a:endParaRPr lang="en-US" sz="2200" dirty="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buNone/>
            </a:pPr>
            <a:r>
              <a:rPr lang="en-US" sz="2400" b="1" dirty="0" smtClean="0">
                <a:solidFill>
                  <a:srgbClr val="00B050"/>
                </a:solidFill>
                <a:latin typeface="Bookman Old Style" pitchFamily="18" charset="0"/>
              </a:rPr>
              <a:t>4.</a:t>
            </a:r>
            <a:r>
              <a:rPr lang="en-US" sz="2400" dirty="0" smtClean="0">
                <a:solidFill>
                  <a:srgbClr val="00B050"/>
                </a:solidFill>
                <a:latin typeface="Bookman Old Style" pitchFamily="18" charset="0"/>
              </a:rPr>
              <a:t> Therefore, the early embryo of a higher animal is never like a lower animal, but only like its early embryo. </a:t>
            </a:r>
          </a:p>
          <a:p>
            <a:pPr algn="just">
              <a:buNone/>
            </a:pPr>
            <a:r>
              <a:rPr lang="en-US" sz="2400" dirty="0" smtClean="0">
                <a:latin typeface="Bookman Old Style" pitchFamily="18" charset="0"/>
              </a:rPr>
              <a:t>Human embryos never pass through a stage equivalent to an adult fish or bird. Rather, human embryos initially share characteristics in common with fish and avian embryos. Later, the mammalian and other embryos diverge, none of them passing through the stages of the others.</a:t>
            </a:r>
            <a:endParaRPr lang="en-US" sz="2400" dirty="0">
              <a:latin typeface="Bookman Old Style"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332</Words>
  <Application>Microsoft Office PowerPoint</Application>
  <PresentationFormat>On-screen Show (4:3)</PresentationFormat>
  <Paragraphs>10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Fates of the germ layers  1. The ectoderm generates the outer layer of the embryo. It produces the surface layer (epidermis) of the skin and forms the brain and nervous system. 2. The endoderm becomes the innermost layer of the embryo and produces the epithelium of the digestive tube and its associated organs (including the lungs). 3. The mesoderm becomes sandwiched between the ectoderm and endoderm. It generates the blood, heart, kidney, gonads, bones, muscles, and connective tissues.</vt:lpstr>
      <vt:lpstr>Karl Ernst von Baer Principle</vt:lpstr>
      <vt:lpstr>Slide 3</vt:lpstr>
      <vt:lpstr>Slide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ectoderm generates the outer layer of the embryo. It produces the surface layer (epidermis) of the skin and forms the brain and nervous system. • The endoderm becomes the innermost layer of ti embryo and produces the epithelium of the digest* tube and its associated organs (including the lungs). • The mesoderm becomes sandwiched between the edo derm and endoderm. It generates the blood, heart, k i i - ney, gonads, bones, muscles, and connective tissues.</dc:title>
  <dc:creator>MOHAMMAD ALI</dc:creator>
  <cp:lastModifiedBy>MOHAMMAD ALI</cp:lastModifiedBy>
  <cp:revision>13</cp:revision>
  <dcterms:created xsi:type="dcterms:W3CDTF">2006-08-16T00:00:00Z</dcterms:created>
  <dcterms:modified xsi:type="dcterms:W3CDTF">2014-11-10T05:31:35Z</dcterms:modified>
</cp:coreProperties>
</file>